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embeddings/oleObject7.bin" ContentType="application/vnd.openxmlformats-officedocument.oleObject"/>
  <Override PartName="/ppt/tags/tag1.xml" ContentType="application/vnd.openxmlformats-officedocument.presentationml.tags+xml"/>
  <Override PartName="/ppt/notesSlides/notesSlide7.xml" ContentType="application/vnd.openxmlformats-officedocument.presentationml.notesSlide+xml"/>
  <Override PartName="/ppt/embeddings/oleObject8.bin" ContentType="application/vnd.openxmlformats-officedocument.oleObject"/>
  <Override PartName="/ppt/notesSlides/notesSlide8.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57" r:id="rId4"/>
    <p:sldId id="259" r:id="rId5"/>
    <p:sldId id="260" r:id="rId6"/>
    <p:sldId id="263" r:id="rId7"/>
    <p:sldId id="264" r:id="rId8"/>
    <p:sldId id="271" r:id="rId9"/>
    <p:sldId id="265" r:id="rId10"/>
    <p:sldId id="266" r:id="rId11"/>
    <p:sldId id="267" r:id="rId12"/>
    <p:sldId id="268" r:id="rId13"/>
    <p:sldId id="261" r:id="rId14"/>
    <p:sldId id="270" r:id="rId15"/>
    <p:sldId id="26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59" autoAdjust="0"/>
    <p:restoredTop sz="85797" autoAdjust="0"/>
  </p:normalViewPr>
  <p:slideViewPr>
    <p:cSldViewPr snapToGrid="0" snapToObjects="1">
      <p:cViewPr>
        <p:scale>
          <a:sx n="112" d="100"/>
          <a:sy n="112" d="100"/>
        </p:scale>
        <p:origin x="-1416" y="-80"/>
      </p:cViewPr>
      <p:guideLst>
        <p:guide orient="horz" pos="2160"/>
        <p:guide pos="2880"/>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chemeClr val="tx2">
                  <a:lumMod val="60000"/>
                  <a:lumOff val="40000"/>
                </a:schemeClr>
              </a:solidFill>
            </a:ln>
          </c:spPr>
          <c:marker>
            <c:symbol val="square"/>
            <c:size val="13"/>
            <c:spPr>
              <a:solidFill>
                <a:schemeClr val="tx2">
                  <a:lumMod val="60000"/>
                  <a:lumOff val="40000"/>
                </a:schemeClr>
              </a:solidFill>
              <a:ln>
                <a:solidFill>
                  <a:schemeClr val="tx2">
                    <a:lumMod val="60000"/>
                    <a:lumOff val="40000"/>
                  </a:schemeClr>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4.582214355468748</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144947192"/>
        <c:axId val="2144930216"/>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59.15649937362648</c:v>
                </c:pt>
                <c:pt idx="3">
                  <c:v>60.48407399525318</c:v>
                </c:pt>
                <c:pt idx="4">
                  <c:v>61.5200495929262</c:v>
                </c:pt>
                <c:pt idx="5">
                  <c:v>62.372151361304</c:v>
                </c:pt>
                <c:pt idx="6">
                  <c:v>63.11914748270448</c:v>
                </c:pt>
                <c:pt idx="7">
                  <c:v>63.742877863883</c:v>
                </c:pt>
                <c:pt idx="8">
                  <c:v>64.30903204537178</c:v>
                </c:pt>
                <c:pt idx="9">
                  <c:v>64.80033277737257</c:v>
                </c:pt>
                <c:pt idx="10">
                  <c:v>65.3091656567455</c:v>
                </c:pt>
                <c:pt idx="11">
                  <c:v>65.81507118375995</c:v>
                </c:pt>
                <c:pt idx="12">
                  <c:v>66.2437977898782</c:v>
                </c:pt>
                <c:pt idx="13">
                  <c:v>66.7051889917051</c:v>
                </c:pt>
                <c:pt idx="14">
                  <c:v>67.07873816007992</c:v>
                </c:pt>
                <c:pt idx="15">
                  <c:v>67.4194299115587</c:v>
                </c:pt>
              </c:numCache>
            </c:numRef>
          </c:yVal>
          <c:smooth val="0"/>
        </c:ser>
        <c:dLbls>
          <c:showLegendKey val="0"/>
          <c:showVal val="0"/>
          <c:showCatName val="0"/>
          <c:showSerName val="0"/>
          <c:showPercent val="0"/>
          <c:showBubbleSize val="0"/>
        </c:dLbls>
        <c:axId val="2144866280"/>
        <c:axId val="2144887448"/>
      </c:scatterChart>
      <c:valAx>
        <c:axId val="2144947192"/>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44930216"/>
        <c:crosses val="autoZero"/>
        <c:crossBetween val="midCat"/>
      </c:valAx>
      <c:valAx>
        <c:axId val="2144930216"/>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144947192"/>
        <c:crosses val="autoZero"/>
        <c:crossBetween val="midCat"/>
      </c:valAx>
      <c:valAx>
        <c:axId val="2144887448"/>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44866280"/>
        <c:crosses val="max"/>
        <c:crossBetween val="midCat"/>
        <c:majorUnit val="10.0"/>
        <c:minorUnit val="1.0"/>
      </c:valAx>
      <c:valAx>
        <c:axId val="2144866280"/>
        <c:scaling>
          <c:orientation val="minMax"/>
        </c:scaling>
        <c:delete val="1"/>
        <c:axPos val="b"/>
        <c:numFmt formatCode="General" sourceLinked="1"/>
        <c:majorTickMark val="out"/>
        <c:minorTickMark val="none"/>
        <c:tickLblPos val="nextTo"/>
        <c:crossAx val="2144887448"/>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image" Target="../media/image5.emf"/><Relationship Id="rId2"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2013/10/29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smtClean="0">
                <a:solidFill>
                  <a:srgbClr val="000000"/>
                </a:solidFill>
              </a:rPr>
              <a:t>Shalkwijk</a:t>
            </a:r>
            <a:r>
              <a:rPr lang="ja-JP" altLang="en-US" sz="2400" dirty="0" smtClean="0">
                <a:solidFill>
                  <a:srgbClr val="000000"/>
                </a:solidFill>
              </a:rPr>
              <a:t>の数え上げ符号を用いた誤りパターンの動的な生成手法の提案．</a:t>
            </a:r>
            <a:endParaRPr lang="en-US" altLang="ja-JP" sz="2400" dirty="0" smtClean="0">
              <a:solidFill>
                <a:srgbClr val="00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523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3</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4</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7</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9</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10</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14</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一枚目のスライドでステガノグラフィについてを書き，一緒に目的を書く</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15</a:t>
            </a:fld>
            <a:endParaRPr kumimoji="1" lang="ja-JP" altLang="en-US"/>
          </a:p>
        </p:txBody>
      </p:sp>
    </p:spTree>
    <p:extLst>
      <p:ext uri="{BB962C8B-B14F-4D97-AF65-F5344CB8AC3E}">
        <p14:creationId xmlns:p14="http://schemas.microsoft.com/office/powerpoint/2010/main" val="49092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6729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5604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049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609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9925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2013/10/29</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6563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FECD78-3C8E-49F2-8FAB-59489D168ABB}" type="datetimeFigureOut">
              <a:rPr lang="en-US" smtClean="0"/>
              <a:t>2013/10/29</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2748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FECD78-3C8E-49F2-8FAB-59489D168ABB}" type="datetimeFigureOut">
              <a:rPr lang="en-US" smtClean="0"/>
              <a:t>2013/10/29</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94492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FECD78-3C8E-49F2-8FAB-59489D168ABB}" type="datetimeFigureOut">
              <a:rPr lang="en-US" smtClean="0"/>
              <a:t>2013/10/29</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07321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2013/10/29</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0298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2013/10/29</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5686587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2013/10/29</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22564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png"/><Relationship Id="rId1" Type="http://schemas.microsoft.com/office/2007/relationships/media" Target="../media/media6.wav"/><Relationship Id="rId2" Type="http://schemas.openxmlformats.org/officeDocument/2006/relationships/audio" Target="../media/media6.wav"/></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media" Target="../media/media7.wav"/><Relationship Id="rId4" Type="http://schemas.openxmlformats.org/officeDocument/2006/relationships/audio" Target="../media/media7.wav"/><Relationship Id="rId5" Type="http://schemas.openxmlformats.org/officeDocument/2006/relationships/slideLayout" Target="../slideLayouts/slideLayout2.xml"/><Relationship Id="rId6" Type="http://schemas.openxmlformats.org/officeDocument/2006/relationships/notesSlide" Target="../notesSlides/notesSlide7.xml"/><Relationship Id="rId7" Type="http://schemas.openxmlformats.org/officeDocument/2006/relationships/oleObject" Target="../embeddings/oleObject8.bin"/><Relationship Id="rId8" Type="http://schemas.openxmlformats.org/officeDocument/2006/relationships/image" Target="../media/image11.emf"/><Relationship Id="rId9" Type="http://schemas.openxmlformats.org/officeDocument/2006/relationships/image" Target="../media/image1.png"/><Relationship Id="rId1" Type="http://schemas.openxmlformats.org/officeDocument/2006/relationships/vmlDrawing" Target="../drawings/vmlDrawing4.vml"/><Relationship Id="rId2"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7.emf"/><Relationship Id="rId5" Type="http://schemas.openxmlformats.org/officeDocument/2006/relationships/oleObject" Target="../embeddings/oleObject10.bin"/><Relationship Id="rId6" Type="http://schemas.openxmlformats.org/officeDocument/2006/relationships/image" Target="../media/image8.emf"/><Relationship Id="rId7"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2.wav"/><Relationship Id="rId2" Type="http://schemas.openxmlformats.org/officeDocument/2006/relationships/audio" Target="../media/media2.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1.png"/><Relationship Id="rId1" Type="http://schemas.microsoft.com/office/2007/relationships/media" Target="../media/media3.wav"/><Relationship Id="rId2" Type="http://schemas.openxmlformats.org/officeDocument/2006/relationships/audio" Target="../media/media3.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4.wav"/><Relationship Id="rId2" Type="http://schemas.openxmlformats.org/officeDocument/2006/relationships/audio" Target="../media/media4.wav"/></Relationships>
</file>

<file path=ppt/slides/_rels/slide6.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image" Target="../media/image1.png"/><Relationship Id="rId1" Type="http://schemas.openxmlformats.org/officeDocument/2006/relationships/vmlDrawing" Target="../drawings/vmlDrawing1.vml"/><Relationship Id="rId2" Type="http://schemas.microsoft.com/office/2007/relationships/media" Target="../media/media5.wav"/></Relationships>
</file>

<file path=ppt/slides/_rels/slide7.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0"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180" y="2130425"/>
            <a:ext cx="8549640" cy="1470025"/>
          </a:xfrm>
        </p:spPr>
        <p:txBody>
          <a:bodyPr>
            <a:normAutofit/>
          </a:bodyPr>
          <a:lstStyle/>
          <a:p>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J0929 </a:t>
            </a:r>
            <a:r>
              <a:rPr kumimoji="1" lang="ja-JP" altLang="en-US" dirty="0" smtClean="0"/>
              <a:t>索手一平</a:t>
            </a:r>
            <a:endParaRPr kumimoji="1" lang="ja-JP" altLang="en-US" dirty="0"/>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mc:Choice xmlns:p14="http://schemas.microsoft.com/office/powerpoint/2010/main" Requires="p14">
      <p:transition spd="slow" p14:dur="2000" advTm="1317"/>
    </mc:Choice>
    <mc:Fallback>
      <p:transition xmlns:p14="http://schemas.microsoft.com/office/powerpoint/2010/main" spd="slow" advTm="131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128bit</a:t>
            </a:r>
            <a:r>
              <a:rPr kumimoji="1" lang="ja-JP" altLang="en-US" dirty="0" smtClean="0"/>
              <a:t>以上の誤りパターンでのデータの採取</a:t>
            </a:r>
            <a:endParaRPr kumimoji="1" lang="en-US" altLang="ja-JP" dirty="0" smtClean="0"/>
          </a:p>
          <a:p>
            <a:endParaRPr lang="en-US" altLang="ja-JP" dirty="0" smtClean="0"/>
          </a:p>
          <a:p>
            <a:r>
              <a:rPr lang="ja-JP" altLang="en-US" dirty="0" smtClean="0"/>
              <a:t>さまざまな画像でのデータの採取</a:t>
            </a:r>
            <a:endParaRPr lang="en-US" altLang="ja-JP" dirty="0" smtClean="0"/>
          </a:p>
          <a:p>
            <a:endParaRPr kumimoji="1" lang="en-US" altLang="ja-JP" dirty="0" smtClean="0"/>
          </a:p>
          <a:p>
            <a:r>
              <a:rPr kumimoji="1" lang="en-US" altLang="ja-JP" dirty="0" smtClean="0"/>
              <a:t>SSIM</a:t>
            </a:r>
            <a:r>
              <a:rPr lang="ja-JP" altLang="en-US" dirty="0" smtClean="0"/>
              <a:t>を用いた評価</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mc:Choice xmlns:p14="http://schemas.microsoft.com/office/powerpoint/2010/main" Requires="p14">
      <p:transition spd="slow" p14:dur="2000" advTm="23743"/>
    </mc:Choice>
    <mc:Fallback>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49418" y="4681961"/>
            <a:ext cx="884492" cy="369332"/>
          </a:xfrm>
          <a:prstGeom prst="rect">
            <a:avLst/>
          </a:prstGeom>
          <a:noFill/>
        </p:spPr>
        <p:txBody>
          <a:bodyPr wrap="square" rtlCol="0">
            <a:spAutoFit/>
          </a:bodyPr>
          <a:lstStyle/>
          <a:p>
            <a:r>
              <a:rPr kumimoji="1" lang="ja-JP" altLang="en-US" dirty="0" smtClean="0"/>
              <a:t>元画像</a:t>
            </a:r>
            <a:endParaRPr kumimoji="1" lang="ja-JP" altLang="en-US" dirty="0"/>
          </a:p>
        </p:txBody>
      </p:sp>
      <p:sp>
        <p:nvSpPr>
          <p:cNvPr id="8" name="テキスト ボックス 7"/>
          <p:cNvSpPr txBox="1"/>
          <p:nvPr/>
        </p:nvSpPr>
        <p:spPr>
          <a:xfrm>
            <a:off x="3576971" y="4681961"/>
            <a:ext cx="1998142" cy="369332"/>
          </a:xfrm>
          <a:prstGeom prst="rect">
            <a:avLst/>
          </a:prstGeom>
          <a:noFill/>
        </p:spPr>
        <p:txBody>
          <a:bodyPr wrap="square" rtlCol="0">
            <a:spAutoFit/>
          </a:bodyPr>
          <a:lstStyle/>
          <a:p>
            <a:r>
              <a:rPr kumimoji="1" lang="ja-JP" altLang="en-US" dirty="0" smtClean="0"/>
              <a:t>誤りパターン長</a:t>
            </a:r>
            <a:r>
              <a:rPr kumimoji="1" lang="en-US" altLang="ja-JP" dirty="0" smtClean="0"/>
              <a:t>8bit</a:t>
            </a:r>
            <a:endParaRPr kumimoji="1" lang="ja-JP" altLang="en-US" dirty="0"/>
          </a:p>
        </p:txBody>
      </p:sp>
      <p:sp>
        <p:nvSpPr>
          <p:cNvPr id="9" name="テキスト ボックス 8"/>
          <p:cNvSpPr txBox="1"/>
          <p:nvPr/>
        </p:nvSpPr>
        <p:spPr>
          <a:xfrm>
            <a:off x="6258107" y="4681961"/>
            <a:ext cx="2348676" cy="369332"/>
          </a:xfrm>
          <a:prstGeom prst="rect">
            <a:avLst/>
          </a:prstGeom>
          <a:noFill/>
        </p:spPr>
        <p:txBody>
          <a:bodyPr wrap="square" rtlCol="0">
            <a:spAutoFit/>
          </a:bodyPr>
          <a:lstStyle/>
          <a:p>
            <a:r>
              <a:rPr kumimoji="1" lang="ja-JP" altLang="en-US" dirty="0" smtClean="0"/>
              <a:t>誤りパターン長</a:t>
            </a:r>
            <a:r>
              <a:rPr kumimoji="1" lang="en-US" altLang="ja-JP" dirty="0" smtClean="0"/>
              <a:t>128bit</a:t>
            </a:r>
            <a:endParaRPr kumimoji="1" lang="ja-JP" altLang="en-US" dirty="0"/>
          </a:p>
        </p:txBody>
      </p:sp>
      <p:sp>
        <p:nvSpPr>
          <p:cNvPr id="10" name="タイトル 1"/>
          <p:cNvSpPr>
            <a:spLocks noGrp="1"/>
          </p:cNvSpPr>
          <p:nvPr>
            <p:ph type="title"/>
          </p:nvPr>
        </p:nvSpPr>
        <p:spPr>
          <a:xfrm>
            <a:off x="457200" y="274638"/>
            <a:ext cx="8229600" cy="1143000"/>
          </a:xfrm>
        </p:spPr>
        <p:txBody>
          <a:bodyPr/>
          <a:lstStyle/>
          <a:p>
            <a:r>
              <a:rPr kumimoji="1" lang="ja-JP" altLang="en-US" dirty="0" smtClean="0"/>
              <a:t>実験結果（３）</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mc:Choice xmlns:p14="http://schemas.microsoft.com/office/powerpoint/2010/main" Requires="p14">
      <p:transition spd="slow" p14:dur="2000" advTm="4428"/>
    </mc:Choice>
    <mc:Fallback>
      <p:transition xmlns:p14="http://schemas.microsoft.com/office/powerpoint/2010/main" spd="slow" advTm="44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000000"/>
                </a:solidFill>
              </a:rPr>
              <a:t>変換方法</a:t>
            </a:r>
            <a:endParaRPr kumimoji="1" lang="ja-JP" altLang="en-US" dirty="0">
              <a:solidFill>
                <a:srgbClr val="000000"/>
              </a:solidFill>
            </a:endParaRPr>
          </a:p>
        </p:txBody>
      </p:sp>
      <p:sp>
        <p:nvSpPr>
          <p:cNvPr id="3" name="コンテンツ プレースホルダー 2"/>
          <p:cNvSpPr>
            <a:spLocks noGrp="1"/>
          </p:cNvSpPr>
          <p:nvPr>
            <p:ph idx="1"/>
          </p:nvPr>
        </p:nvSpPr>
        <p:spPr>
          <a:xfrm>
            <a:off x="457200" y="1600200"/>
            <a:ext cx="8229600" cy="497741"/>
          </a:xfrm>
        </p:spPr>
        <p:txBody>
          <a:bodyPr>
            <a:normAutofit fontScale="85000" lnSpcReduction="10000"/>
          </a:bodyPr>
          <a:lstStyle/>
          <a:p>
            <a:pPr marL="0" indent="0" algn="ctr">
              <a:buNone/>
            </a:pPr>
            <a:r>
              <a:rPr lang="en-US" altLang="ja-JP" sz="2400" dirty="0" smtClean="0">
                <a:solidFill>
                  <a:srgbClr val="000000"/>
                </a:solidFill>
              </a:rPr>
              <a:t>8</a:t>
            </a:r>
            <a:r>
              <a:rPr lang="ja-JP" altLang="en-US" sz="2400" dirty="0" smtClean="0">
                <a:solidFill>
                  <a:srgbClr val="000000"/>
                </a:solidFill>
              </a:rPr>
              <a:t>ビットのデータ</a:t>
            </a:r>
            <a:r>
              <a:rPr lang="en-US" altLang="ja-JP" sz="2400" dirty="0" smtClean="0">
                <a:solidFill>
                  <a:srgbClr val="000000"/>
                </a:solidFill>
              </a:rPr>
              <a:t>(00011011)</a:t>
            </a:r>
            <a:r>
              <a:rPr lang="en-US" altLang="ja-JP" sz="2400" baseline="-25000" dirty="0" smtClean="0">
                <a:solidFill>
                  <a:srgbClr val="000000"/>
                </a:solidFill>
              </a:rPr>
              <a:t>2</a:t>
            </a:r>
            <a:r>
              <a:rPr lang="en-US" altLang="ja-JP" sz="2400" dirty="0" smtClean="0">
                <a:solidFill>
                  <a:srgbClr val="000000"/>
                </a:solidFill>
              </a:rPr>
              <a:t>(=27)</a:t>
            </a:r>
            <a:r>
              <a:rPr lang="ja-JP" altLang="en-US" sz="2400" dirty="0" smtClean="0">
                <a:solidFill>
                  <a:srgbClr val="000000"/>
                </a:solidFill>
              </a:rPr>
              <a:t>を</a:t>
            </a:r>
            <a:r>
              <a:rPr lang="en-US" altLang="ja-JP" sz="2400" dirty="0" smtClean="0">
                <a:solidFill>
                  <a:srgbClr val="000000"/>
                </a:solidFill>
              </a:rPr>
              <a:t>16</a:t>
            </a:r>
            <a:r>
              <a:rPr lang="ja-JP" altLang="en-US" sz="2400" dirty="0" smtClean="0">
                <a:solidFill>
                  <a:srgbClr val="000000"/>
                </a:solidFill>
              </a:rPr>
              <a:t>ビットの誤りパターンに変換する場合</a:t>
            </a:r>
            <a:endParaRPr lang="ja-JP" altLang="en-US" sz="2400" dirty="0">
              <a:solidFill>
                <a:srgbClr val="000000"/>
              </a:solidFill>
            </a:endParaRPr>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3889245643"/>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2176" name="数式" r:id="rId3" imgW="419100" imgH="469900" progId="Equation.3">
                  <p:embed/>
                </p:oleObj>
              </mc:Choice>
              <mc:Fallback>
                <p:oleObj name="数式" r:id="rId3" imgW="419100" imgH="469900" progId="Equation.3">
                  <p:embed/>
                  <p:pic>
                    <p:nvPicPr>
                      <p:cNvPr id="0" name=""/>
                      <p:cNvPicPr/>
                      <p:nvPr/>
                    </p:nvPicPr>
                    <p:blipFill>
                      <a:blip r:embed="rId4"/>
                      <a:stretch>
                        <a:fillRect/>
                      </a:stretch>
                    </p:blipFill>
                    <p:spPr>
                      <a:xfrm>
                        <a:off x="-1082250" y="4566217"/>
                        <a:ext cx="419100" cy="469900"/>
                      </a:xfrm>
                      <a:prstGeom prst="rect">
                        <a:avLst/>
                      </a:prstGeom>
                    </p:spPr>
                  </p:pic>
                </p:oleObj>
              </mc:Fallback>
            </mc:AlternateContent>
          </a:graphicData>
        </a:graphic>
      </p:graphicFrame>
      <p:sp>
        <p:nvSpPr>
          <p:cNvPr id="10" name="コンテンツ プレースホルダー 2"/>
          <p:cNvSpPr txBox="1">
            <a:spLocks/>
          </p:cNvSpPr>
          <p:nvPr/>
        </p:nvSpPr>
        <p:spPr>
          <a:xfrm>
            <a:off x="457200" y="2620207"/>
            <a:ext cx="8229600" cy="204001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800" dirty="0" smtClean="0">
                <a:solidFill>
                  <a:srgbClr val="000000"/>
                </a:solidFill>
              </a:rPr>
              <a:t>１．オフセットの計算</a:t>
            </a:r>
            <a:endParaRPr lang="en-US" altLang="ja-JP" sz="2800" dirty="0">
              <a:solidFill>
                <a:srgbClr val="000000"/>
              </a:solidFill>
            </a:endParaRPr>
          </a:p>
          <a:p>
            <a:pPr marL="0" indent="0">
              <a:buNone/>
            </a:pPr>
            <a:r>
              <a:rPr lang="en-US" altLang="ja-JP" sz="2800" dirty="0">
                <a:solidFill>
                  <a:srgbClr val="000000"/>
                </a:solidFill>
              </a:rPr>
              <a:t> </a:t>
            </a:r>
            <a:r>
              <a:rPr lang="en-US" altLang="ja-JP" sz="2800" dirty="0" smtClean="0">
                <a:solidFill>
                  <a:srgbClr val="000000"/>
                </a:solidFill>
              </a:rPr>
              <a:t> </a:t>
            </a:r>
            <a:endParaRPr lang="en-US" altLang="ja-JP" sz="2400" dirty="0" smtClean="0">
              <a:solidFill>
                <a:srgbClr val="000000"/>
              </a:solidFill>
            </a:endParaRPr>
          </a:p>
          <a:p>
            <a:pPr lvl="1"/>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pPr marL="457200" lvl="1" indent="0">
              <a:buFont typeface="Arial"/>
              <a:buNone/>
            </a:pPr>
            <a:r>
              <a:rPr lang="en-US" altLang="ja-JP" sz="2400" dirty="0" smtClean="0">
                <a:solidFill>
                  <a:srgbClr val="000000"/>
                </a:solidFill>
              </a:rPr>
              <a:t>    </a:t>
            </a:r>
            <a:endParaRPr lang="en-US" altLang="ja-JP" sz="2400" dirty="0">
              <a:solidFill>
                <a:srgbClr val="000000"/>
              </a:solidFill>
            </a:endParaRPr>
          </a:p>
        </p:txBody>
      </p:sp>
    </p:spTree>
    <p:extLst>
      <p:ext uri="{BB962C8B-B14F-4D97-AF65-F5344CB8AC3E}">
        <p14:creationId xmlns:p14="http://schemas.microsoft.com/office/powerpoint/2010/main" val="4247891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LSB</a:t>
            </a:r>
            <a:r>
              <a:rPr kumimoji="1" lang="ja-JP" altLang="en-US" sz="3600" dirty="0" smtClean="0"/>
              <a:t>法と誤りパターン埋め込み法の比較</a:t>
            </a:r>
            <a:endParaRPr kumimoji="1" lang="ja-JP" altLang="en-US" sz="36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90969743"/>
              </p:ext>
            </p:extLst>
          </p:nvPr>
        </p:nvGraphicFramePr>
        <p:xfrm>
          <a:off x="457200" y="2144529"/>
          <a:ext cx="8229600" cy="2595684"/>
        </p:xfrm>
        <a:graphic>
          <a:graphicData uri="http://schemas.openxmlformats.org/drawingml/2006/table">
            <a:tbl>
              <a:tblPr firstRow="1" bandRow="1">
                <a:tableStyleId>{BDBED569-4797-4DF1-A0F4-6AAB3CD982D8}</a:tableStyleId>
              </a:tblPr>
              <a:tblGrid>
                <a:gridCol w="2128237"/>
                <a:gridCol w="3358163"/>
                <a:gridCol w="2743200"/>
              </a:tblGrid>
              <a:tr h="865228">
                <a:tc>
                  <a:txBody>
                    <a:bodyPr/>
                    <a:lstStyle/>
                    <a:p>
                      <a:pPr algn="ct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dirty="0" smtClean="0"/>
                        <a:t>LSB</a:t>
                      </a:r>
                      <a:r>
                        <a:rPr kumimoji="1" lang="ja-JP" altLang="en-US" dirty="0" smtClean="0"/>
                        <a:t>法</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誤りパターン埋め込み法</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865228">
                <a:tc>
                  <a:txBody>
                    <a:bodyPr/>
                    <a:lstStyle/>
                    <a:p>
                      <a:pPr algn="ctr"/>
                      <a:r>
                        <a:rPr kumimoji="1" lang="ja-JP" altLang="en-US" dirty="0" smtClean="0"/>
                        <a:t>誤り率</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高い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低い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865228">
                <a:tc>
                  <a:txBody>
                    <a:bodyPr/>
                    <a:lstStyle/>
                    <a:p>
                      <a:pPr algn="ctr"/>
                      <a:r>
                        <a:rPr kumimoji="1" lang="ja-JP" altLang="en-US" dirty="0" smtClean="0"/>
                        <a:t>埋め込み率</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低い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高い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70822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012647062"/>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229" name="数式" r:id="rId7" imgW="2108200" imgH="495300" progId="Equation.3">
                  <p:embed/>
                </p:oleObj>
              </mc:Choice>
              <mc:Fallback>
                <p:oleObj name="数式" r:id="rId7" imgW="2108200" imgH="495300" progId="Equation.3">
                  <p:embed/>
                  <p:pic>
                    <p:nvPicPr>
                      <p:cNvPr id="0" name=""/>
                      <p:cNvPicPr/>
                      <p:nvPr/>
                    </p:nvPicPr>
                    <p:blipFill>
                      <a:blip r:embed="rId8"/>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4214163697"/>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2" name="サウンド 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15300" y="5829300"/>
            <a:ext cx="812800" cy="812800"/>
          </a:xfrm>
          <a:prstGeom prst="rect">
            <a:avLst/>
          </a:prstGeom>
        </p:spPr>
      </p:pic>
      <p:graphicFrame>
        <p:nvGraphicFramePr>
          <p:cNvPr id="23" name="表 22"/>
          <p:cNvGraphicFramePr>
            <a:graphicFrameLocks noGrp="1"/>
          </p:cNvGraphicFramePr>
          <p:nvPr>
            <p:extLst>
              <p:ext uri="{D42A27DB-BD31-4B8C-83A1-F6EECF244321}">
                <p14:modId xmlns:p14="http://schemas.microsoft.com/office/powerpoint/2010/main" val="3725846125"/>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mc:Choice xmlns:p14="http://schemas.microsoft.com/office/powerpoint/2010/main" Requires="p14">
      <p:transition spd="slow" p14:dur="2000" advTm="1202"/>
    </mc:Choice>
    <mc:Fallback>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xit" presetSubtype="8" fill="hold" nodeType="withEffect">
                                  <p:stCondLst>
                                    <p:cond delay="0"/>
                                  </p:stCondLst>
                                  <p:childTnLst>
                                    <p:animEffect transition="out" filter="wipe(lef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a:solidFill>
                  <a:srgbClr val="000000"/>
                </a:solidFill>
              </a:rPr>
              <a:t>Shalkwijk</a:t>
            </a:r>
            <a:r>
              <a:rPr lang="ja-JP" altLang="en-US" sz="2400" dirty="0">
                <a:solidFill>
                  <a:srgbClr val="000000"/>
                </a:solidFill>
              </a:rPr>
              <a:t>の数え上げ符号を</a:t>
            </a:r>
            <a:r>
              <a:rPr lang="ja-JP" altLang="en-US" sz="2400" dirty="0" smtClean="0">
                <a:solidFill>
                  <a:srgbClr val="000000"/>
                </a:solidFill>
              </a:rPr>
              <a:t>用いた誤りパターンの</a:t>
            </a:r>
            <a:r>
              <a:rPr lang="ja-JP" altLang="en-US" sz="2400" dirty="0">
                <a:solidFill>
                  <a:srgbClr val="000000"/>
                </a:solidFill>
              </a:rPr>
              <a:t>動的</a:t>
            </a:r>
            <a:r>
              <a:rPr lang="ja-JP" altLang="en-US" sz="2400" dirty="0" smtClean="0">
                <a:solidFill>
                  <a:srgbClr val="000000"/>
                </a:solidFill>
              </a:rPr>
              <a:t>な生成手法</a:t>
            </a:r>
            <a:r>
              <a:rPr lang="ja-JP" altLang="en-US" sz="2400" dirty="0">
                <a:solidFill>
                  <a:srgbClr val="000000"/>
                </a:solidFill>
              </a:rPr>
              <a:t>の</a:t>
            </a:r>
            <a:r>
              <a:rPr lang="ja-JP" altLang="en-US" sz="2400" dirty="0" smtClean="0">
                <a:solidFill>
                  <a:srgbClr val="000000"/>
                </a:solidFill>
              </a:rPr>
              <a:t>提案．</a:t>
            </a:r>
            <a:endParaRPr lang="en-US" altLang="ja-JP" sz="2400" dirty="0" smtClean="0">
              <a:solidFill>
                <a:srgbClr val="000000"/>
              </a:solidFill>
            </a:endParaRPr>
          </a:p>
        </p:txBody>
      </p:sp>
      <p:pic>
        <p:nvPicPr>
          <p:cNvPr id="7" name="図 6"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768" y="3272039"/>
            <a:ext cx="969204" cy="969204"/>
          </a:xfrm>
          <a:prstGeom prst="rect">
            <a:avLst/>
          </a:prstGeom>
        </p:spPr>
      </p:pic>
      <p:sp>
        <p:nvSpPr>
          <p:cNvPr id="8" name="円/楕円 7"/>
          <p:cNvSpPr/>
          <p:nvPr/>
        </p:nvSpPr>
        <p:spPr>
          <a:xfrm>
            <a:off x="1610215" y="3390727"/>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11" name="直線矢印コネクタ 10"/>
          <p:cNvCxnSpPr/>
          <p:nvPr/>
        </p:nvCxnSpPr>
        <p:spPr>
          <a:xfrm>
            <a:off x="4093595" y="3776294"/>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4059578" y="3328739"/>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916941923"/>
      </p:ext>
    </p:extLst>
  </p:cSld>
  <p:clrMapOvr>
    <a:masterClrMapping/>
  </p:clrMapOvr>
  <mc:AlternateContent xmlns:mc="http://schemas.openxmlformats.org/markup-compatibility/2006">
    <mc:Choice xmlns:p14="http://schemas.microsoft.com/office/powerpoint/2010/main" Requires="p14">
      <p:transition spd="slow" p14:dur="2000" advTm="210"/>
    </mc:Choice>
    <mc:Fallback>
      <p:transition xmlns:p14="http://schemas.microsoft.com/office/powerpoint/2010/main" spd="slow" advTm="21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実験手順（２）</a:t>
            </a:r>
            <a:endParaRPr kumimoji="1" lang="ja-JP" altLang="en-US" dirty="0"/>
          </a:p>
        </p:txBody>
      </p:sp>
      <p:sp>
        <p:nvSpPr>
          <p:cNvPr id="4" name="コンテンツ プレースホルダー 2"/>
          <p:cNvSpPr>
            <a:spLocks noGrp="1"/>
          </p:cNvSpPr>
          <p:nvPr>
            <p:ph idx="1"/>
          </p:nvPr>
        </p:nvSpPr>
        <p:spPr>
          <a:xfrm>
            <a:off x="561802" y="1587631"/>
            <a:ext cx="8229600" cy="4728873"/>
          </a:xfrm>
        </p:spPr>
        <p:txBody>
          <a:bodyPr>
            <a:noAutofit/>
          </a:bodyPr>
          <a:lstStyle/>
          <a:p>
            <a:pPr marL="0" indent="0">
              <a:buNone/>
            </a:pPr>
            <a:r>
              <a:rPr lang="ja-JP" altLang="en-US" sz="2000" dirty="0" smtClean="0"/>
              <a:t>手順２．</a:t>
            </a:r>
            <a:r>
              <a:rPr lang="en-US" altLang="ja-JP" sz="2000" dirty="0" smtClean="0"/>
              <a:t> </a:t>
            </a:r>
            <a:r>
              <a:rPr lang="ja-JP" altLang="en-US" sz="2000" dirty="0" smtClean="0"/>
              <a:t>データの算出</a:t>
            </a:r>
            <a:endParaRPr lang="en-US" altLang="ja-JP" sz="1800" dirty="0" smtClean="0"/>
          </a:p>
          <a:p>
            <a:pPr marL="400050" lvl="1" indent="0">
              <a:buNone/>
            </a:pPr>
            <a:r>
              <a:rPr lang="ja-JP" altLang="en-US" sz="1800" dirty="0" smtClean="0"/>
              <a:t>誤りパターン埋め込み前後の画像を比較し，</a:t>
            </a:r>
            <a:r>
              <a:rPr lang="en-US" altLang="ja-JP" sz="1800" dirty="0" smtClean="0"/>
              <a:t>PSNR</a:t>
            </a:r>
            <a:r>
              <a:rPr lang="ja-JP" altLang="en-US" sz="1800" dirty="0" smtClean="0"/>
              <a:t>値と誤り率を算出する</a:t>
            </a:r>
            <a:r>
              <a:rPr lang="en-US" altLang="ja-JP" sz="1800" dirty="0" smtClean="0"/>
              <a:t>.</a:t>
            </a:r>
          </a:p>
          <a:p>
            <a:pPr marL="400050" lvl="1" indent="0">
              <a:buNone/>
            </a:pPr>
            <a:endParaRPr lang="en-US" altLang="ja-JP" sz="2000" dirty="0" smtClean="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528886232"/>
              </p:ext>
            </p:extLst>
          </p:nvPr>
        </p:nvGraphicFramePr>
        <p:xfrm>
          <a:off x="12946852" y="2674661"/>
          <a:ext cx="2364484" cy="641216"/>
        </p:xfrm>
        <a:graphic>
          <a:graphicData uri="http://schemas.openxmlformats.org/presentationml/2006/ole">
            <mc:AlternateContent xmlns:mc="http://schemas.openxmlformats.org/markup-compatibility/2006">
              <mc:Choice xmlns:v="urn:schemas-microsoft-com:vml" Requires="v">
                <p:oleObj spid="_x0000_s4341"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12946852" y="2674661"/>
                        <a:ext cx="2364484" cy="641216"/>
                      </a:xfrm>
                      <a:prstGeom prst="rect">
                        <a:avLst/>
                      </a:prstGeom>
                    </p:spPr>
                  </p:pic>
                </p:oleObj>
              </mc:Fallback>
            </mc:AlternateContent>
          </a:graphicData>
        </a:graphic>
      </p:graphicFrame>
      <p:sp>
        <p:nvSpPr>
          <p:cNvPr id="7" name="テキスト ボックス 6"/>
          <p:cNvSpPr txBox="1"/>
          <p:nvPr/>
        </p:nvSpPr>
        <p:spPr>
          <a:xfrm>
            <a:off x="10900504" y="3300388"/>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138622294"/>
              </p:ext>
            </p:extLst>
          </p:nvPr>
        </p:nvGraphicFramePr>
        <p:xfrm>
          <a:off x="4208992" y="2362994"/>
          <a:ext cx="1239756" cy="650241"/>
        </p:xfrm>
        <a:graphic>
          <a:graphicData uri="http://schemas.openxmlformats.org/presentationml/2006/ole">
            <mc:AlternateContent xmlns:mc="http://schemas.openxmlformats.org/markup-compatibility/2006">
              <mc:Choice xmlns:v="urn:schemas-microsoft-com:vml" Requires="v">
                <p:oleObj spid="_x0000_s4342" name="数式" r:id="rId5" imgW="749300" imgH="393700" progId="Equation.3">
                  <p:embed/>
                </p:oleObj>
              </mc:Choice>
              <mc:Fallback>
                <p:oleObj name="数式" r:id="rId5" imgW="7493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8992" y="2362994"/>
                        <a:ext cx="1239756" cy="650241"/>
                      </a:xfrm>
                      <a:prstGeom prst="rect">
                        <a:avLst/>
                      </a:prstGeom>
                      <a:noFill/>
                      <a:ln>
                        <a:noFill/>
                      </a:ln>
                    </p:spPr>
                  </p:pic>
                </p:oleObj>
              </mc:Fallback>
            </mc:AlternateContent>
          </a:graphicData>
        </a:graphic>
      </p:graphicFrame>
      <p:sp>
        <p:nvSpPr>
          <p:cNvPr id="9" name="テキスト ボックス 8"/>
          <p:cNvSpPr txBox="1"/>
          <p:nvPr/>
        </p:nvSpPr>
        <p:spPr>
          <a:xfrm>
            <a:off x="1697723" y="301323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11" name="図形グループ 10"/>
          <p:cNvGrpSpPr/>
          <p:nvPr/>
        </p:nvGrpSpPr>
        <p:grpSpPr>
          <a:xfrm>
            <a:off x="1666983" y="3811598"/>
            <a:ext cx="6347169" cy="2581022"/>
            <a:chOff x="1415943" y="1676086"/>
            <a:chExt cx="6347169" cy="2581022"/>
          </a:xfrm>
        </p:grpSpPr>
        <p:grpSp>
          <p:nvGrpSpPr>
            <p:cNvPr id="12" name="図形グループ 11"/>
            <p:cNvGrpSpPr/>
            <p:nvPr/>
          </p:nvGrpSpPr>
          <p:grpSpPr>
            <a:xfrm>
              <a:off x="1415943" y="2183641"/>
              <a:ext cx="943487" cy="524977"/>
              <a:chOff x="497541" y="2067796"/>
              <a:chExt cx="1187355" cy="681545"/>
            </a:xfrm>
          </p:grpSpPr>
          <p:sp>
            <p:nvSpPr>
              <p:cNvPr id="34" name="正方形/長方形 3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35" name="テキスト ボックス 34"/>
              <p:cNvSpPr txBox="1"/>
              <p:nvPr/>
            </p:nvSpPr>
            <p:spPr>
              <a:xfrm>
                <a:off x="497541" y="2070077"/>
                <a:ext cx="1187355" cy="679264"/>
              </a:xfrm>
              <a:prstGeom prst="rect">
                <a:avLst/>
              </a:prstGeom>
              <a:noFill/>
            </p:spPr>
            <p:txBody>
              <a:bodyPr wrap="none" rtlCol="0">
                <a:spAutoFit/>
              </a:bodyPr>
              <a:lstStyle/>
              <a:p>
                <a:pPr algn="ctr"/>
                <a:r>
                  <a:rPr lang="ja-JP" altLang="en-US" sz="1400" dirty="0" smtClean="0"/>
                  <a:t>メッセージ</a:t>
                </a:r>
                <a:endParaRPr kumimoji="1" lang="en-US" altLang="ja-JP" sz="1400" dirty="0" smtClean="0"/>
              </a:p>
              <a:p>
                <a:r>
                  <a:rPr kumimoji="1" lang="ja-JP" altLang="en-US" sz="1400" dirty="0" smtClean="0"/>
                  <a:t>生成器</a:t>
                </a:r>
                <a:endParaRPr kumimoji="1" lang="ja-JP" altLang="en-US" sz="1400" dirty="0"/>
              </a:p>
            </p:txBody>
          </p:sp>
        </p:grpSp>
        <p:pic>
          <p:nvPicPr>
            <p:cNvPr id="13" name="図 12"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259" y="2961931"/>
              <a:ext cx="696788" cy="696788"/>
            </a:xfrm>
            <a:prstGeom prst="rect">
              <a:avLst/>
            </a:prstGeom>
          </p:spPr>
        </p:pic>
        <p:cxnSp>
          <p:nvCxnSpPr>
            <p:cNvPr id="14" name="直線矢印コネクタ 13"/>
            <p:cNvCxnSpPr/>
            <p:nvPr/>
          </p:nvCxnSpPr>
          <p:spPr>
            <a:xfrm>
              <a:off x="2385009" y="2451829"/>
              <a:ext cx="4093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5" name="図形グループ 14"/>
            <p:cNvGrpSpPr/>
            <p:nvPr/>
          </p:nvGrpSpPr>
          <p:grpSpPr>
            <a:xfrm>
              <a:off x="2789809" y="2183645"/>
              <a:ext cx="1146468" cy="525448"/>
              <a:chOff x="2220835" y="1917223"/>
              <a:chExt cx="1146468" cy="525448"/>
            </a:xfrm>
          </p:grpSpPr>
          <p:sp>
            <p:nvSpPr>
              <p:cNvPr id="32" name="正方形/長方形 3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33" name="テキスト ボックス 32"/>
              <p:cNvSpPr txBox="1"/>
              <p:nvPr/>
            </p:nvSpPr>
            <p:spPr>
              <a:xfrm>
                <a:off x="2220835" y="1919451"/>
                <a:ext cx="1146468" cy="523220"/>
              </a:xfrm>
              <a:prstGeom prst="rect">
                <a:avLst/>
              </a:prstGeom>
              <a:noFill/>
            </p:spPr>
            <p:txBody>
              <a:bodyPr wrap="none" rtlCol="0">
                <a:spAutoFit/>
              </a:bodyPr>
              <a:lstStyle/>
              <a:p>
                <a:pPr algn="ctr"/>
                <a:r>
                  <a:rPr kumimoji="1" lang="ja-JP" altLang="en-US" sz="1400" dirty="0" smtClean="0"/>
                  <a:t>誤りパターン</a:t>
                </a:r>
                <a:endParaRPr kumimoji="1" lang="en-US" altLang="ja-JP" sz="1400" dirty="0" smtClean="0"/>
              </a:p>
              <a:p>
                <a:pPr algn="ctr"/>
                <a:r>
                  <a:rPr kumimoji="1" lang="ja-JP" altLang="en-US" sz="1400" dirty="0" smtClean="0"/>
                  <a:t>変換器</a:t>
                </a:r>
                <a:endParaRPr kumimoji="1" lang="ja-JP" altLang="en-US" sz="1400" dirty="0"/>
              </a:p>
            </p:txBody>
          </p:sp>
        </p:grpSp>
        <p:cxnSp>
          <p:nvCxnSpPr>
            <p:cNvPr id="16" name="直線矢印コネクタ 15"/>
            <p:cNvCxnSpPr/>
            <p:nvPr/>
          </p:nvCxnSpPr>
          <p:spPr>
            <a:xfrm>
              <a:off x="3358344" y="2742560"/>
              <a:ext cx="2647" cy="4337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1728778" y="3733888"/>
              <a:ext cx="1441420" cy="523220"/>
            </a:xfrm>
            <a:prstGeom prst="rect">
              <a:avLst/>
            </a:prstGeom>
            <a:noFill/>
          </p:spPr>
          <p:txBody>
            <a:bodyPr wrap="none" rtlCol="0">
              <a:spAutoFit/>
            </a:bodyPr>
            <a:lstStyle/>
            <a:p>
              <a:r>
                <a:rPr lang="ja-JP" altLang="en-US" sz="1400" dirty="0"/>
                <a:t>埋め込み前画像</a:t>
              </a:r>
            </a:p>
            <a:p>
              <a:endParaRPr lang="ja-JP" altLang="en-US" sz="1400" dirty="0"/>
            </a:p>
          </p:txBody>
        </p:sp>
        <p:pic>
          <p:nvPicPr>
            <p:cNvPr id="18" name="図 17"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6277" y="2970365"/>
              <a:ext cx="696788" cy="696788"/>
            </a:xfrm>
            <a:prstGeom prst="rect">
              <a:avLst/>
            </a:prstGeom>
          </p:spPr>
        </p:pic>
        <p:sp>
          <p:nvSpPr>
            <p:cNvPr id="19" name="テキスト ボックス 18"/>
            <p:cNvSpPr txBox="1"/>
            <p:nvPr/>
          </p:nvSpPr>
          <p:spPr>
            <a:xfrm>
              <a:off x="3588178" y="3733888"/>
              <a:ext cx="1441420" cy="523220"/>
            </a:xfrm>
            <a:prstGeom prst="rect">
              <a:avLst/>
            </a:prstGeom>
            <a:noFill/>
          </p:spPr>
          <p:txBody>
            <a:bodyPr wrap="none" rtlCol="0">
              <a:spAutoFit/>
            </a:bodyPr>
            <a:lstStyle/>
            <a:p>
              <a:r>
                <a:rPr lang="ja-JP" altLang="en-US" sz="1400" dirty="0" smtClean="0"/>
                <a:t>埋め込み後画像</a:t>
              </a:r>
              <a:endParaRPr lang="ja-JP" altLang="en-US" sz="1400" dirty="0"/>
            </a:p>
            <a:p>
              <a:endParaRPr lang="ja-JP" altLang="en-US" sz="1400" dirty="0"/>
            </a:p>
          </p:txBody>
        </p:sp>
        <p:sp>
          <p:nvSpPr>
            <p:cNvPr id="20" name="テキスト ボックス 19"/>
            <p:cNvSpPr txBox="1"/>
            <p:nvPr/>
          </p:nvSpPr>
          <p:spPr>
            <a:xfrm>
              <a:off x="3136388" y="2909822"/>
              <a:ext cx="466794" cy="769441"/>
            </a:xfrm>
            <a:prstGeom prst="rect">
              <a:avLst/>
            </a:prstGeom>
            <a:noFill/>
            <a:ln>
              <a:noFill/>
            </a:ln>
          </p:spPr>
          <p:txBody>
            <a:bodyPr wrap="none" rtlCol="0">
              <a:spAutoFit/>
            </a:bodyPr>
            <a:lstStyle/>
            <a:p>
              <a:r>
                <a:rPr kumimoji="1" lang="en-US" altLang="ja-JP" sz="4400" dirty="0" smtClean="0"/>
                <a:t>⊕</a:t>
              </a:r>
              <a:endParaRPr kumimoji="1" lang="ja-JP" altLang="en-US" sz="4400" dirty="0"/>
            </a:p>
          </p:txBody>
        </p:sp>
        <p:cxnSp>
          <p:nvCxnSpPr>
            <p:cNvPr id="21" name="直線矢印コネクタ 20"/>
            <p:cNvCxnSpPr/>
            <p:nvPr/>
          </p:nvCxnSpPr>
          <p:spPr>
            <a:xfrm>
              <a:off x="2812211" y="3313622"/>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3513779" y="3317276"/>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4672295"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4" name="図 23"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678" y="1676086"/>
              <a:ext cx="696788" cy="696788"/>
            </a:xfrm>
            <a:prstGeom prst="rect">
              <a:avLst/>
            </a:prstGeom>
          </p:spPr>
        </p:pic>
        <p:sp>
          <p:nvSpPr>
            <p:cNvPr id="25" name="テキスト ボックス 24"/>
            <p:cNvSpPr txBox="1"/>
            <p:nvPr/>
          </p:nvSpPr>
          <p:spPr>
            <a:xfrm>
              <a:off x="4884375" y="2387542"/>
              <a:ext cx="1441420" cy="307777"/>
            </a:xfrm>
            <a:prstGeom prst="rect">
              <a:avLst/>
            </a:prstGeom>
            <a:noFill/>
          </p:spPr>
          <p:txBody>
            <a:bodyPr wrap="none" rtlCol="0">
              <a:spAutoFit/>
            </a:bodyPr>
            <a:lstStyle/>
            <a:p>
              <a:r>
                <a:rPr lang="ja-JP" altLang="en-US" sz="1400" dirty="0" smtClean="0"/>
                <a:t>埋め込み前画像</a:t>
              </a:r>
              <a:endParaRPr kumimoji="1" lang="ja-JP" altLang="en-US" sz="1400" dirty="0"/>
            </a:p>
          </p:txBody>
        </p:sp>
        <p:cxnSp>
          <p:nvCxnSpPr>
            <p:cNvPr id="26" name="直線矢印コネクタ 25"/>
            <p:cNvCxnSpPr/>
            <p:nvPr/>
          </p:nvCxnSpPr>
          <p:spPr>
            <a:xfrm>
              <a:off x="5604717" y="2688629"/>
              <a:ext cx="0" cy="3631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正方形/長方形 26"/>
            <p:cNvSpPr/>
            <p:nvPr/>
          </p:nvSpPr>
          <p:spPr>
            <a:xfrm>
              <a:off x="5027673" y="3055665"/>
              <a:ext cx="1298121" cy="52322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8" name="テキスト ボックス 27"/>
            <p:cNvSpPr txBox="1"/>
            <p:nvPr/>
          </p:nvSpPr>
          <p:spPr>
            <a:xfrm>
              <a:off x="5012365" y="3064000"/>
              <a:ext cx="1365065" cy="523220"/>
            </a:xfrm>
            <a:prstGeom prst="rect">
              <a:avLst/>
            </a:prstGeom>
            <a:noFill/>
          </p:spPr>
          <p:txBody>
            <a:bodyPr wrap="none" rtlCol="0">
              <a:spAutoFit/>
            </a:bodyPr>
            <a:lstStyle/>
            <a:p>
              <a:pPr algn="ctr"/>
              <a:r>
                <a:rPr kumimoji="1" lang="en-US" altLang="ja-JP" sz="1400" dirty="0" smtClean="0"/>
                <a:t>PSNR</a:t>
              </a:r>
              <a:r>
                <a:rPr kumimoji="1" lang="ja-JP" altLang="en-US" sz="1400" dirty="0" smtClean="0"/>
                <a:t>値，</a:t>
              </a:r>
              <a:r>
                <a:rPr lang="ja-JP" altLang="en-US" sz="1400" dirty="0" smtClean="0"/>
                <a:t>誤り率</a:t>
              </a:r>
              <a:endParaRPr lang="en-US" altLang="ja-JP" sz="1400" dirty="0" smtClean="0"/>
            </a:p>
            <a:p>
              <a:pPr algn="ctr"/>
              <a:r>
                <a:rPr kumimoji="1" lang="ja-JP" altLang="en-US" sz="1400" dirty="0" smtClean="0"/>
                <a:t>計算器</a:t>
              </a:r>
              <a:endParaRPr kumimoji="1" lang="ja-JP" altLang="en-US" sz="1400" dirty="0"/>
            </a:p>
          </p:txBody>
        </p:sp>
        <p:cxnSp>
          <p:nvCxnSpPr>
            <p:cNvPr id="29" name="直線矢印コネクタ 28"/>
            <p:cNvCxnSpPr/>
            <p:nvPr/>
          </p:nvCxnSpPr>
          <p:spPr>
            <a:xfrm>
              <a:off x="6365250"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円/楕円 29"/>
            <p:cNvSpPr/>
            <p:nvPr/>
          </p:nvSpPr>
          <p:spPr>
            <a:xfrm>
              <a:off x="6733447" y="3064000"/>
              <a:ext cx="1029665" cy="49200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1" name="テキスト ボックス 30"/>
            <p:cNvSpPr txBox="1"/>
            <p:nvPr/>
          </p:nvSpPr>
          <p:spPr>
            <a:xfrm>
              <a:off x="6845264" y="3045144"/>
              <a:ext cx="752818" cy="523220"/>
            </a:xfrm>
            <a:prstGeom prst="rect">
              <a:avLst/>
            </a:prstGeom>
            <a:noFill/>
          </p:spPr>
          <p:txBody>
            <a:bodyPr wrap="none" rtlCol="0">
              <a:spAutoFit/>
            </a:bodyPr>
            <a:lstStyle/>
            <a:p>
              <a:pPr algn="ctr"/>
              <a:r>
                <a:rPr kumimoji="1" lang="en-US" altLang="ja-JP" sz="1400" dirty="0" smtClean="0">
                  <a:solidFill>
                    <a:srgbClr val="000000"/>
                  </a:solidFill>
                </a:rPr>
                <a:t>PSNR</a:t>
              </a:r>
              <a:r>
                <a:rPr kumimoji="1" lang="ja-JP" altLang="en-US" sz="1400" dirty="0" smtClean="0">
                  <a:solidFill>
                    <a:srgbClr val="000000"/>
                  </a:solidFill>
                </a:rPr>
                <a:t>値</a:t>
              </a:r>
              <a:endParaRPr kumimoji="1" lang="en-US" altLang="ja-JP" sz="1400" dirty="0" smtClean="0">
                <a:solidFill>
                  <a:srgbClr val="000000"/>
                </a:solidFill>
              </a:endParaRPr>
            </a:p>
            <a:p>
              <a:pPr algn="ctr"/>
              <a:r>
                <a:rPr lang="ja-JP" altLang="en-US" sz="1400" dirty="0" smtClean="0">
                  <a:solidFill>
                    <a:srgbClr val="000000"/>
                  </a:solidFill>
                </a:rPr>
                <a:t>誤り率</a:t>
              </a:r>
              <a:endParaRPr kumimoji="1" lang="ja-JP" altLang="en-US" sz="1400" dirty="0">
                <a:solidFill>
                  <a:srgbClr val="000000"/>
                </a:solidFill>
              </a:endParaRPr>
            </a:p>
          </p:txBody>
        </p:sp>
      </p:grpSp>
      <p:sp>
        <p:nvSpPr>
          <p:cNvPr id="36" name="角丸四角形 35"/>
          <p:cNvSpPr/>
          <p:nvPr/>
        </p:nvSpPr>
        <p:spPr>
          <a:xfrm>
            <a:off x="5187993" y="3750020"/>
            <a:ext cx="2893732" cy="235263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6193387" y="3402448"/>
            <a:ext cx="817665" cy="369332"/>
          </a:xfrm>
          <a:prstGeom prst="rect">
            <a:avLst/>
          </a:prstGeom>
          <a:noFill/>
        </p:spPr>
        <p:txBody>
          <a:bodyPr wrap="square" rtlCol="0">
            <a:spAutoFit/>
          </a:bodyPr>
          <a:lstStyle/>
          <a:p>
            <a:r>
              <a:rPr kumimoji="1" lang="ja-JP" altLang="en-US" u="sng" dirty="0" smtClean="0"/>
              <a:t>手順</a:t>
            </a:r>
            <a:r>
              <a:rPr kumimoji="1" lang="en-US" altLang="ja-JP" u="sng" dirty="0" smtClean="0"/>
              <a:t>2</a:t>
            </a:r>
            <a:endParaRPr kumimoji="1" lang="ja-JP" altLang="en-US" u="sng" dirty="0"/>
          </a:p>
        </p:txBody>
      </p:sp>
    </p:spTree>
    <p:extLst>
      <p:ext uri="{BB962C8B-B14F-4D97-AF65-F5344CB8AC3E}">
        <p14:creationId xmlns:p14="http://schemas.microsoft.com/office/powerpoint/2010/main" val="605071555"/>
      </p:ext>
    </p:extLst>
  </p:cSld>
  <p:clrMapOvr>
    <a:masterClrMapping/>
  </p:clrMapOvr>
  <mc:AlternateContent xmlns:mc="http://schemas.openxmlformats.org/markup-compatibility/2006">
    <mc:Choice xmlns:p14="http://schemas.microsoft.com/office/powerpoint/2010/main" Requires="p14">
      <p:transition spd="slow" p14:dur="2000" advTm="316"/>
    </mc:Choice>
    <mc:Fallback>
      <p:transition xmlns:p14="http://schemas.microsoft.com/office/powerpoint/2010/main" spd="slow" advTm="316"/>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ステガノグラフィとは</a:t>
            </a:r>
            <a:endParaRPr lang="en-US" altLang="ja-JP" dirty="0"/>
          </a:p>
          <a:p>
            <a:pPr lvl="1"/>
            <a:r>
              <a:rPr lang="ja-JP" altLang="en-US" dirty="0"/>
              <a:t>データを別の媒体に埋め込む技術，研究の総称</a:t>
            </a:r>
            <a:r>
              <a:rPr lang="ja-JP" altLang="en-US" dirty="0" smtClean="0"/>
              <a:t>．</a:t>
            </a:r>
            <a:endParaRPr lang="en-US" altLang="ja-JP" dirty="0"/>
          </a:p>
          <a:p>
            <a:endParaRPr lang="en-US" altLang="ja-JP" dirty="0" smtClean="0"/>
          </a:p>
          <a:p>
            <a:r>
              <a:rPr lang="ja-JP" altLang="en-US" dirty="0" smtClean="0"/>
              <a:t>研究対象</a:t>
            </a:r>
            <a:endParaRPr lang="en-US" altLang="ja-JP" dirty="0"/>
          </a:p>
          <a:p>
            <a:pPr lvl="1"/>
            <a:r>
              <a:rPr lang="ja-JP" altLang="en-US" dirty="0"/>
              <a:t>テキスト情報を画像に埋め込むステガノグラフィ</a:t>
            </a:r>
            <a:endParaRPr lang="en-US" altLang="ja-JP" dirty="0"/>
          </a:p>
          <a:p>
            <a:endParaRPr lang="en-US" altLang="ja-JP" dirty="0" smtClean="0"/>
          </a:p>
          <a:p>
            <a:r>
              <a:rPr lang="ja-JP" altLang="en-US" dirty="0" smtClean="0"/>
              <a:t>目的</a:t>
            </a:r>
            <a:endParaRPr lang="en-US" altLang="ja-JP" dirty="0" smtClean="0"/>
          </a:p>
          <a:p>
            <a:pPr lvl="1"/>
            <a:r>
              <a:rPr lang="ja-JP" altLang="en-US" dirty="0" smtClean="0"/>
              <a:t>誤りパターン埋め込み法における画質劣化と埋め込み率のトレードオフ関係を明らかにする</a:t>
            </a:r>
            <a:endParaRPr kumimoji="1" lang="en-US" altLang="ja-JP" dirty="0"/>
          </a:p>
          <a:p>
            <a:endParaRPr kumimoji="1" lang="en-US" altLang="ja-JP" dirty="0" smtClean="0"/>
          </a:p>
        </p:txBody>
      </p:sp>
      <p:pic>
        <p:nvPicPr>
          <p:cNvPr id="6" name="図 5"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741" y="2081316"/>
            <a:ext cx="969204" cy="969204"/>
          </a:xfrm>
          <a:prstGeom prst="rect">
            <a:avLst/>
          </a:prstGeom>
        </p:spPr>
      </p:pic>
      <p:sp>
        <p:nvSpPr>
          <p:cNvPr id="7" name="円/楕円 6"/>
          <p:cNvSpPr/>
          <p:nvPr/>
        </p:nvSpPr>
        <p:spPr>
          <a:xfrm>
            <a:off x="9956188" y="2200004"/>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8" name="直線矢印コネクタ 7"/>
          <p:cNvCxnSpPr/>
          <p:nvPr/>
        </p:nvCxnSpPr>
        <p:spPr>
          <a:xfrm>
            <a:off x="12439568" y="2585571"/>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2405551" y="2138016"/>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586624191"/>
      </p:ext>
    </p:extLst>
  </p:cSld>
  <p:clrMapOvr>
    <a:masterClrMapping/>
  </p:clrMapOvr>
  <mc:AlternateContent xmlns:mc="http://schemas.openxmlformats.org/markup-compatibility/2006">
    <mc:Choice xmlns:p14="http://schemas.microsoft.com/office/powerpoint/2010/main" Requires="p14">
      <p:transition spd="slow" p14:dur="2000" advTm="34973"/>
    </mc:Choice>
    <mc:Fallback>
      <p:transition xmlns:p14="http://schemas.microsoft.com/office/powerpoint/2010/main" spd="slow" advTm="3497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88631542"/>
              </p:ext>
            </p:extLst>
          </p:nvPr>
        </p:nvGraphicFramePr>
        <p:xfrm>
          <a:off x="3125000" y="489522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339099" y="467356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253284" y="42577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253284" y="489026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2548678663"/>
              </p:ext>
            </p:extLst>
          </p:nvPr>
        </p:nvGraphicFramePr>
        <p:xfrm>
          <a:off x="4849551"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29548785"/>
              </p:ext>
            </p:extLst>
          </p:nvPr>
        </p:nvGraphicFramePr>
        <p:xfrm>
          <a:off x="5274553"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507668323"/>
              </p:ext>
            </p:extLst>
          </p:nvPr>
        </p:nvGraphicFramePr>
        <p:xfrm>
          <a:off x="5690719" y="38645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760549" y="467529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4181999" y="467659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29218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148493206"/>
              </p:ext>
            </p:extLst>
          </p:nvPr>
        </p:nvGraphicFramePr>
        <p:xfrm>
          <a:off x="3167540"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229788608"/>
              </p:ext>
            </p:extLst>
          </p:nvPr>
        </p:nvGraphicFramePr>
        <p:xfrm>
          <a:off x="3592542"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801841905"/>
              </p:ext>
            </p:extLst>
          </p:nvPr>
        </p:nvGraphicFramePr>
        <p:xfrm>
          <a:off x="4008708"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150178415"/>
              </p:ext>
            </p:extLst>
          </p:nvPr>
        </p:nvGraphicFramePr>
        <p:xfrm>
          <a:off x="4433710"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4119361647"/>
              </p:ext>
            </p:extLst>
          </p:nvPr>
        </p:nvGraphicFramePr>
        <p:xfrm>
          <a:off x="4843191"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658743818"/>
              </p:ext>
            </p:extLst>
          </p:nvPr>
        </p:nvGraphicFramePr>
        <p:xfrm>
          <a:off x="5268193"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20851891"/>
              </p:ext>
            </p:extLst>
          </p:nvPr>
        </p:nvGraphicFramePr>
        <p:xfrm>
          <a:off x="5684359" y="569529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2493580001"/>
              </p:ext>
            </p:extLst>
          </p:nvPr>
        </p:nvGraphicFramePr>
        <p:xfrm>
          <a:off x="3161180"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3020700658"/>
              </p:ext>
            </p:extLst>
          </p:nvPr>
        </p:nvGraphicFramePr>
        <p:xfrm>
          <a:off x="3586182"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1165706025"/>
              </p:ext>
            </p:extLst>
          </p:nvPr>
        </p:nvGraphicFramePr>
        <p:xfrm>
          <a:off x="4002348"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840168500"/>
              </p:ext>
            </p:extLst>
          </p:nvPr>
        </p:nvGraphicFramePr>
        <p:xfrm>
          <a:off x="4427350"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3072923" y="417421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3066563" y="599359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a:t>
            </a:r>
            <a:r>
              <a:rPr lang="ja-JP" altLang="en-US" dirty="0" smtClean="0">
                <a:solidFill>
                  <a:srgbClr val="000000"/>
                </a:solidFill>
              </a:rPr>
              <a:t>を</a:t>
            </a:r>
            <a:r>
              <a:rPr lang="ja-JP" altLang="en-US" dirty="0" smtClean="0">
                <a:solidFill>
                  <a:srgbClr val="000000"/>
                </a:solidFill>
              </a:rPr>
              <a:t>画像の</a:t>
            </a:r>
            <a:r>
              <a:rPr lang="en-US" altLang="ja-JP" dirty="0" smtClean="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mc:Choice xmlns:p14="http://schemas.microsoft.com/office/powerpoint/2010/main" Requires="p14">
      <p:transition spd="slow" p14:dur="2000" advTm="35964"/>
    </mc:Choice>
    <mc:Fallback>
      <p:transition xmlns:p14="http://schemas.microsoft.com/office/powerpoint/2010/main" spd="slow" advTm="3596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a:xfrm>
            <a:off x="457200" y="274638"/>
            <a:ext cx="8229600" cy="1143000"/>
          </a:xfrm>
        </p:spPr>
        <p:txBody>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fontScale="85000" lnSpcReduction="2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a:t>
            </a:r>
            <a:r>
              <a:rPr lang="ja-JP" altLang="en-US" dirty="0" smtClean="0">
                <a:solidFill>
                  <a:srgbClr val="000000"/>
                </a:solidFill>
              </a:rPr>
              <a:t>を</a:t>
            </a:r>
            <a:r>
              <a:rPr lang="ja-JP" altLang="en-US" dirty="0" smtClean="0">
                <a:solidFill>
                  <a:srgbClr val="000000"/>
                </a:solidFill>
              </a:rPr>
              <a:t>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a:t>
            </a:r>
            <a:r>
              <a:rPr kumimoji="1" lang="en-US" altLang="ja-JP" dirty="0" smtClean="0">
                <a:solidFill>
                  <a:srgbClr val="000000"/>
                </a:solidFill>
              </a:rPr>
              <a:t>111</a:t>
            </a:r>
            <a:r>
              <a:rPr kumimoji="1" lang="en-US" altLang="ja-JP" dirty="0" smtClean="0">
                <a:solidFill>
                  <a:srgbClr val="000000"/>
                </a:solidFill>
              </a:rPr>
              <a:t>)</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624312" y="5043503"/>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a:t>
            </a:r>
            <a:r>
              <a:rPr lang="ja-JP" altLang="en-US" dirty="0" smtClean="0">
                <a:solidFill>
                  <a:srgbClr val="000000"/>
                </a:solidFill>
              </a:rPr>
              <a:t>０</a:t>
            </a:r>
            <a:r>
              <a:rPr lang="ja-JP" altLang="en-US" dirty="0" smtClean="0">
                <a:solidFill>
                  <a:srgbClr val="000000"/>
                </a:solidFill>
              </a:rPr>
              <a:t>００</a:t>
            </a:r>
            <a:r>
              <a:rPr lang="ja-JP" altLang="en-US" dirty="0" smtClean="0">
                <a:solidFill>
                  <a:srgbClr val="000000"/>
                </a:solidFill>
              </a:rPr>
              <a:t>）</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
        <p:nvSpPr>
          <p:cNvPr id="47" name="テキスト ボックス 46"/>
          <p:cNvSpPr txBox="1"/>
          <p:nvPr/>
        </p:nvSpPr>
        <p:spPr>
          <a:xfrm>
            <a:off x="1253284" y="441646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3755049531"/>
              </p:ext>
            </p:extLst>
          </p:nvPr>
        </p:nvGraphicFramePr>
        <p:xfrm>
          <a:off x="4849551"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2152845582"/>
              </p:ext>
            </p:extLst>
          </p:nvPr>
        </p:nvGraphicFramePr>
        <p:xfrm>
          <a:off x="5274553"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291163095"/>
              </p:ext>
            </p:extLst>
          </p:nvPr>
        </p:nvGraphicFramePr>
        <p:xfrm>
          <a:off x="5690719" y="402333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2734662644"/>
              </p:ext>
            </p:extLst>
          </p:nvPr>
        </p:nvGraphicFramePr>
        <p:xfrm>
          <a:off x="3167540"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4166066432"/>
              </p:ext>
            </p:extLst>
          </p:nvPr>
        </p:nvGraphicFramePr>
        <p:xfrm>
          <a:off x="3592542"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1567999397"/>
              </p:ext>
            </p:extLst>
          </p:nvPr>
        </p:nvGraphicFramePr>
        <p:xfrm>
          <a:off x="4008708"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4245229155"/>
              </p:ext>
            </p:extLst>
          </p:nvPr>
        </p:nvGraphicFramePr>
        <p:xfrm>
          <a:off x="4433710"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229760979"/>
              </p:ext>
            </p:extLst>
          </p:nvPr>
        </p:nvGraphicFramePr>
        <p:xfrm>
          <a:off x="484319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91675103"/>
              </p:ext>
            </p:extLst>
          </p:nvPr>
        </p:nvGraphicFramePr>
        <p:xfrm>
          <a:off x="526819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1959772447"/>
              </p:ext>
            </p:extLst>
          </p:nvPr>
        </p:nvGraphicFramePr>
        <p:xfrm>
          <a:off x="568435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933265727"/>
              </p:ext>
            </p:extLst>
          </p:nvPr>
        </p:nvGraphicFramePr>
        <p:xfrm>
          <a:off x="316118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814477015"/>
              </p:ext>
            </p:extLst>
          </p:nvPr>
        </p:nvGraphicFramePr>
        <p:xfrm>
          <a:off x="358618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2864614033"/>
              </p:ext>
            </p:extLst>
          </p:nvPr>
        </p:nvGraphicFramePr>
        <p:xfrm>
          <a:off x="400234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2446920972"/>
              </p:ext>
            </p:extLst>
          </p:nvPr>
        </p:nvGraphicFramePr>
        <p:xfrm>
          <a:off x="442735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072923" y="4332979"/>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066563" y="6095659"/>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Tree>
    <p:extLst>
      <p:ext uri="{BB962C8B-B14F-4D97-AF65-F5344CB8AC3E}">
        <p14:creationId xmlns:p14="http://schemas.microsoft.com/office/powerpoint/2010/main" val="2243532185"/>
      </p:ext>
    </p:extLst>
  </p:cSld>
  <p:clrMapOvr>
    <a:masterClrMapping/>
  </p:clrMapOvr>
  <mc:AlternateContent xmlns:mc="http://schemas.openxmlformats.org/markup-compatibility/2006">
    <mc:Choice xmlns:p14="http://schemas.microsoft.com/office/powerpoint/2010/main" Requires="p14">
      <p:transition spd="slow" p14:dur="2000" advTm="93952"/>
    </mc:Choice>
    <mc:Fallback>
      <p:transition xmlns:p14="http://schemas.microsoft.com/office/powerpoint/2010/main" spd="slow" advTm="939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a:xfrm>
            <a:off x="457200" y="274638"/>
            <a:ext cx="8229600" cy="1143000"/>
          </a:xfrm>
        </p:spPr>
        <p:txBody>
          <a:bodyPr>
            <a:normAutofit/>
          </a:bodyPr>
          <a:lstStyle/>
          <a:p>
            <a:r>
              <a:rPr kumimoji="1" lang="ja-JP" altLang="en-US" dirty="0" smtClean="0">
                <a:solidFill>
                  <a:srgbClr val="000000"/>
                </a:solidFill>
              </a:rPr>
              <a:t>誤りテーブルを用いた変換</a:t>
            </a:r>
            <a:endParaRPr kumimoji="1" lang="ja-JP" altLang="en-US" dirty="0">
              <a:solidFill>
                <a:srgbClr val="000000"/>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b="1" dirty="0" smtClean="0">
                <a:solidFill>
                  <a:srgbClr val="000000"/>
                </a:solidFill>
              </a:rPr>
              <a:t>問題点</a:t>
            </a:r>
            <a:endParaRPr lang="en-US" altLang="ja-JP" b="1" dirty="0" smtClean="0">
              <a:solidFill>
                <a:srgbClr val="000000"/>
              </a:solidFill>
            </a:endParaRPr>
          </a:p>
          <a:p>
            <a:pPr lvl="1"/>
            <a:r>
              <a:rPr lang="ja-JP" altLang="en-US" b="1" dirty="0" smtClean="0">
                <a:solidFill>
                  <a:srgbClr val="000000"/>
                </a:solidFill>
              </a:rPr>
              <a:t>メモリ制約の大きい環境での実装が困難</a:t>
            </a:r>
          </a:p>
          <a:p>
            <a:endParaRPr lang="ja-JP" altLang="en-US" sz="28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883480885"/>
              </p:ext>
            </p:extLst>
          </p:nvPr>
        </p:nvGraphicFramePr>
        <p:xfrm>
          <a:off x="315176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2721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338554"/>
          </a:xfrm>
          <a:prstGeom prst="rect">
            <a:avLst/>
          </a:prstGeom>
          <a:noFill/>
        </p:spPr>
        <p:txBody>
          <a:bodyPr wrap="square" rtlCol="0">
            <a:spAutoFit/>
          </a:bodyPr>
          <a:lstStyle/>
          <a:p>
            <a:r>
              <a:rPr kumimoji="1" lang="ja-JP" altLang="en-US" sz="1600" dirty="0" smtClean="0">
                <a:solidFill>
                  <a:srgbClr val="000000"/>
                </a:solidFill>
              </a:rPr>
              <a:t>参照</a:t>
            </a:r>
            <a:endParaRPr kumimoji="1" lang="ja-JP" altLang="en-US" sz="1600" dirty="0">
              <a:solidFill>
                <a:srgbClr val="000000"/>
              </a:solidFill>
            </a:endParaRPr>
          </a:p>
        </p:txBody>
      </p:sp>
      <p:sp>
        <p:nvSpPr>
          <p:cNvPr id="38" name="テキスト ボックス 37"/>
          <p:cNvSpPr txBox="1"/>
          <p:nvPr/>
        </p:nvSpPr>
        <p:spPr>
          <a:xfrm>
            <a:off x="6888639" y="3203115"/>
            <a:ext cx="604407" cy="338554"/>
          </a:xfrm>
          <a:prstGeom prst="rect">
            <a:avLst/>
          </a:prstGeom>
          <a:noFill/>
        </p:spPr>
        <p:txBody>
          <a:bodyPr wrap="square" rtlCol="0">
            <a:spAutoFit/>
          </a:bodyPr>
          <a:lstStyle/>
          <a:p>
            <a:r>
              <a:rPr kumimoji="1" lang="ja-JP" altLang="en-US" sz="1600" dirty="0" smtClean="0">
                <a:solidFill>
                  <a:srgbClr val="000000"/>
                </a:solidFill>
              </a:rPr>
              <a:t>決定</a:t>
            </a:r>
            <a:endParaRPr kumimoji="1" lang="ja-JP" altLang="en-US" sz="16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mc:Choice xmlns:p14="http://schemas.microsoft.com/office/powerpoint/2010/main" Requires="p14">
      <p:transition spd="slow" p14:dur="2000" advTm="31357"/>
    </mc:Choice>
    <mc:Fallback>
      <p:transition xmlns:p14="http://schemas.microsoft.com/office/powerpoint/2010/main" spd="slow" advTm="3135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74638"/>
            <a:ext cx="8229600" cy="1143000"/>
          </a:xfrm>
        </p:spPr>
        <p:txBody>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99212315"/>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1336"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3686808658"/>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1337"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716464039"/>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05733184"/>
      </p:ext>
    </p:extLst>
  </p:cSld>
  <p:clrMapOvr>
    <a:masterClrMapping/>
  </p:clrMapOvr>
  <mc:AlternateContent xmlns:mc="http://schemas.openxmlformats.org/markup-compatibility/2006">
    <mc:Choice xmlns:p14="http://schemas.microsoft.com/office/powerpoint/2010/main" Requires="p14">
      <p:transition spd="slow" p14:dur="2000" advTm="43828"/>
    </mc:Choice>
    <mc:Fallback>
      <p:transition xmlns:p14="http://schemas.microsoft.com/office/powerpoint/2010/main" spd="slow" advTm="438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375"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376"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a:t>
            </a:r>
            <a:r>
              <a:rPr lang="ja-JP" altLang="en-US" dirty="0" smtClean="0"/>
              <a:t>手順</a:t>
            </a:r>
            <a:endParaRPr lang="ja-JP" altLang="en-US" dirty="0"/>
          </a:p>
        </p:txBody>
      </p:sp>
      <p:sp>
        <p:nvSpPr>
          <p:cNvPr id="66" name="コンテンツ プレースホルダー 2"/>
          <p:cNvSpPr txBox="1">
            <a:spLocks/>
          </p:cNvSpPr>
          <p:nvPr/>
        </p:nvSpPr>
        <p:spPr>
          <a:xfrm>
            <a:off x="561802" y="1474231"/>
            <a:ext cx="8229600" cy="9639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400" dirty="0" smtClean="0"/>
              <a:t>前提条件</a:t>
            </a:r>
            <a:endParaRPr lang="en-US" altLang="ja-JP" sz="2400" dirty="0" smtClean="0"/>
          </a:p>
          <a:p>
            <a:pPr lvl="1"/>
            <a:r>
              <a:rPr lang="ja-JP" altLang="en-US" sz="2000" dirty="0"/>
              <a:t>メッセージはほぼ等確率で発生する</a:t>
            </a:r>
            <a:r>
              <a:rPr lang="en-US" altLang="ja-JP" sz="2000" dirty="0"/>
              <a:t>8</a:t>
            </a:r>
            <a:r>
              <a:rPr lang="ja-JP" altLang="en-US" sz="2000" dirty="0"/>
              <a:t>ビットコードの列と</a:t>
            </a:r>
            <a:r>
              <a:rPr lang="ja-JP" altLang="en-US" sz="2000" dirty="0" smtClean="0"/>
              <a:t>する</a:t>
            </a:r>
            <a:endParaRPr lang="en-US" altLang="ja-JP" sz="24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377"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3559254621"/>
              </p:ext>
            </p:extLst>
          </p:nvPr>
        </p:nvGraphicFramePr>
        <p:xfrm>
          <a:off x="12225368" y="2152633"/>
          <a:ext cx="1239756" cy="650241"/>
        </p:xfrm>
        <a:graphic>
          <a:graphicData uri="http://schemas.openxmlformats.org/presentationml/2006/ole">
            <mc:AlternateContent xmlns:mc="http://schemas.openxmlformats.org/markup-compatibility/2006">
              <mc:Choice xmlns:v="urn:schemas-microsoft-com:vml" Requires="v">
                <p:oleObj spid="_x0000_s3378"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25368" y="2152633"/>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714099" y="2802874"/>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1" name="図形グループ 70"/>
          <p:cNvGrpSpPr/>
          <p:nvPr/>
        </p:nvGrpSpPr>
        <p:grpSpPr>
          <a:xfrm>
            <a:off x="1666983" y="2791595"/>
            <a:ext cx="6347169" cy="2581022"/>
            <a:chOff x="1415943" y="1676086"/>
            <a:chExt cx="6347169" cy="2581022"/>
          </a:xfrm>
        </p:grpSpPr>
        <p:grpSp>
          <p:nvGrpSpPr>
            <p:cNvPr id="72" name="図形グループ 71"/>
            <p:cNvGrpSpPr/>
            <p:nvPr/>
          </p:nvGrpSpPr>
          <p:grpSpPr>
            <a:xfrm>
              <a:off x="1415943" y="2183641"/>
              <a:ext cx="943487" cy="524977"/>
              <a:chOff x="497541" y="2067796"/>
              <a:chExt cx="1187355" cy="681545"/>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5" name="テキスト ボックス 94"/>
              <p:cNvSpPr txBox="1"/>
              <p:nvPr/>
            </p:nvSpPr>
            <p:spPr>
              <a:xfrm>
                <a:off x="497541" y="2070077"/>
                <a:ext cx="1187355" cy="679264"/>
              </a:xfrm>
              <a:prstGeom prst="rect">
                <a:avLst/>
              </a:prstGeom>
              <a:noFill/>
            </p:spPr>
            <p:txBody>
              <a:bodyPr wrap="none" rtlCol="0">
                <a:spAutoFit/>
              </a:bodyPr>
              <a:lstStyle/>
              <a:p>
                <a:pPr algn="ctr"/>
                <a:r>
                  <a:rPr lang="ja-JP" altLang="en-US" sz="1400" dirty="0" smtClean="0"/>
                  <a:t>メッセージ</a:t>
                </a:r>
                <a:endParaRPr kumimoji="1" lang="en-US" altLang="ja-JP" sz="1400" dirty="0" smtClean="0"/>
              </a:p>
              <a:p>
                <a:r>
                  <a:rPr kumimoji="1" lang="ja-JP" altLang="en-US" sz="1400" dirty="0" smtClean="0"/>
                  <a:t>生成器</a:t>
                </a:r>
                <a:endParaRPr kumimoji="1" lang="ja-JP" altLang="en-US" sz="1400"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3259" y="2961931"/>
              <a:ext cx="696788" cy="696788"/>
            </a:xfrm>
            <a:prstGeom prst="rect">
              <a:avLst/>
            </a:prstGeom>
          </p:spPr>
        </p:pic>
        <p:cxnSp>
          <p:nvCxnSpPr>
            <p:cNvPr id="74" name="直線矢印コネクタ 73"/>
            <p:cNvCxnSpPr/>
            <p:nvPr/>
          </p:nvCxnSpPr>
          <p:spPr>
            <a:xfrm>
              <a:off x="2385009" y="2451829"/>
              <a:ext cx="4093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789809" y="2183645"/>
              <a:ext cx="1146468" cy="525448"/>
              <a:chOff x="2220835" y="1917223"/>
              <a:chExt cx="1146468" cy="525448"/>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3" name="テキスト ボックス 92"/>
              <p:cNvSpPr txBox="1"/>
              <p:nvPr/>
            </p:nvSpPr>
            <p:spPr>
              <a:xfrm>
                <a:off x="2220835" y="1919451"/>
                <a:ext cx="1146468" cy="523220"/>
              </a:xfrm>
              <a:prstGeom prst="rect">
                <a:avLst/>
              </a:prstGeom>
              <a:noFill/>
            </p:spPr>
            <p:txBody>
              <a:bodyPr wrap="none" rtlCol="0">
                <a:spAutoFit/>
              </a:bodyPr>
              <a:lstStyle/>
              <a:p>
                <a:pPr algn="ctr"/>
                <a:r>
                  <a:rPr kumimoji="1" lang="ja-JP" altLang="en-US" sz="1400" dirty="0" smtClean="0"/>
                  <a:t>誤りパターン</a:t>
                </a:r>
                <a:endParaRPr kumimoji="1" lang="en-US" altLang="ja-JP" sz="1400" dirty="0" smtClean="0"/>
              </a:p>
              <a:p>
                <a:pPr algn="ctr"/>
                <a:r>
                  <a:rPr kumimoji="1" lang="ja-JP" altLang="en-US" sz="1400" dirty="0" smtClean="0"/>
                  <a:t>変換器</a:t>
                </a:r>
                <a:endParaRPr kumimoji="1" lang="ja-JP" altLang="en-US" sz="1400" dirty="0"/>
              </a:p>
            </p:txBody>
          </p:sp>
        </p:grpSp>
        <p:cxnSp>
          <p:nvCxnSpPr>
            <p:cNvPr id="76" name="直線矢印コネクタ 75"/>
            <p:cNvCxnSpPr/>
            <p:nvPr/>
          </p:nvCxnSpPr>
          <p:spPr>
            <a:xfrm>
              <a:off x="3358344" y="2742560"/>
              <a:ext cx="2647" cy="4337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1728778" y="3733888"/>
              <a:ext cx="1441420" cy="523220"/>
            </a:xfrm>
            <a:prstGeom prst="rect">
              <a:avLst/>
            </a:prstGeom>
            <a:noFill/>
          </p:spPr>
          <p:txBody>
            <a:bodyPr wrap="none" rtlCol="0">
              <a:spAutoFit/>
            </a:bodyPr>
            <a:lstStyle/>
            <a:p>
              <a:r>
                <a:rPr lang="ja-JP" altLang="en-US" sz="1400" dirty="0"/>
                <a:t>埋め込み前画像</a:t>
              </a:r>
            </a:p>
            <a:p>
              <a:endParaRPr lang="ja-JP" altLang="en-US" sz="1400"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36277" y="2970365"/>
              <a:ext cx="696788" cy="696788"/>
            </a:xfrm>
            <a:prstGeom prst="rect">
              <a:avLst/>
            </a:prstGeom>
          </p:spPr>
        </p:pic>
        <p:sp>
          <p:nvSpPr>
            <p:cNvPr id="79" name="テキスト ボックス 78"/>
            <p:cNvSpPr txBox="1"/>
            <p:nvPr/>
          </p:nvSpPr>
          <p:spPr>
            <a:xfrm>
              <a:off x="3588178" y="3733888"/>
              <a:ext cx="1441420" cy="523220"/>
            </a:xfrm>
            <a:prstGeom prst="rect">
              <a:avLst/>
            </a:prstGeom>
            <a:noFill/>
          </p:spPr>
          <p:txBody>
            <a:bodyPr wrap="none" rtlCol="0">
              <a:spAutoFit/>
            </a:bodyPr>
            <a:lstStyle/>
            <a:p>
              <a:r>
                <a:rPr lang="ja-JP" altLang="en-US" sz="1400" dirty="0" smtClean="0"/>
                <a:t>埋め込み後画像</a:t>
              </a:r>
              <a:endParaRPr lang="ja-JP" altLang="en-US" sz="1400" dirty="0"/>
            </a:p>
            <a:p>
              <a:endParaRPr lang="ja-JP" altLang="en-US" sz="1400" dirty="0"/>
            </a:p>
          </p:txBody>
        </p:sp>
        <p:sp>
          <p:nvSpPr>
            <p:cNvPr id="80" name="テキスト ボックス 79"/>
            <p:cNvSpPr txBox="1"/>
            <p:nvPr/>
          </p:nvSpPr>
          <p:spPr>
            <a:xfrm>
              <a:off x="3136388" y="2909822"/>
              <a:ext cx="466794" cy="769441"/>
            </a:xfrm>
            <a:prstGeom prst="rect">
              <a:avLst/>
            </a:prstGeom>
            <a:noFill/>
            <a:ln>
              <a:noFill/>
            </a:ln>
          </p:spPr>
          <p:txBody>
            <a:bodyPr wrap="none" rtlCol="0">
              <a:spAutoFit/>
            </a:bodyPr>
            <a:lstStyle/>
            <a:p>
              <a:r>
                <a:rPr kumimoji="1" lang="en-US" altLang="ja-JP" sz="4400" dirty="0" smtClean="0"/>
                <a:t>⊕</a:t>
              </a:r>
              <a:endParaRPr kumimoji="1" lang="ja-JP" altLang="en-US" sz="4400" dirty="0"/>
            </a:p>
          </p:txBody>
        </p:sp>
        <p:cxnSp>
          <p:nvCxnSpPr>
            <p:cNvPr id="81" name="直線矢印コネクタ 80"/>
            <p:cNvCxnSpPr/>
            <p:nvPr/>
          </p:nvCxnSpPr>
          <p:spPr>
            <a:xfrm>
              <a:off x="2812211" y="3313622"/>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513779" y="3317276"/>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72295"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57678" y="1676086"/>
              <a:ext cx="696788" cy="696788"/>
            </a:xfrm>
            <a:prstGeom prst="rect">
              <a:avLst/>
            </a:prstGeom>
          </p:spPr>
        </p:pic>
        <p:sp>
          <p:nvSpPr>
            <p:cNvPr id="85" name="テキスト ボックス 84"/>
            <p:cNvSpPr txBox="1"/>
            <p:nvPr/>
          </p:nvSpPr>
          <p:spPr>
            <a:xfrm>
              <a:off x="4884375" y="2387542"/>
              <a:ext cx="1441420" cy="307777"/>
            </a:xfrm>
            <a:prstGeom prst="rect">
              <a:avLst/>
            </a:prstGeom>
            <a:noFill/>
          </p:spPr>
          <p:txBody>
            <a:bodyPr wrap="none" rtlCol="0">
              <a:spAutoFit/>
            </a:bodyPr>
            <a:lstStyle/>
            <a:p>
              <a:r>
                <a:rPr lang="ja-JP" altLang="en-US" sz="1400" dirty="0" smtClean="0"/>
                <a:t>埋め込み前画像</a:t>
              </a:r>
              <a:endParaRPr kumimoji="1" lang="ja-JP" altLang="en-US" sz="1400" dirty="0"/>
            </a:p>
          </p:txBody>
        </p:sp>
        <p:cxnSp>
          <p:nvCxnSpPr>
            <p:cNvPr id="86" name="直線矢印コネクタ 85"/>
            <p:cNvCxnSpPr/>
            <p:nvPr/>
          </p:nvCxnSpPr>
          <p:spPr>
            <a:xfrm>
              <a:off x="5604717" y="2688629"/>
              <a:ext cx="0" cy="3631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5027673" y="3055665"/>
              <a:ext cx="1298121" cy="52322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88" name="テキスト ボックス 87"/>
            <p:cNvSpPr txBox="1"/>
            <p:nvPr/>
          </p:nvSpPr>
          <p:spPr>
            <a:xfrm>
              <a:off x="5012365" y="3064000"/>
              <a:ext cx="1365065" cy="523220"/>
            </a:xfrm>
            <a:prstGeom prst="rect">
              <a:avLst/>
            </a:prstGeom>
            <a:noFill/>
          </p:spPr>
          <p:txBody>
            <a:bodyPr wrap="none" rtlCol="0">
              <a:spAutoFit/>
            </a:bodyPr>
            <a:lstStyle/>
            <a:p>
              <a:pPr algn="ctr"/>
              <a:r>
                <a:rPr kumimoji="1" lang="en-US" altLang="ja-JP" sz="1400" dirty="0" smtClean="0"/>
                <a:t>PSNR</a:t>
              </a:r>
              <a:r>
                <a:rPr kumimoji="1" lang="ja-JP" altLang="en-US" sz="1400" dirty="0" smtClean="0"/>
                <a:t>値，</a:t>
              </a:r>
              <a:r>
                <a:rPr lang="ja-JP" altLang="en-US" sz="1400" dirty="0" smtClean="0"/>
                <a:t>誤り率</a:t>
              </a:r>
              <a:endParaRPr lang="en-US" altLang="ja-JP" sz="1400" dirty="0" smtClean="0"/>
            </a:p>
            <a:p>
              <a:pPr algn="ctr"/>
              <a:r>
                <a:rPr kumimoji="1" lang="ja-JP" altLang="en-US" sz="1400" dirty="0" smtClean="0"/>
                <a:t>計算器</a:t>
              </a:r>
              <a:endParaRPr kumimoji="1" lang="ja-JP" altLang="en-US" sz="1400" dirty="0"/>
            </a:p>
          </p:txBody>
        </p:sp>
        <p:cxnSp>
          <p:nvCxnSpPr>
            <p:cNvPr id="89" name="直線矢印コネクタ 88"/>
            <p:cNvCxnSpPr/>
            <p:nvPr/>
          </p:nvCxnSpPr>
          <p:spPr>
            <a:xfrm>
              <a:off x="6365250"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6733447" y="3064000"/>
              <a:ext cx="1029665" cy="49200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91" name="テキスト ボックス 90"/>
            <p:cNvSpPr txBox="1"/>
            <p:nvPr/>
          </p:nvSpPr>
          <p:spPr>
            <a:xfrm>
              <a:off x="6845264" y="3045144"/>
              <a:ext cx="752818" cy="523220"/>
            </a:xfrm>
            <a:prstGeom prst="rect">
              <a:avLst/>
            </a:prstGeom>
            <a:noFill/>
          </p:spPr>
          <p:txBody>
            <a:bodyPr wrap="none" rtlCol="0">
              <a:spAutoFit/>
            </a:bodyPr>
            <a:lstStyle/>
            <a:p>
              <a:pPr algn="ctr"/>
              <a:r>
                <a:rPr kumimoji="1" lang="en-US" altLang="ja-JP" sz="1400" dirty="0" smtClean="0">
                  <a:solidFill>
                    <a:srgbClr val="000000"/>
                  </a:solidFill>
                </a:rPr>
                <a:t>PSNR</a:t>
              </a:r>
              <a:r>
                <a:rPr kumimoji="1" lang="ja-JP" altLang="en-US" sz="1400" dirty="0" smtClean="0">
                  <a:solidFill>
                    <a:srgbClr val="000000"/>
                  </a:solidFill>
                </a:rPr>
                <a:t>値</a:t>
              </a:r>
              <a:endParaRPr kumimoji="1" lang="en-US" altLang="ja-JP" sz="1400" dirty="0" smtClean="0">
                <a:solidFill>
                  <a:srgbClr val="000000"/>
                </a:solidFill>
              </a:endParaRPr>
            </a:p>
            <a:p>
              <a:pPr algn="ctr"/>
              <a:r>
                <a:rPr lang="ja-JP" altLang="en-US" sz="1400" dirty="0" smtClean="0">
                  <a:solidFill>
                    <a:srgbClr val="000000"/>
                  </a:solidFill>
                </a:rPr>
                <a:t>誤り率</a:t>
              </a:r>
              <a:endParaRPr kumimoji="1" lang="ja-JP" altLang="en-US" sz="1400" dirty="0">
                <a:solidFill>
                  <a:srgbClr val="000000"/>
                </a:solidFill>
              </a:endParaRPr>
            </a:p>
          </p:txBody>
        </p:sp>
      </p:gr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mc:Choice xmlns:p14="http://schemas.microsoft.com/office/powerpoint/2010/main" Requires="p14">
      <p:transition spd="slow" p14:dur="2000" advTm="55884"/>
    </mc:Choice>
    <mc:Fallback>
      <p:transition xmlns:p14="http://schemas.microsoft.com/office/powerpoint/2010/main" spd="slow" advTm="5588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a:xfrm>
            <a:off x="457200" y="274638"/>
            <a:ext cx="8229600" cy="1143000"/>
          </a:xfrm>
        </p:spPr>
        <p:txBody>
          <a:bodyPr/>
          <a:lstStyle/>
          <a:p>
            <a:r>
              <a:rPr kumimoji="1" lang="ja-JP" altLang="en-US" dirty="0" smtClean="0"/>
              <a:t>実験結果（１）</a:t>
            </a:r>
            <a:endParaRPr kumimoji="1" lang="ja-JP" altLang="en-US" dirty="0"/>
          </a:p>
        </p:txBody>
      </p:sp>
      <p:sp>
        <p:nvSpPr>
          <p:cNvPr id="20" name="コンテンツ プレースホルダー 2"/>
          <p:cNvSpPr>
            <a:spLocks noGrp="1"/>
          </p:cNvSpPr>
          <p:nvPr>
            <p:ph idx="1"/>
          </p:nvPr>
        </p:nvSpPr>
        <p:spPr>
          <a:xfrm>
            <a:off x="457200" y="1600200"/>
            <a:ext cx="8229600" cy="4525963"/>
          </a:xfrm>
        </p:spPr>
        <p:txBody>
          <a:bodyPr/>
          <a:lstStyle/>
          <a:p>
            <a:r>
              <a:rPr kumimoji="1" lang="ja-JP" altLang="en-US" dirty="0" smtClean="0"/>
              <a:t>使用した画像</a:t>
            </a:r>
            <a:endParaRPr kumimoji="1" lang="en-US" altLang="ja-JP" dirty="0" smtClean="0"/>
          </a:p>
          <a:p>
            <a:pPr lvl="1"/>
            <a:r>
              <a:rPr lang="ja-JP" altLang="en-US" dirty="0" smtClean="0"/>
              <a:t>サイズ：</a:t>
            </a:r>
            <a:r>
              <a:rPr lang="en-US" altLang="ja-JP" dirty="0" smtClean="0"/>
              <a:t>256×256px</a:t>
            </a:r>
          </a:p>
          <a:p>
            <a:pPr lvl="1"/>
            <a:r>
              <a:rPr kumimoji="1" lang="ja-JP" altLang="en-US" dirty="0" smtClean="0"/>
              <a:t>フォーマット：</a:t>
            </a:r>
            <a:r>
              <a:rPr kumimoji="1" lang="en-US" altLang="ja-JP" dirty="0" smtClean="0"/>
              <a:t>8bit</a:t>
            </a:r>
            <a:r>
              <a:rPr kumimoji="1" lang="ja-JP" altLang="en-US" dirty="0" smtClean="0"/>
              <a:t>グレイスケールビットマップ</a:t>
            </a:r>
            <a:endParaRPr kumimoji="1" lang="en-US" altLang="ja-JP" dirty="0" smtClean="0"/>
          </a:p>
          <a:p>
            <a:pPr lvl="1"/>
            <a:r>
              <a:rPr lang="en-US" altLang="ja-JP" dirty="0" smtClean="0"/>
              <a:t>SIDBA</a:t>
            </a:r>
            <a:r>
              <a:rPr lang="ja-JP" altLang="en-US" dirty="0" smtClean="0"/>
              <a:t>標準画像の</a:t>
            </a:r>
            <a:r>
              <a:rPr lang="en-US" altLang="ja-JP" dirty="0" err="1" smtClean="0"/>
              <a:t>Lenna</a:t>
            </a:r>
            <a:endParaRPr kumimoji="1" lang="en-US" altLang="ja-JP" dirty="0" smtClean="0"/>
          </a:p>
          <a:p>
            <a:endParaRPr lang="en-US" altLang="ja-JP" dirty="0" smtClean="0"/>
          </a:p>
          <a:p>
            <a:r>
              <a:rPr lang="ja-JP" altLang="en-US" dirty="0" smtClean="0"/>
              <a:t>誤りパターンの範囲</a:t>
            </a:r>
            <a:endParaRPr lang="en-US" altLang="ja-JP" dirty="0" smtClean="0"/>
          </a:p>
          <a:p>
            <a:pPr lvl="1"/>
            <a:r>
              <a:rPr lang="en-US" altLang="ja-JP" dirty="0" smtClean="0"/>
              <a:t>8bit〜128bit</a:t>
            </a:r>
          </a:p>
          <a:p>
            <a:pPr lvl="1"/>
            <a:r>
              <a:rPr lang="en-US" altLang="ja-JP" dirty="0" smtClean="0"/>
              <a:t>8bit</a:t>
            </a:r>
            <a:r>
              <a:rPr lang="ja-JP" altLang="en-US" dirty="0" smtClean="0"/>
              <a:t>ごとに算出</a:t>
            </a:r>
            <a:endParaRPr lang="en-US" altLang="ja-JP" dirty="0" smtClean="0"/>
          </a:p>
          <a:p>
            <a:endParaRPr kumimoji="1" lang="ja-JP" altLang="en-US"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451123" y="5039953"/>
            <a:ext cx="1294985" cy="646331"/>
          </a:xfrm>
          <a:prstGeom prst="rect">
            <a:avLst/>
          </a:prstGeom>
          <a:noFill/>
        </p:spPr>
        <p:txBody>
          <a:bodyPr wrap="square" rtlCol="0">
            <a:spAutoFit/>
          </a:bodyPr>
          <a:lstStyle/>
          <a:p>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mc:Choice xmlns:p14="http://schemas.microsoft.com/office/powerpoint/2010/main" Requires="p14">
      <p:transition spd="slow" p14:dur="2000" advTm="23028"/>
    </mc:Choice>
    <mc:Fallback>
      <p:transition xmlns:p14="http://schemas.microsoft.com/office/powerpoint/2010/main" spd="slow" advTm="2302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21327581"/>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mc:Choice xmlns:p14="http://schemas.microsoft.com/office/powerpoint/2010/main" Requires="p14">
      <p:transition spd="slow" p14:dur="2000" advTm="93054"/>
    </mc:Choice>
    <mc:Fallback>
      <p:transition xmlns:p14="http://schemas.microsoft.com/office/powerpoint/2010/main" spd="slow" advTm="93054"/>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ストーリー.thmx</Template>
  <TotalTime>3423</TotalTime>
  <Words>1022</Words>
  <Application>Microsoft Macintosh PowerPoint</Application>
  <PresentationFormat>画面に合わせる (4:3)</PresentationFormat>
  <Paragraphs>306</Paragraphs>
  <Slides>16</Slides>
  <Notes>8</Notes>
  <HiddenSlides>7</HiddenSlides>
  <MMClips>7</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18" baseType="lpstr">
      <vt:lpstr>ホワイト</vt:lpstr>
      <vt:lpstr>数式</vt:lpstr>
      <vt:lpstr>誤りパターン埋込み型ステガノグラフィにおける画質劣化の評価</vt:lpstr>
      <vt:lpstr>研究概要</vt:lpstr>
      <vt:lpstr>LSB法</vt:lpstr>
      <vt:lpstr>誤りパターン埋め込み法</vt:lpstr>
      <vt:lpstr>誤りテーブルを用いた変換</vt:lpstr>
      <vt:lpstr>Shalkwijkの数え上げ符号とは</vt:lpstr>
      <vt:lpstr>PowerPoint プレゼンテーション</vt:lpstr>
      <vt:lpstr>実験結果（１）</vt:lpstr>
      <vt:lpstr>実験結果（２）</vt:lpstr>
      <vt:lpstr>今後の予定</vt:lpstr>
      <vt:lpstr>実験結果（３）</vt:lpstr>
      <vt:lpstr>変換方法</vt:lpstr>
      <vt:lpstr>LSB法と誤りパターン埋め込み法の比較</vt:lpstr>
      <vt:lpstr>提案手法</vt:lpstr>
      <vt:lpstr>本研究の目的</vt:lpstr>
      <vt:lpstr>実験手順（２）</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169</cp:revision>
  <cp:lastPrinted>2013-10-28T06:13:27Z</cp:lastPrinted>
  <dcterms:created xsi:type="dcterms:W3CDTF">2013-10-26T06:25:13Z</dcterms:created>
  <dcterms:modified xsi:type="dcterms:W3CDTF">2013-10-29T18:05:02Z</dcterms:modified>
</cp:coreProperties>
</file>