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wav" ContentType="audio/wav"/>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tags/tag1.xml" ContentType="application/vnd.openxmlformats-officedocument.presentationml.tags+xml"/>
  <Override PartName="/ppt/notesSlides/notesSlide4.xml" ContentType="application/vnd.openxmlformats-officedocument.presentationml.notesSlide+xml"/>
  <Override PartName="/ppt/embeddings/Microsoft___1.bin" ContentType="application/vnd.openxmlformats-officedocument.oleObject"/>
  <Override PartName="/ppt/notesSlides/notesSlide5.xml" ContentType="application/vnd.openxmlformats-officedocument.presentationml.notesSlide+xml"/>
  <Override PartName="/ppt/embeddings/Microsoft___2.bin" ContentType="application/vnd.openxmlformats-officedocument.oleObject"/>
  <Override PartName="/ppt/embeddings/Microsoft___3.bin" ContentType="application/vnd.openxmlformats-officedocument.oleObject"/>
  <Override PartName="/ppt/embeddings/Microsoft___4.bin" ContentType="application/vnd.openxmlformats-officedocument.oleObject"/>
  <Override PartName="/ppt/embeddings/Microsoft___5.bin" ContentType="application/vnd.openxmlformats-officedocument.oleObject"/>
  <Override PartName="/ppt/embeddings/Microsoft___6.bin" ContentType="application/vnd.openxmlformats-officedocument.oleObject"/>
  <Override PartName="/ppt/embeddings/Microsoft___7.bin" ContentType="application/vnd.openxmlformats-officedocument.oleObject"/>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embeddings/Microsoft___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9" r:id="rId4"/>
    <p:sldId id="260" r:id="rId5"/>
    <p:sldId id="262" r:id="rId6"/>
    <p:sldId id="263" r:id="rId7"/>
    <p:sldId id="270" r:id="rId8"/>
    <p:sldId id="264" r:id="rId9"/>
    <p:sldId id="269" r:id="rId10"/>
    <p:sldId id="271" r:id="rId11"/>
    <p:sldId id="265" r:id="rId12"/>
    <p:sldId id="266" r:id="rId13"/>
    <p:sldId id="267" r:id="rId14"/>
    <p:sldId id="268" r:id="rId15"/>
    <p:sldId id="26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9" autoAdjust="0"/>
    <p:restoredTop sz="85797" autoAdjust="0"/>
  </p:normalViewPr>
  <p:slideViewPr>
    <p:cSldViewPr snapToGrid="0" snapToObjects="1">
      <p:cViewPr>
        <p:scale>
          <a:sx n="112" d="100"/>
          <a:sy n="112" d="100"/>
        </p:scale>
        <p:origin x="-888" y="-80"/>
      </p:cViewPr>
      <p:guideLst>
        <p:guide orient="horz" pos="2160"/>
        <p:guide pos="2880"/>
      </p:guideLst>
    </p:cSldViewPr>
  </p:slideViewPr>
  <p:outlineViewPr>
    <p:cViewPr>
      <p:scale>
        <a:sx n="33" d="100"/>
        <a:sy n="33" d="100"/>
      </p:scale>
      <p:origin x="0" y="111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kuna63:Documents:Workspace:01%20Android:eclipse%20Workspace:TestForCodingWithCostFunction:TestForImageDegrationOfSteganography:csv:Airpla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ja-JP"/>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888582141518024"/>
          <c:y val="0.0973747016706444"/>
          <c:w val="0.71868487867588"/>
          <c:h val="0.72929998308684"/>
        </c:manualLayout>
      </c:layout>
      <c:scatterChart>
        <c:scatterStyle val="lineMarker"/>
        <c:varyColors val="0"/>
        <c:ser>
          <c:idx val="1"/>
          <c:order val="1"/>
          <c:tx>
            <c:strRef>
              <c:f>Airplane.csv!$D$1</c:f>
              <c:strCache>
                <c:ptCount val="1"/>
                <c:pt idx="0">
                  <c:v>誤り率</c:v>
                </c:pt>
              </c:strCache>
            </c:strRef>
          </c:tx>
          <c:spPr>
            <a:ln w="25400">
              <a:solidFill>
                <a:schemeClr val="tx2">
                  <a:lumMod val="60000"/>
                  <a:lumOff val="40000"/>
                </a:schemeClr>
              </a:solidFill>
            </a:ln>
          </c:spPr>
          <c:marker>
            <c:symbol val="square"/>
            <c:size val="13"/>
            <c:spPr>
              <a:solidFill>
                <a:schemeClr val="tx2">
                  <a:lumMod val="60000"/>
                  <a:lumOff val="40000"/>
                </a:schemeClr>
              </a:solidFill>
              <a:ln>
                <a:solidFill>
                  <a:schemeClr val="tx2">
                    <a:lumMod val="60000"/>
                    <a:lumOff val="40000"/>
                  </a:schemeClr>
                </a:solidFill>
              </a:ln>
            </c:spPr>
          </c:marker>
          <c:xVal>
            <c:numRef>
              <c:f>Airplane.csv!$B$2:$B$17</c:f>
              <c:numCache>
                <c:formatCode>General</c:formatCode>
                <c:ptCount val="16"/>
                <c:pt idx="0">
                  <c:v>100.0</c:v>
                </c:pt>
                <c:pt idx="1">
                  <c:v>50.0</c:v>
                </c:pt>
                <c:pt idx="2">
                  <c:v>33.3333333333333</c:v>
                </c:pt>
                <c:pt idx="3">
                  <c:v>25.0</c:v>
                </c:pt>
                <c:pt idx="4">
                  <c:v>20.0</c:v>
                </c:pt>
                <c:pt idx="5">
                  <c:v>16.6666666666666</c:v>
                </c:pt>
                <c:pt idx="6">
                  <c:v>14.2857142857142</c:v>
                </c:pt>
                <c:pt idx="7">
                  <c:v>12.5</c:v>
                </c:pt>
                <c:pt idx="8">
                  <c:v>11.1111111111111</c:v>
                </c:pt>
                <c:pt idx="9">
                  <c:v>10.0</c:v>
                </c:pt>
                <c:pt idx="10">
                  <c:v>9.09090909090909</c:v>
                </c:pt>
                <c:pt idx="11">
                  <c:v>8.33333333333333</c:v>
                </c:pt>
                <c:pt idx="12">
                  <c:v>7.69230769230769</c:v>
                </c:pt>
                <c:pt idx="13">
                  <c:v>7.14285714285714</c:v>
                </c:pt>
                <c:pt idx="14">
                  <c:v>6.66666666666666</c:v>
                </c:pt>
                <c:pt idx="15">
                  <c:v>6.25</c:v>
                </c:pt>
              </c:numCache>
            </c:numRef>
          </c:xVal>
          <c:yVal>
            <c:numRef>
              <c:f>Airplane.csv!$D$2:$D$17</c:f>
              <c:numCache>
                <c:formatCode>General</c:formatCode>
                <c:ptCount val="16"/>
                <c:pt idx="0">
                  <c:v>50.10986328124999</c:v>
                </c:pt>
                <c:pt idx="1">
                  <c:v>15.0650024414062</c:v>
                </c:pt>
                <c:pt idx="2">
                  <c:v>7.89642333984375</c:v>
                </c:pt>
                <c:pt idx="3">
                  <c:v>5.816650390625</c:v>
                </c:pt>
                <c:pt idx="4">
                  <c:v>4.582214355468749</c:v>
                </c:pt>
                <c:pt idx="5">
                  <c:v>3.765869140625</c:v>
                </c:pt>
                <c:pt idx="6">
                  <c:v>3.1707763671875</c:v>
                </c:pt>
                <c:pt idx="7">
                  <c:v>2.74658203125</c:v>
                </c:pt>
                <c:pt idx="8">
                  <c:v>2.410888671875</c:v>
                </c:pt>
                <c:pt idx="9">
                  <c:v>2.15301513671875</c:v>
                </c:pt>
                <c:pt idx="10">
                  <c:v>1.91497802734375</c:v>
                </c:pt>
                <c:pt idx="11">
                  <c:v>1.70440673828125</c:v>
                </c:pt>
                <c:pt idx="12">
                  <c:v>1.544189453125</c:v>
                </c:pt>
                <c:pt idx="13">
                  <c:v>1.3885498046875</c:v>
                </c:pt>
                <c:pt idx="14">
                  <c:v>1.27410888671875</c:v>
                </c:pt>
                <c:pt idx="15">
                  <c:v>1.177978515625</c:v>
                </c:pt>
              </c:numCache>
            </c:numRef>
          </c:yVal>
          <c:smooth val="0"/>
        </c:ser>
        <c:dLbls>
          <c:showLegendKey val="0"/>
          <c:showVal val="0"/>
          <c:showCatName val="0"/>
          <c:showSerName val="0"/>
          <c:showPercent val="0"/>
          <c:showBubbleSize val="0"/>
        </c:dLbls>
        <c:axId val="2126918024"/>
        <c:axId val="2126925672"/>
      </c:scatterChart>
      <c:scatterChart>
        <c:scatterStyle val="lineMarker"/>
        <c:varyColors val="0"/>
        <c:ser>
          <c:idx val="0"/>
          <c:order val="0"/>
          <c:tx>
            <c:strRef>
              <c:f>Airplane.csv!$C$1</c:f>
              <c:strCache>
                <c:ptCount val="1"/>
                <c:pt idx="0">
                  <c:v>PSNR</c:v>
                </c:pt>
              </c:strCache>
            </c:strRef>
          </c:tx>
          <c:spPr>
            <a:ln w="25400">
              <a:solidFill>
                <a:schemeClr val="accent2"/>
              </a:solidFill>
            </a:ln>
          </c:spPr>
          <c:marker>
            <c:symbol val="circle"/>
            <c:size val="14"/>
            <c:spPr>
              <a:solidFill>
                <a:srgbClr val="C0504D"/>
              </a:solidFill>
              <a:ln>
                <a:solidFill>
                  <a:schemeClr val="accent2"/>
                </a:solidFill>
              </a:ln>
            </c:spPr>
          </c:marker>
          <c:xVal>
            <c:numRef>
              <c:f>Airplane.csv!$B$2:$B$17</c:f>
              <c:numCache>
                <c:formatCode>General</c:formatCode>
                <c:ptCount val="16"/>
                <c:pt idx="0">
                  <c:v>100.0</c:v>
                </c:pt>
                <c:pt idx="1">
                  <c:v>50.0</c:v>
                </c:pt>
                <c:pt idx="2">
                  <c:v>33.3333333333333</c:v>
                </c:pt>
                <c:pt idx="3">
                  <c:v>25.0</c:v>
                </c:pt>
                <c:pt idx="4">
                  <c:v>20.0</c:v>
                </c:pt>
                <c:pt idx="5">
                  <c:v>16.6666666666666</c:v>
                </c:pt>
                <c:pt idx="6">
                  <c:v>14.2857142857142</c:v>
                </c:pt>
                <c:pt idx="7">
                  <c:v>12.5</c:v>
                </c:pt>
                <c:pt idx="8">
                  <c:v>11.1111111111111</c:v>
                </c:pt>
                <c:pt idx="9">
                  <c:v>10.0</c:v>
                </c:pt>
                <c:pt idx="10">
                  <c:v>9.09090909090909</c:v>
                </c:pt>
                <c:pt idx="11">
                  <c:v>8.33333333333333</c:v>
                </c:pt>
                <c:pt idx="12">
                  <c:v>7.69230769230769</c:v>
                </c:pt>
                <c:pt idx="13">
                  <c:v>7.14285714285714</c:v>
                </c:pt>
                <c:pt idx="14">
                  <c:v>6.66666666666666</c:v>
                </c:pt>
                <c:pt idx="15">
                  <c:v>6.25</c:v>
                </c:pt>
              </c:numCache>
            </c:numRef>
          </c:xVal>
          <c:yVal>
            <c:numRef>
              <c:f>Airplane.csv!$C$2:$C$17</c:f>
              <c:numCache>
                <c:formatCode>General</c:formatCode>
                <c:ptCount val="16"/>
                <c:pt idx="0">
                  <c:v>51.131571430442</c:v>
                </c:pt>
                <c:pt idx="1">
                  <c:v>56.3511115447757</c:v>
                </c:pt>
                <c:pt idx="2">
                  <c:v>59.15649937362649</c:v>
                </c:pt>
                <c:pt idx="3">
                  <c:v>60.48407399525319</c:v>
                </c:pt>
                <c:pt idx="4">
                  <c:v>61.5200495929262</c:v>
                </c:pt>
                <c:pt idx="5">
                  <c:v>62.372151361304</c:v>
                </c:pt>
                <c:pt idx="6">
                  <c:v>63.11914748270449</c:v>
                </c:pt>
                <c:pt idx="7">
                  <c:v>63.742877863883</c:v>
                </c:pt>
                <c:pt idx="8">
                  <c:v>64.30903204537178</c:v>
                </c:pt>
                <c:pt idx="9">
                  <c:v>64.80033277737259</c:v>
                </c:pt>
                <c:pt idx="10">
                  <c:v>65.3091656567455</c:v>
                </c:pt>
                <c:pt idx="11">
                  <c:v>65.81507118375998</c:v>
                </c:pt>
                <c:pt idx="12">
                  <c:v>66.2437977898782</c:v>
                </c:pt>
                <c:pt idx="13">
                  <c:v>66.7051889917051</c:v>
                </c:pt>
                <c:pt idx="14">
                  <c:v>67.07873816007995</c:v>
                </c:pt>
                <c:pt idx="15">
                  <c:v>67.4194299115587</c:v>
                </c:pt>
              </c:numCache>
            </c:numRef>
          </c:yVal>
          <c:smooth val="0"/>
        </c:ser>
        <c:dLbls>
          <c:showLegendKey val="0"/>
          <c:showVal val="0"/>
          <c:showCatName val="0"/>
          <c:showSerName val="0"/>
          <c:showPercent val="0"/>
          <c:showBubbleSize val="0"/>
        </c:dLbls>
        <c:axId val="2126937160"/>
        <c:axId val="2126931496"/>
      </c:scatterChart>
      <c:valAx>
        <c:axId val="2126918024"/>
        <c:scaling>
          <c:orientation val="minMax"/>
          <c:max val="100.0"/>
        </c:scaling>
        <c:delete val="0"/>
        <c:axPos val="b"/>
        <c:majorGridlines/>
        <c:minorGridlines/>
        <c:title>
          <c:tx>
            <c:rich>
              <a:bodyPr/>
              <a:lstStyle/>
              <a:p>
                <a:pPr>
                  <a:defRPr sz="1800"/>
                </a:pPr>
                <a:r>
                  <a:rPr lang="ja-JP" altLang="en-US" sz="1800"/>
                  <a:t>埋め込み率</a:t>
                </a:r>
                <a:r>
                  <a:rPr lang="en-US" altLang="ja-JP" sz="1800"/>
                  <a:t>[%]</a:t>
                </a:r>
                <a:endParaRPr lang="ja-JP" altLang="en-US" sz="1800"/>
              </a:p>
            </c:rich>
          </c:tx>
          <c:layout/>
          <c:overlay val="0"/>
        </c:title>
        <c:numFmt formatCode="General" sourceLinked="1"/>
        <c:majorTickMark val="out"/>
        <c:minorTickMark val="none"/>
        <c:tickLblPos val="nextTo"/>
        <c:txPr>
          <a:bodyPr/>
          <a:lstStyle/>
          <a:p>
            <a:pPr>
              <a:defRPr sz="1800"/>
            </a:pPr>
            <a:endParaRPr lang="ja-JP"/>
          </a:p>
        </c:txPr>
        <c:crossAx val="2126925672"/>
        <c:crosses val="autoZero"/>
        <c:crossBetween val="midCat"/>
      </c:valAx>
      <c:valAx>
        <c:axId val="2126925672"/>
        <c:scaling>
          <c:orientation val="minMax"/>
        </c:scaling>
        <c:delete val="0"/>
        <c:axPos val="l"/>
        <c:majorGridlines/>
        <c:minorGridlines/>
        <c:title>
          <c:tx>
            <c:rich>
              <a:bodyPr rot="0" vert="horz"/>
              <a:lstStyle/>
              <a:p>
                <a:pPr>
                  <a:defRPr sz="1800"/>
                </a:pPr>
                <a:r>
                  <a:rPr lang="en-US" altLang="en-US" sz="1800"/>
                  <a:t>誤り率[%]</a:t>
                </a:r>
                <a:endParaRPr lang="ja-JP" altLang="en-US" sz="1800"/>
              </a:p>
            </c:rich>
          </c:tx>
          <c:layout>
            <c:manualLayout>
              <c:xMode val="edge"/>
              <c:yMode val="edge"/>
              <c:x val="0.0163265306122449"/>
              <c:y val="0.0162013041925845"/>
            </c:manualLayout>
          </c:layout>
          <c:overlay val="0"/>
        </c:title>
        <c:numFmt formatCode="General" sourceLinked="1"/>
        <c:majorTickMark val="out"/>
        <c:minorTickMark val="none"/>
        <c:tickLblPos val="nextTo"/>
        <c:txPr>
          <a:bodyPr/>
          <a:lstStyle/>
          <a:p>
            <a:pPr>
              <a:defRPr sz="1800"/>
            </a:pPr>
            <a:endParaRPr lang="ja-JP"/>
          </a:p>
        </c:txPr>
        <c:crossAx val="2126918024"/>
        <c:crosses val="autoZero"/>
        <c:crossBetween val="midCat"/>
      </c:valAx>
      <c:valAx>
        <c:axId val="2126931496"/>
        <c:scaling>
          <c:orientation val="minMax"/>
          <c:max val="80.0"/>
          <c:min val="20.0"/>
        </c:scaling>
        <c:delete val="0"/>
        <c:axPos val="r"/>
        <c:title>
          <c:tx>
            <c:rich>
              <a:bodyPr rot="0" vert="horz"/>
              <a:lstStyle/>
              <a:p>
                <a:pPr>
                  <a:defRPr sz="1800"/>
                </a:pPr>
                <a:r>
                  <a:rPr lang="en-US" altLang="ja-JP" sz="1800"/>
                  <a:t>PSNR[db]</a:t>
                </a:r>
                <a:endParaRPr lang="ja-JP" altLang="en-US" sz="1800"/>
              </a:p>
            </c:rich>
          </c:tx>
          <c:layout>
            <c:manualLayout>
              <c:xMode val="edge"/>
              <c:yMode val="edge"/>
              <c:x val="0.777529808773903"/>
              <c:y val="0.0233612087271907"/>
            </c:manualLayout>
          </c:layout>
          <c:overlay val="0"/>
        </c:title>
        <c:numFmt formatCode="General" sourceLinked="1"/>
        <c:majorTickMark val="out"/>
        <c:minorTickMark val="none"/>
        <c:tickLblPos val="nextTo"/>
        <c:txPr>
          <a:bodyPr/>
          <a:lstStyle/>
          <a:p>
            <a:pPr>
              <a:defRPr sz="1800"/>
            </a:pPr>
            <a:endParaRPr lang="ja-JP"/>
          </a:p>
        </c:txPr>
        <c:crossAx val="2126937160"/>
        <c:crosses val="max"/>
        <c:crossBetween val="midCat"/>
        <c:majorUnit val="10.0"/>
        <c:minorUnit val="1.0"/>
      </c:valAx>
      <c:valAx>
        <c:axId val="2126937160"/>
        <c:scaling>
          <c:orientation val="minMax"/>
        </c:scaling>
        <c:delete val="1"/>
        <c:axPos val="b"/>
        <c:numFmt formatCode="General" sourceLinked="1"/>
        <c:majorTickMark val="out"/>
        <c:minorTickMark val="none"/>
        <c:tickLblPos val="nextTo"/>
        <c:crossAx val="2126931496"/>
        <c:crosses val="autoZero"/>
        <c:crossBetween val="midCat"/>
      </c:valAx>
    </c:plotArea>
    <c:legend>
      <c:legendPos val="r"/>
      <c:layout>
        <c:manualLayout>
          <c:xMode val="edge"/>
          <c:yMode val="edge"/>
          <c:x val="0.871524238041673"/>
          <c:y val="0.431395335726232"/>
          <c:w val="0.110788687128395"/>
          <c:h val="0.141982598237273"/>
        </c:manualLayout>
      </c:layout>
      <c:overlay val="0"/>
      <c:txPr>
        <a:bodyPr/>
        <a:lstStyle/>
        <a:p>
          <a:pPr>
            <a:defRPr sz="1800"/>
          </a:pPr>
          <a:endParaRPr lang="ja-JP"/>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image" Target="../media/image6.emf"/><Relationship Id="rId2"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156672-1D57-7543-93AB-9C38B1A2EF12}" type="datetimeFigureOut">
              <a:rPr kumimoji="1" lang="ja-JP" altLang="en-US" smtClean="0"/>
              <a:t>2013/10/29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2BD00F-A672-1C43-87CC-13B0183B457C}" type="slidenum">
              <a:rPr kumimoji="1" lang="ja-JP" altLang="en-US" smtClean="0"/>
              <a:t>‹#›</a:t>
            </a:fld>
            <a:endParaRPr kumimoji="1" lang="ja-JP" altLang="en-US"/>
          </a:p>
        </p:txBody>
      </p:sp>
    </p:spTree>
    <p:extLst>
      <p:ext uri="{BB962C8B-B14F-4D97-AF65-F5344CB8AC3E}">
        <p14:creationId xmlns:p14="http://schemas.microsoft.com/office/powerpoint/2010/main" val="78574984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図については言わなくていい（もっとシンプルに</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2</a:t>
            </a:fld>
            <a:endParaRPr kumimoji="1" lang="ja-JP" altLang="en-US"/>
          </a:p>
        </p:txBody>
      </p:sp>
    </p:spTree>
    <p:extLst>
      <p:ext uri="{BB962C8B-B14F-4D97-AF65-F5344CB8AC3E}">
        <p14:creationId xmlns:p14="http://schemas.microsoft.com/office/powerpoint/2010/main" val="3900563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誤りパターンの説明部分をもっとわかりやすくいえないか？</a:t>
            </a:r>
            <a:endParaRPr kumimoji="1" lang="en-US" altLang="ja-JP" dirty="0" smtClean="0"/>
          </a:p>
          <a:p>
            <a:r>
              <a:rPr kumimoji="1" lang="ja-JP" altLang="en-US" dirty="0" smtClean="0"/>
              <a:t>冗長</a:t>
            </a:r>
            <a:r>
              <a:rPr kumimoji="1" lang="en-US" altLang="ja-JP" dirty="0" smtClean="0"/>
              <a:t>→</a:t>
            </a:r>
            <a:r>
              <a:rPr kumimoji="1" lang="ja-JP" altLang="en-US" dirty="0" smtClean="0"/>
              <a:t>より長い</a:t>
            </a:r>
            <a:endParaRPr kumimoji="1" lang="en-US" altLang="ja-JP" dirty="0" smtClean="0"/>
          </a:p>
          <a:p>
            <a:r>
              <a:rPr kumimoji="1" lang="ja-JP" altLang="en-US" dirty="0" smtClean="0"/>
              <a:t>ハミング重みが</a:t>
            </a:r>
            <a:r>
              <a:rPr kumimoji="1" lang="en-US" altLang="ja-JP" dirty="0" smtClean="0"/>
              <a:t>….→ 1</a:t>
            </a:r>
            <a:r>
              <a:rPr kumimoji="1" lang="ja-JP" altLang="en-US" dirty="0" smtClean="0"/>
              <a:t>の数が少ない</a:t>
            </a:r>
            <a:endParaRPr kumimoji="1" lang="en-US" altLang="ja-JP" dirty="0" smtClean="0"/>
          </a:p>
          <a:p>
            <a:endParaRPr kumimoji="1" lang="en-US" altLang="ja-JP" dirty="0" smtClean="0"/>
          </a:p>
          <a:p>
            <a:r>
              <a:rPr kumimoji="1" lang="ja-JP" altLang="en-US" dirty="0" smtClean="0"/>
              <a:t>例を添えて言うのもあり</a:t>
            </a:r>
            <a:endParaRPr kumimoji="1" lang="en-US" altLang="ja-JP" dirty="0" smtClean="0"/>
          </a:p>
          <a:p>
            <a:endParaRPr kumimoji="1" lang="en-US" altLang="ja-JP" dirty="0" smtClean="0"/>
          </a:p>
          <a:p>
            <a:r>
              <a:rPr kumimoji="1" lang="en-US" altLang="ja-JP" dirty="0" smtClean="0"/>
              <a:t>100</a:t>
            </a:r>
            <a:r>
              <a:rPr kumimoji="1" lang="ja-JP" altLang="en-US" dirty="0" smtClean="0"/>
              <a:t>は悪い例、これで排他的論理和をとればいいじゃん！</a:t>
            </a:r>
            <a:endParaRPr kumimoji="1" lang="en-US" altLang="ja-JP" dirty="0" smtClean="0"/>
          </a:p>
          <a:p>
            <a:r>
              <a:rPr kumimoji="1" lang="en-US" altLang="ja-JP" dirty="0" smtClean="0"/>
              <a:t>111</a:t>
            </a:r>
            <a:r>
              <a:rPr kumimoji="1" lang="ja-JP" altLang="en-US" dirty="0" smtClean="0"/>
              <a:t>を使う</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3</a:t>
            </a:fld>
            <a:endParaRPr kumimoji="1" lang="ja-JP" altLang="en-US"/>
          </a:p>
        </p:txBody>
      </p:sp>
    </p:spTree>
    <p:extLst>
      <p:ext uri="{BB962C8B-B14F-4D97-AF65-F5344CB8AC3E}">
        <p14:creationId xmlns:p14="http://schemas.microsoft.com/office/powerpoint/2010/main" val="3578858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一枚目のスライドでステガノグラフィについてを書き，一緒に目的を書く</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5</a:t>
            </a:fld>
            <a:endParaRPr kumimoji="1" lang="ja-JP" altLang="en-US"/>
          </a:p>
        </p:txBody>
      </p:sp>
    </p:spTree>
    <p:extLst>
      <p:ext uri="{BB962C8B-B14F-4D97-AF65-F5344CB8AC3E}">
        <p14:creationId xmlns:p14="http://schemas.microsoft.com/office/powerpoint/2010/main" val="490921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いらない　後ろに回す</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7</a:t>
            </a:fld>
            <a:endParaRPr kumimoji="1" lang="ja-JP" altLang="en-US"/>
          </a:p>
        </p:txBody>
      </p:sp>
    </p:spTree>
    <p:extLst>
      <p:ext uri="{BB962C8B-B14F-4D97-AF65-F5344CB8AC3E}">
        <p14:creationId xmlns:p14="http://schemas.microsoft.com/office/powerpoint/2010/main" val="544449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一つにまとめる</a:t>
            </a:r>
            <a:endParaRPr kumimoji="1" lang="en-US" altLang="ja-JP" dirty="0" smtClean="0"/>
          </a:p>
          <a:p>
            <a:r>
              <a:rPr kumimoji="1" lang="ja-JP" altLang="en-US" dirty="0" smtClean="0"/>
              <a:t>文章いらない，画像をバンと貼ってその流れに沿って説明する</a:t>
            </a:r>
            <a:endParaRPr kumimoji="1" lang="en-US" altLang="ja-JP" dirty="0" smtClean="0"/>
          </a:p>
          <a:p>
            <a:r>
              <a:rPr kumimoji="1" lang="ja-JP" altLang="en-US" dirty="0" smtClean="0"/>
              <a:t>誤り率の式などは済に書いておくのも有り</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8</a:t>
            </a:fld>
            <a:endParaRPr kumimoji="1" lang="ja-JP" altLang="en-US"/>
          </a:p>
        </p:txBody>
      </p:sp>
    </p:spTree>
    <p:extLst>
      <p:ext uri="{BB962C8B-B14F-4D97-AF65-F5344CB8AC3E}">
        <p14:creationId xmlns:p14="http://schemas.microsoft.com/office/powerpoint/2010/main" val="3715827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PSNR</a:t>
            </a:r>
            <a:r>
              <a:rPr kumimoji="1" lang="ja-JP" altLang="en-US" dirty="0" smtClean="0"/>
              <a:t>値は</a:t>
            </a:r>
            <a:r>
              <a:rPr kumimoji="1" lang="en-US" altLang="ja-JP" dirty="0" smtClean="0"/>
              <a:t>50db</a:t>
            </a:r>
            <a:r>
              <a:rPr kumimoji="1" lang="ja-JP" altLang="en-US" dirty="0" smtClean="0"/>
              <a:t>以上で高画質であると言われており，すべての埋め込み率において</a:t>
            </a:r>
            <a:r>
              <a:rPr kumimoji="1" lang="en-US" altLang="ja-JP" dirty="0" smtClean="0"/>
              <a:t>PSNR</a:t>
            </a:r>
            <a:r>
              <a:rPr kumimoji="1" lang="ja-JP" altLang="en-US" dirty="0" smtClean="0"/>
              <a:t>が</a:t>
            </a:r>
            <a:r>
              <a:rPr kumimoji="1" lang="en-US" altLang="ja-JP" dirty="0" smtClean="0"/>
              <a:t>50db</a:t>
            </a:r>
            <a:r>
              <a:rPr kumimoji="1" lang="ja-JP" altLang="en-US" dirty="0" smtClean="0"/>
              <a:t>を越えていることから</a:t>
            </a:r>
            <a:r>
              <a:rPr kumimoji="1" lang="en-US" altLang="ja-JP" dirty="0" smtClean="0"/>
              <a:t>LSB</a:t>
            </a:r>
            <a:r>
              <a:rPr kumimoji="1" lang="ja-JP" altLang="en-US" dirty="0" smtClean="0"/>
              <a:t>を変化させただけでは画像の劣化があまりないことがあまり起こらないことがわかります．</a:t>
            </a:r>
            <a:endParaRPr kumimoji="1" lang="en-US" altLang="ja-JP" dirty="0" smtClean="0"/>
          </a:p>
          <a:p>
            <a:r>
              <a:rPr kumimoji="1" lang="ja-JP" altLang="en-US" dirty="0" smtClean="0"/>
              <a:t>また，埋め込み率が</a:t>
            </a:r>
            <a:r>
              <a:rPr kumimoji="1" lang="en-US" altLang="ja-JP" dirty="0" smtClean="0"/>
              <a:t>20%</a:t>
            </a:r>
            <a:r>
              <a:rPr kumimoji="1" lang="ja-JP" altLang="en-US" dirty="0" smtClean="0"/>
              <a:t>を下回ったあたりからは誤り率が上凸向きに減少しており</a:t>
            </a:r>
            <a:r>
              <a:rPr kumimoji="1" lang="en-US" altLang="ja-JP" dirty="0" smtClean="0"/>
              <a:t>20%</a:t>
            </a:r>
            <a:r>
              <a:rPr kumimoji="1" lang="ja-JP" altLang="en-US" dirty="0" smtClean="0"/>
              <a:t>以上とは変化の仕方が変わっているということがわかりました．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11</a:t>
            </a:fld>
            <a:endParaRPr kumimoji="1" lang="ja-JP" altLang="en-US"/>
          </a:p>
        </p:txBody>
      </p:sp>
    </p:spTree>
    <p:extLst>
      <p:ext uri="{BB962C8B-B14F-4D97-AF65-F5344CB8AC3E}">
        <p14:creationId xmlns:p14="http://schemas.microsoft.com/office/powerpoint/2010/main" val="28821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いらない</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12</a:t>
            </a:fld>
            <a:endParaRPr kumimoji="1" lang="ja-JP" altLang="en-US"/>
          </a:p>
        </p:txBody>
      </p:sp>
    </p:spTree>
    <p:extLst>
      <p:ext uri="{BB962C8B-B14F-4D97-AF65-F5344CB8AC3E}">
        <p14:creationId xmlns:p14="http://schemas.microsoft.com/office/powerpoint/2010/main" val="3597281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2013/10/28</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467299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2013/10/28</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425604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2013/10/28</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390496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2013/10/28</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396092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2013/10/28</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899250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BFECD78-3C8E-49F2-8FAB-59489D168ABB}" type="datetimeFigureOut">
              <a:rPr lang="en-US" smtClean="0"/>
              <a:t>2013/10/28</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426563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BFECD78-3C8E-49F2-8FAB-59489D168ABB}" type="datetimeFigureOut">
              <a:rPr lang="en-US" smtClean="0"/>
              <a:t>2013/10/28</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82748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BFECD78-3C8E-49F2-8FAB-59489D168ABB}" type="datetimeFigureOut">
              <a:rPr lang="en-US" smtClean="0"/>
              <a:t>2013/10/28</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94492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BFECD78-3C8E-49F2-8FAB-59489D168ABB}" type="datetimeFigureOut">
              <a:rPr lang="en-US" smtClean="0"/>
              <a:t>2013/10/28</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07321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BFECD78-3C8E-49F2-8FAB-59489D168ABB}" type="datetimeFigureOut">
              <a:rPr lang="en-US" smtClean="0"/>
              <a:t>2013/10/28</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40298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BFECD78-3C8E-49F2-8FAB-59489D168ABB}" type="datetimeFigureOut">
              <a:rPr lang="en-US" smtClean="0"/>
              <a:t>2013/10/28</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5686587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2013/10/28</a:t>
            </a:fld>
            <a:endParaRPr 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225646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image" Target="../media/image1.png"/><Relationship Id="rId1" Type="http://schemas.microsoft.com/office/2007/relationships/media" Target="../media/media1.wav"/><Relationship Id="rId2" Type="http://schemas.openxmlformats.org/officeDocument/2006/relationships/audio" Target="../media/media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image" Target="../media/image1.png"/><Relationship Id="rId1" Type="http://schemas.microsoft.com/office/2007/relationships/media" Target="../media/media8.wav"/><Relationship Id="rId2" Type="http://schemas.openxmlformats.org/officeDocument/2006/relationships/audio" Target="../media/media8.wav"/></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__8.bin"/><Relationship Id="rId4" Type="http://schemas.openxmlformats.org/officeDocument/2006/relationships/image" Target="../media/image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xml"/><Relationship Id="rId5" Type="http://schemas.openxmlformats.org/officeDocument/2006/relationships/image" Target="../media/image1.png"/><Relationship Id="rId1" Type="http://schemas.microsoft.com/office/2007/relationships/media" Target="../media/media2.wav"/><Relationship Id="rId2" Type="http://schemas.openxmlformats.org/officeDocument/2006/relationships/audio" Target="../media/media2.wav"/></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image" Target="../media/image1.png"/><Relationship Id="rId1" Type="http://schemas.microsoft.com/office/2007/relationships/media" Target="../media/media3.wav"/><Relationship Id="rId2" Type="http://schemas.openxmlformats.org/officeDocument/2006/relationships/audio" Target="../media/media3.wav"/></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png"/><Relationship Id="rId1" Type="http://schemas.microsoft.com/office/2007/relationships/media" Target="../media/media4.wav"/><Relationship Id="rId2" Type="http://schemas.openxmlformats.org/officeDocument/2006/relationships/audio" Target="../media/media4.wav"/></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image" Target="../media/image2.png"/><Relationship Id="rId6" Type="http://schemas.openxmlformats.org/officeDocument/2006/relationships/image" Target="../media/image1.png"/><Relationship Id="rId1" Type="http://schemas.microsoft.com/office/2007/relationships/media" Target="../media/media5.wav"/><Relationship Id="rId2" Type="http://schemas.openxmlformats.org/officeDocument/2006/relationships/audio" Target="../media/media5.wav"/></Relationships>
</file>

<file path=ppt/slides/_rels/slide6.xml.rels><?xml version="1.0" encoding="UTF-8" standalone="yes"?>
<Relationships xmlns="http://schemas.openxmlformats.org/package/2006/relationships"><Relationship Id="rId3" Type="http://schemas.openxmlformats.org/officeDocument/2006/relationships/audio" Target="../media/media6.wav"/><Relationship Id="rId4" Type="http://schemas.openxmlformats.org/officeDocument/2006/relationships/slideLayout" Target="../slideLayouts/slideLayout2.xml"/><Relationship Id="rId5" Type="http://schemas.openxmlformats.org/officeDocument/2006/relationships/oleObject" Target="../embeddings/oleObject1.bin"/><Relationship Id="rId6" Type="http://schemas.openxmlformats.org/officeDocument/2006/relationships/image" Target="../media/image3.emf"/><Relationship Id="rId7" Type="http://schemas.openxmlformats.org/officeDocument/2006/relationships/oleObject" Target="../embeddings/oleObject2.bin"/><Relationship Id="rId8" Type="http://schemas.openxmlformats.org/officeDocument/2006/relationships/image" Target="../media/image4.emf"/><Relationship Id="rId9" Type="http://schemas.openxmlformats.org/officeDocument/2006/relationships/image" Target="../media/image1.png"/><Relationship Id="rId1" Type="http://schemas.openxmlformats.org/officeDocument/2006/relationships/vmlDrawing" Target="../drawings/vmlDrawing1.vml"/><Relationship Id="rId2" Type="http://schemas.microsoft.com/office/2007/relationships/media" Target="../media/media6.wav"/></Relationships>
</file>

<file path=ppt/slides/_rels/slide7.xml.rels><?xml version="1.0" encoding="UTF-8" standalone="yes"?>
<Relationships xmlns="http://schemas.openxmlformats.org/package/2006/relationships"><Relationship Id="rId3" Type="http://schemas.microsoft.com/office/2007/relationships/media" Target="../media/media7.wav"/><Relationship Id="rId4" Type="http://schemas.openxmlformats.org/officeDocument/2006/relationships/audio" Target="../media/media7.wav"/><Relationship Id="rId5" Type="http://schemas.openxmlformats.org/officeDocument/2006/relationships/slideLayout" Target="../slideLayouts/slideLayout2.xml"/><Relationship Id="rId6" Type="http://schemas.openxmlformats.org/officeDocument/2006/relationships/notesSlide" Target="../notesSlides/notesSlide4.xml"/><Relationship Id="rId7" Type="http://schemas.openxmlformats.org/officeDocument/2006/relationships/oleObject" Target="../embeddings/Microsoft___1.bin"/><Relationship Id="rId8" Type="http://schemas.openxmlformats.org/officeDocument/2006/relationships/image" Target="../media/image5.emf"/><Relationship Id="rId9" Type="http://schemas.openxmlformats.org/officeDocument/2006/relationships/image" Target="../media/image1.png"/><Relationship Id="rId1" Type="http://schemas.openxmlformats.org/officeDocument/2006/relationships/vmlDrawing" Target="../drawings/vmlDrawing2.vml"/><Relationship Id="rId2" Type="http://schemas.openxmlformats.org/officeDocument/2006/relationships/tags" Target="../tags/tag1.xml"/></Relationships>
</file>

<file path=ppt/slides/_rels/slide8.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2.png"/><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5.xml"/><Relationship Id="rId4" Type="http://schemas.openxmlformats.org/officeDocument/2006/relationships/oleObject" Target="../embeddings/Microsoft___2.bin"/><Relationship Id="rId5" Type="http://schemas.openxmlformats.org/officeDocument/2006/relationships/image" Target="../media/image6.emf"/><Relationship Id="rId6" Type="http://schemas.openxmlformats.org/officeDocument/2006/relationships/oleObject" Target="../embeddings/Microsoft___3.bin"/><Relationship Id="rId7" Type="http://schemas.openxmlformats.org/officeDocument/2006/relationships/image" Target="../media/image7.emf"/><Relationship Id="rId8" Type="http://schemas.openxmlformats.org/officeDocument/2006/relationships/oleObject" Target="../embeddings/Microsoft___4.bin"/><Relationship Id="rId9" Type="http://schemas.openxmlformats.org/officeDocument/2006/relationships/image" Target="../media/image8.emf"/><Relationship Id="rId10" Type="http://schemas.openxmlformats.org/officeDocument/2006/relationships/oleObject" Target="../embeddings/Microsoft___5.bin"/></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__6.bin"/><Relationship Id="rId4" Type="http://schemas.openxmlformats.org/officeDocument/2006/relationships/image" Target="../media/image8.emf"/><Relationship Id="rId5" Type="http://schemas.openxmlformats.org/officeDocument/2006/relationships/oleObject" Target="../embeddings/Microsoft___7.bin"/><Relationship Id="rId6" Type="http://schemas.openxmlformats.org/officeDocument/2006/relationships/image" Target="../media/image9.emf"/><Relationship Id="rId7" Type="http://schemas.openxmlformats.org/officeDocument/2006/relationships/image" Target="../media/image2.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7180" y="2130425"/>
            <a:ext cx="8549640" cy="1470025"/>
          </a:xfrm>
        </p:spPr>
        <p:txBody>
          <a:bodyPr>
            <a:normAutofit/>
          </a:bodyPr>
          <a:lstStyle/>
          <a:p>
            <a:r>
              <a:rPr kumimoji="1" lang="ja-JP" altLang="en-US" sz="4000" dirty="0" smtClean="0"/>
              <a:t>誤りパターン埋込み型ステガノグラフィにおける画質劣化の評価</a:t>
            </a:r>
            <a:endParaRPr kumimoji="1" lang="ja-JP" altLang="en-US" sz="4000" dirty="0"/>
          </a:p>
        </p:txBody>
      </p:sp>
      <p:sp>
        <p:nvSpPr>
          <p:cNvPr id="3" name="サブタイトル 2"/>
          <p:cNvSpPr>
            <a:spLocks noGrp="1"/>
          </p:cNvSpPr>
          <p:nvPr>
            <p:ph type="subTitle" idx="1"/>
          </p:nvPr>
        </p:nvSpPr>
        <p:spPr/>
        <p:txBody>
          <a:bodyPr/>
          <a:lstStyle/>
          <a:p>
            <a:r>
              <a:rPr kumimoji="1" lang="en-US" altLang="ja-JP" dirty="0" smtClean="0"/>
              <a:t>J0929 </a:t>
            </a:r>
            <a:r>
              <a:rPr kumimoji="1" lang="ja-JP" altLang="en-US" dirty="0" smtClean="0"/>
              <a:t>索手一平</a:t>
            </a:r>
            <a:endParaRPr kumimoji="1" lang="ja-JP" altLang="en-US" dirty="0"/>
          </a:p>
        </p:txBody>
      </p:sp>
      <p:pic>
        <p:nvPicPr>
          <p:cNvPr id="7" name="サウンド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3651809728"/>
      </p:ext>
    </p:extLst>
  </p:cSld>
  <p:clrMapOvr>
    <a:masterClrMapping/>
  </p:clrMapOvr>
  <mc:AlternateContent xmlns:mc="http://schemas.openxmlformats.org/markup-compatibility/2006">
    <mc:Choice xmlns:p14="http://schemas.microsoft.com/office/powerpoint/2010/main" Requires="p14">
      <p:transition spd="slow" p14:dur="2000" advTm="347"/>
    </mc:Choice>
    <mc:Fallback>
      <p:transition xmlns:p14="http://schemas.microsoft.com/office/powerpoint/2010/main" spd="slow" advTm="34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p:cNvSpPr>
            <a:spLocks noGrp="1"/>
          </p:cNvSpPr>
          <p:nvPr>
            <p:ph type="title"/>
          </p:nvPr>
        </p:nvSpPr>
        <p:spPr>
          <a:xfrm>
            <a:off x="457200" y="274638"/>
            <a:ext cx="8229600" cy="1143000"/>
          </a:xfrm>
        </p:spPr>
        <p:txBody>
          <a:bodyPr/>
          <a:lstStyle/>
          <a:p>
            <a:r>
              <a:rPr kumimoji="1" lang="ja-JP" altLang="en-US" dirty="0" smtClean="0"/>
              <a:t>実験</a:t>
            </a:r>
            <a:r>
              <a:rPr kumimoji="1" lang="ja-JP" altLang="en-US" dirty="0" smtClean="0"/>
              <a:t>結果</a:t>
            </a:r>
            <a:r>
              <a:rPr kumimoji="1" lang="ja-JP" altLang="en-US" dirty="0" smtClean="0"/>
              <a:t>（１）</a:t>
            </a:r>
            <a:endParaRPr kumimoji="1" lang="ja-JP" altLang="en-US" dirty="0"/>
          </a:p>
        </p:txBody>
      </p:sp>
      <p:sp>
        <p:nvSpPr>
          <p:cNvPr id="20" name="コンテンツ プレースホルダー 2"/>
          <p:cNvSpPr>
            <a:spLocks noGrp="1"/>
          </p:cNvSpPr>
          <p:nvPr>
            <p:ph idx="1"/>
          </p:nvPr>
        </p:nvSpPr>
        <p:spPr>
          <a:xfrm>
            <a:off x="457200" y="1600200"/>
            <a:ext cx="8229600" cy="4525963"/>
          </a:xfrm>
        </p:spPr>
        <p:txBody>
          <a:bodyPr/>
          <a:lstStyle/>
          <a:p>
            <a:r>
              <a:rPr kumimoji="1" lang="ja-JP" altLang="en-US" dirty="0" smtClean="0"/>
              <a:t>使用した画像</a:t>
            </a:r>
            <a:endParaRPr kumimoji="1" lang="en-US" altLang="ja-JP" dirty="0" smtClean="0"/>
          </a:p>
          <a:p>
            <a:pPr lvl="1"/>
            <a:r>
              <a:rPr lang="ja-JP" altLang="en-US" dirty="0" smtClean="0"/>
              <a:t>サイズ：</a:t>
            </a:r>
            <a:r>
              <a:rPr lang="en-US" altLang="ja-JP" dirty="0" smtClean="0"/>
              <a:t>256×256px</a:t>
            </a:r>
          </a:p>
          <a:p>
            <a:pPr lvl="1"/>
            <a:r>
              <a:rPr kumimoji="1" lang="ja-JP" altLang="en-US" dirty="0" smtClean="0"/>
              <a:t>フォーマット：</a:t>
            </a:r>
            <a:r>
              <a:rPr kumimoji="1" lang="en-US" altLang="ja-JP" dirty="0" smtClean="0"/>
              <a:t>8bit</a:t>
            </a:r>
            <a:r>
              <a:rPr kumimoji="1" lang="ja-JP" altLang="en-US" dirty="0" smtClean="0"/>
              <a:t>グレイスケールビットマップ</a:t>
            </a:r>
            <a:endParaRPr kumimoji="1" lang="en-US" altLang="ja-JP" dirty="0" smtClean="0"/>
          </a:p>
          <a:p>
            <a:pPr lvl="1"/>
            <a:r>
              <a:rPr lang="en-US" altLang="ja-JP" dirty="0" smtClean="0"/>
              <a:t>SIDBA</a:t>
            </a:r>
            <a:r>
              <a:rPr lang="ja-JP" altLang="en-US" dirty="0" smtClean="0"/>
              <a:t>標準画像の</a:t>
            </a:r>
            <a:r>
              <a:rPr lang="en-US" altLang="ja-JP" dirty="0" err="1" smtClean="0"/>
              <a:t>Lenna</a:t>
            </a:r>
            <a:endParaRPr kumimoji="1" lang="en-US" altLang="ja-JP" dirty="0" smtClean="0"/>
          </a:p>
          <a:p>
            <a:endParaRPr lang="en-US" altLang="ja-JP" dirty="0" smtClean="0"/>
          </a:p>
          <a:p>
            <a:r>
              <a:rPr lang="ja-JP" altLang="en-US" dirty="0" smtClean="0"/>
              <a:t>誤りパターンの範囲</a:t>
            </a:r>
            <a:endParaRPr lang="en-US" altLang="ja-JP" dirty="0" smtClean="0"/>
          </a:p>
          <a:p>
            <a:pPr lvl="1"/>
            <a:r>
              <a:rPr lang="en-US" altLang="ja-JP" dirty="0" smtClean="0"/>
              <a:t>8bit〜128bit</a:t>
            </a:r>
          </a:p>
          <a:p>
            <a:pPr lvl="1"/>
            <a:r>
              <a:rPr lang="en-US" altLang="ja-JP" dirty="0" smtClean="0"/>
              <a:t>8bit</a:t>
            </a:r>
            <a:r>
              <a:rPr lang="ja-JP" altLang="en-US" dirty="0" smtClean="0"/>
              <a:t>ごとに算出</a:t>
            </a:r>
            <a:endParaRPr lang="en-US" altLang="ja-JP" dirty="0" smtClean="0"/>
          </a:p>
          <a:p>
            <a:endParaRPr kumimoji="1" lang="ja-JP" altLang="en-US" dirty="0"/>
          </a:p>
        </p:txBody>
      </p:sp>
      <p:pic>
        <p:nvPicPr>
          <p:cNvPr id="21" name="図 20" descr="LENNA.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778" y="3338567"/>
            <a:ext cx="1560912" cy="1560912"/>
          </a:xfrm>
          <a:prstGeom prst="rect">
            <a:avLst/>
          </a:prstGeom>
        </p:spPr>
      </p:pic>
      <p:sp>
        <p:nvSpPr>
          <p:cNvPr id="22" name="テキスト ボックス 21"/>
          <p:cNvSpPr txBox="1"/>
          <p:nvPr/>
        </p:nvSpPr>
        <p:spPr>
          <a:xfrm>
            <a:off x="6451123" y="5039953"/>
            <a:ext cx="1294985" cy="646331"/>
          </a:xfrm>
          <a:prstGeom prst="rect">
            <a:avLst/>
          </a:prstGeom>
          <a:noFill/>
        </p:spPr>
        <p:txBody>
          <a:bodyPr wrap="square" rtlCol="0">
            <a:spAutoFit/>
          </a:bodyPr>
          <a:lstStyle/>
          <a:p>
            <a:r>
              <a:rPr kumimoji="1" lang="en-US" altLang="ja-JP" dirty="0" err="1" smtClean="0"/>
              <a:t>Lenna.bmp</a:t>
            </a:r>
            <a:endParaRPr kumimoji="1" lang="ja-JP" altLang="en-US" dirty="0"/>
          </a:p>
        </p:txBody>
      </p:sp>
    </p:spTree>
    <p:extLst>
      <p:ext uri="{BB962C8B-B14F-4D97-AF65-F5344CB8AC3E}">
        <p14:creationId xmlns:p14="http://schemas.microsoft.com/office/powerpoint/2010/main" val="1502725558"/>
      </p:ext>
    </p:extLst>
  </p:cSld>
  <p:clrMapOvr>
    <a:masterClrMapping/>
  </p:clrMapOvr>
  <mc:AlternateContent xmlns:mc="http://schemas.openxmlformats.org/markup-compatibility/2006">
    <mc:Choice xmlns:p14="http://schemas.microsoft.com/office/powerpoint/2010/main" Requires="p14">
      <p:transition spd="slow" p14:dur="2000" advTm="74283"/>
    </mc:Choice>
    <mc:Fallback>
      <p:transition xmlns:p14="http://schemas.microsoft.com/office/powerpoint/2010/main" spd="slow" advTm="74283"/>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ja-JP" altLang="en-US" dirty="0" smtClean="0"/>
              <a:t>結果</a:t>
            </a:r>
            <a:r>
              <a:rPr kumimoji="1" lang="ja-JP" altLang="en-US" dirty="0" smtClean="0"/>
              <a:t>（２）</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221327581"/>
              </p:ext>
            </p:extLst>
          </p:nvPr>
        </p:nvGraphicFramePr>
        <p:xfrm>
          <a:off x="0" y="1071751"/>
          <a:ext cx="9334500" cy="5321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6719915"/>
      </p:ext>
    </p:extLst>
  </p:cSld>
  <p:clrMapOvr>
    <a:masterClrMapping/>
  </p:clrMapOvr>
  <mc:AlternateContent xmlns:mc="http://schemas.openxmlformats.org/markup-compatibility/2006">
    <mc:Choice xmlns:p14="http://schemas.microsoft.com/office/powerpoint/2010/main" Requires="p14">
      <p:transition spd="slow" p14:dur="2000" advTm="1522"/>
    </mc:Choice>
    <mc:Fallback>
      <p:transition xmlns:p14="http://schemas.microsoft.com/office/powerpoint/2010/main" spd="slow" advTm="1522"/>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r>
              <a:rPr kumimoji="1" lang="ja-JP" altLang="en-US" dirty="0" smtClean="0"/>
              <a:t>の予定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128bit</a:t>
            </a:r>
            <a:r>
              <a:rPr kumimoji="1" lang="ja-JP" altLang="en-US" dirty="0" smtClean="0"/>
              <a:t>以上の誤りパターンでのデータの採取</a:t>
            </a:r>
            <a:endParaRPr kumimoji="1" lang="en-US" altLang="ja-JP" dirty="0" smtClean="0"/>
          </a:p>
          <a:p>
            <a:endParaRPr lang="en-US" altLang="ja-JP" dirty="0" smtClean="0"/>
          </a:p>
          <a:p>
            <a:r>
              <a:rPr lang="ja-JP" altLang="en-US" dirty="0" smtClean="0"/>
              <a:t>さまざまな画像での</a:t>
            </a:r>
            <a:r>
              <a:rPr lang="ja-JP" altLang="en-US" dirty="0" smtClean="0"/>
              <a:t>データの採取</a:t>
            </a:r>
            <a:endParaRPr lang="en-US" altLang="ja-JP" dirty="0" smtClean="0"/>
          </a:p>
          <a:p>
            <a:endParaRPr kumimoji="1" lang="en-US" altLang="ja-JP" dirty="0" smtClean="0"/>
          </a:p>
          <a:p>
            <a:r>
              <a:rPr kumimoji="1" lang="en-US" altLang="ja-JP" dirty="0" smtClean="0"/>
              <a:t>SSIM</a:t>
            </a:r>
            <a:r>
              <a:rPr lang="ja-JP" altLang="en-US" dirty="0" smtClean="0"/>
              <a:t>を用いた評価</a:t>
            </a:r>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891101383"/>
      </p:ext>
    </p:extLst>
  </p:cSld>
  <p:clrMapOvr>
    <a:masterClrMapping/>
  </p:clrMapOvr>
  <mc:AlternateContent xmlns:mc="http://schemas.openxmlformats.org/markup-compatibility/2006">
    <mc:Choice xmlns:p14="http://schemas.microsoft.com/office/powerpoint/2010/main" Requires="p14">
      <p:transition spd="slow" p14:dur="2000" advTm="23743"/>
    </mc:Choice>
    <mc:Fallback>
      <p:transition xmlns:p14="http://schemas.microsoft.com/office/powerpoint/2010/main" spd="slow" advTm="23743"/>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図 3" descr="8LENNA.bm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544" y="2045187"/>
            <a:ext cx="2412023" cy="2412023"/>
          </a:xfrm>
          <a:prstGeom prst="rect">
            <a:avLst/>
          </a:prstGeom>
        </p:spPr>
      </p:pic>
      <p:pic>
        <p:nvPicPr>
          <p:cNvPr id="5" name="図 4" descr="128LENNA.bmp"/>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9416" y="2045187"/>
            <a:ext cx="2412023" cy="2412023"/>
          </a:xfrm>
          <a:prstGeom prst="rect">
            <a:avLst/>
          </a:prstGeom>
        </p:spPr>
      </p:pic>
      <p:pic>
        <p:nvPicPr>
          <p:cNvPr id="6" name="図 5" descr="LENNA.bmp"/>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044" y="2045187"/>
            <a:ext cx="2412023" cy="2412023"/>
          </a:xfrm>
          <a:prstGeom prst="rect">
            <a:avLst/>
          </a:prstGeom>
        </p:spPr>
      </p:pic>
      <p:sp>
        <p:nvSpPr>
          <p:cNvPr id="7" name="テキスト ボックス 6"/>
          <p:cNvSpPr txBox="1"/>
          <p:nvPr/>
        </p:nvSpPr>
        <p:spPr>
          <a:xfrm>
            <a:off x="1349418" y="4681961"/>
            <a:ext cx="884492" cy="369332"/>
          </a:xfrm>
          <a:prstGeom prst="rect">
            <a:avLst/>
          </a:prstGeom>
          <a:noFill/>
        </p:spPr>
        <p:txBody>
          <a:bodyPr wrap="square" rtlCol="0">
            <a:spAutoFit/>
          </a:bodyPr>
          <a:lstStyle/>
          <a:p>
            <a:r>
              <a:rPr kumimoji="1" lang="ja-JP" altLang="en-US" dirty="0" smtClean="0"/>
              <a:t>元画像</a:t>
            </a:r>
            <a:endParaRPr kumimoji="1" lang="ja-JP" altLang="en-US" dirty="0"/>
          </a:p>
        </p:txBody>
      </p:sp>
      <p:sp>
        <p:nvSpPr>
          <p:cNvPr id="8" name="テキスト ボックス 7"/>
          <p:cNvSpPr txBox="1"/>
          <p:nvPr/>
        </p:nvSpPr>
        <p:spPr>
          <a:xfrm>
            <a:off x="3576971" y="4681961"/>
            <a:ext cx="1998142" cy="369332"/>
          </a:xfrm>
          <a:prstGeom prst="rect">
            <a:avLst/>
          </a:prstGeom>
          <a:noFill/>
        </p:spPr>
        <p:txBody>
          <a:bodyPr wrap="square" rtlCol="0">
            <a:spAutoFit/>
          </a:bodyPr>
          <a:lstStyle/>
          <a:p>
            <a:r>
              <a:rPr kumimoji="1" lang="ja-JP" altLang="en-US" dirty="0" smtClean="0"/>
              <a:t>誤りパターン長</a:t>
            </a:r>
            <a:r>
              <a:rPr kumimoji="1" lang="en-US" altLang="ja-JP" dirty="0" smtClean="0"/>
              <a:t>8bit</a:t>
            </a:r>
            <a:endParaRPr kumimoji="1" lang="ja-JP" altLang="en-US" dirty="0"/>
          </a:p>
        </p:txBody>
      </p:sp>
      <p:sp>
        <p:nvSpPr>
          <p:cNvPr id="9" name="テキスト ボックス 8"/>
          <p:cNvSpPr txBox="1"/>
          <p:nvPr/>
        </p:nvSpPr>
        <p:spPr>
          <a:xfrm>
            <a:off x="6258107" y="4681961"/>
            <a:ext cx="2348676" cy="369332"/>
          </a:xfrm>
          <a:prstGeom prst="rect">
            <a:avLst/>
          </a:prstGeom>
          <a:noFill/>
        </p:spPr>
        <p:txBody>
          <a:bodyPr wrap="square" rtlCol="0">
            <a:spAutoFit/>
          </a:bodyPr>
          <a:lstStyle/>
          <a:p>
            <a:r>
              <a:rPr kumimoji="1" lang="ja-JP" altLang="en-US" dirty="0" smtClean="0"/>
              <a:t>誤りパターン長</a:t>
            </a:r>
            <a:r>
              <a:rPr kumimoji="1" lang="en-US" altLang="ja-JP" dirty="0" smtClean="0"/>
              <a:t>128bit</a:t>
            </a:r>
            <a:endParaRPr kumimoji="1" lang="ja-JP" altLang="en-US" dirty="0"/>
          </a:p>
        </p:txBody>
      </p:sp>
      <p:sp>
        <p:nvSpPr>
          <p:cNvPr id="10" name="タイトル 1"/>
          <p:cNvSpPr>
            <a:spLocks noGrp="1"/>
          </p:cNvSpPr>
          <p:nvPr>
            <p:ph type="title"/>
          </p:nvPr>
        </p:nvSpPr>
        <p:spPr>
          <a:xfrm>
            <a:off x="457200" y="274638"/>
            <a:ext cx="8229600" cy="1143000"/>
          </a:xfrm>
        </p:spPr>
        <p:txBody>
          <a:bodyPr/>
          <a:lstStyle/>
          <a:p>
            <a:r>
              <a:rPr kumimoji="1" lang="ja-JP" altLang="en-US" dirty="0" smtClean="0"/>
              <a:t>実験</a:t>
            </a:r>
            <a:r>
              <a:rPr kumimoji="1" lang="ja-JP" altLang="en-US" dirty="0" smtClean="0"/>
              <a:t>結果</a:t>
            </a:r>
            <a:r>
              <a:rPr kumimoji="1" lang="ja-JP" altLang="en-US" dirty="0" smtClean="0"/>
              <a:t>（３）</a:t>
            </a:r>
            <a:endParaRPr kumimoji="1" lang="ja-JP" altLang="en-US" dirty="0"/>
          </a:p>
        </p:txBody>
      </p:sp>
      <p:pic>
        <p:nvPicPr>
          <p:cNvPr id="2" name="サウンド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431466637"/>
      </p:ext>
    </p:extLst>
  </p:cSld>
  <p:clrMapOvr>
    <a:masterClrMapping/>
  </p:clrMapOvr>
  <mc:AlternateContent xmlns:mc="http://schemas.openxmlformats.org/markup-compatibility/2006">
    <mc:Choice xmlns:p14="http://schemas.microsoft.com/office/powerpoint/2010/main" Requires="p14">
      <p:transition spd="slow" p14:dur="2000" advTm="4428"/>
    </mc:Choice>
    <mc:Fallback>
      <p:transition xmlns:p14="http://schemas.microsoft.com/office/powerpoint/2010/main" spd="slow" advTm="442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000000"/>
                </a:solidFill>
              </a:rPr>
              <a:t>変換方法</a:t>
            </a:r>
            <a:endParaRPr kumimoji="1" lang="ja-JP" altLang="en-US" dirty="0">
              <a:solidFill>
                <a:srgbClr val="000000"/>
              </a:solidFill>
            </a:endParaRPr>
          </a:p>
        </p:txBody>
      </p:sp>
      <p:sp>
        <p:nvSpPr>
          <p:cNvPr id="3" name="コンテンツ プレースホルダー 2"/>
          <p:cNvSpPr>
            <a:spLocks noGrp="1"/>
          </p:cNvSpPr>
          <p:nvPr>
            <p:ph idx="1"/>
          </p:nvPr>
        </p:nvSpPr>
        <p:spPr>
          <a:xfrm>
            <a:off x="457200" y="1600200"/>
            <a:ext cx="8229600" cy="497741"/>
          </a:xfrm>
        </p:spPr>
        <p:txBody>
          <a:bodyPr>
            <a:normAutofit fontScale="85000" lnSpcReduction="10000"/>
          </a:bodyPr>
          <a:lstStyle/>
          <a:p>
            <a:pPr marL="0" indent="0" algn="ctr">
              <a:buNone/>
            </a:pPr>
            <a:r>
              <a:rPr lang="en-US" altLang="ja-JP" sz="2400" dirty="0" smtClean="0">
                <a:solidFill>
                  <a:srgbClr val="000000"/>
                </a:solidFill>
              </a:rPr>
              <a:t>8</a:t>
            </a:r>
            <a:r>
              <a:rPr lang="ja-JP" altLang="en-US" sz="2400" dirty="0" smtClean="0">
                <a:solidFill>
                  <a:srgbClr val="000000"/>
                </a:solidFill>
              </a:rPr>
              <a:t>ビットの</a:t>
            </a:r>
            <a:r>
              <a:rPr lang="ja-JP" altLang="en-US" sz="2400" dirty="0" smtClean="0">
                <a:solidFill>
                  <a:srgbClr val="000000"/>
                </a:solidFill>
              </a:rPr>
              <a:t>データ</a:t>
            </a:r>
            <a:r>
              <a:rPr lang="en-US" altLang="ja-JP" sz="2400" dirty="0" smtClean="0">
                <a:solidFill>
                  <a:srgbClr val="000000"/>
                </a:solidFill>
              </a:rPr>
              <a:t>(00011011)</a:t>
            </a:r>
            <a:r>
              <a:rPr lang="en-US" altLang="ja-JP" sz="2400" baseline="-25000" dirty="0" smtClean="0">
                <a:solidFill>
                  <a:srgbClr val="000000"/>
                </a:solidFill>
              </a:rPr>
              <a:t>2</a:t>
            </a:r>
            <a:r>
              <a:rPr lang="en-US" altLang="ja-JP" sz="2400" dirty="0" smtClean="0">
                <a:solidFill>
                  <a:srgbClr val="000000"/>
                </a:solidFill>
              </a:rPr>
              <a:t>(=27)</a:t>
            </a:r>
            <a:r>
              <a:rPr lang="ja-JP" altLang="en-US" sz="2400" dirty="0" smtClean="0">
                <a:solidFill>
                  <a:srgbClr val="000000"/>
                </a:solidFill>
              </a:rPr>
              <a:t>を</a:t>
            </a:r>
            <a:r>
              <a:rPr lang="en-US" altLang="ja-JP" sz="2400" dirty="0" smtClean="0">
                <a:solidFill>
                  <a:srgbClr val="000000"/>
                </a:solidFill>
              </a:rPr>
              <a:t>16</a:t>
            </a:r>
            <a:r>
              <a:rPr lang="ja-JP" altLang="en-US" sz="2400" dirty="0" smtClean="0">
                <a:solidFill>
                  <a:srgbClr val="000000"/>
                </a:solidFill>
              </a:rPr>
              <a:t>ビットの誤りパターンに変換する場合</a:t>
            </a:r>
            <a:endParaRPr lang="ja-JP" altLang="en-US" sz="2400" dirty="0">
              <a:solidFill>
                <a:srgbClr val="000000"/>
              </a:solidFill>
            </a:endParaRPr>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3889245643"/>
              </p:ext>
            </p:extLst>
          </p:nvPr>
        </p:nvGraphicFramePr>
        <p:xfrm>
          <a:off x="-1082250" y="4566217"/>
          <a:ext cx="419100" cy="469900"/>
        </p:xfrm>
        <a:graphic>
          <a:graphicData uri="http://schemas.openxmlformats.org/presentationml/2006/ole">
            <mc:AlternateContent xmlns:mc="http://schemas.openxmlformats.org/markup-compatibility/2006">
              <mc:Choice xmlns:v="urn:schemas-microsoft-com:vml" Requires="v">
                <p:oleObj spid="_x0000_s2164" name="数式" r:id="rId3" imgW="419100" imgH="469900" progId="Equation.3">
                  <p:embed/>
                </p:oleObj>
              </mc:Choice>
              <mc:Fallback>
                <p:oleObj name="数式" r:id="rId3" imgW="419100" imgH="469900" progId="Equation.3">
                  <p:embed/>
                  <p:pic>
                    <p:nvPicPr>
                      <p:cNvPr id="0" name=""/>
                      <p:cNvPicPr/>
                      <p:nvPr/>
                    </p:nvPicPr>
                    <p:blipFill>
                      <a:blip r:embed="rId4"/>
                      <a:stretch>
                        <a:fillRect/>
                      </a:stretch>
                    </p:blipFill>
                    <p:spPr>
                      <a:xfrm>
                        <a:off x="-1082250" y="4566217"/>
                        <a:ext cx="419100" cy="469900"/>
                      </a:xfrm>
                      <a:prstGeom prst="rect">
                        <a:avLst/>
                      </a:prstGeom>
                    </p:spPr>
                  </p:pic>
                </p:oleObj>
              </mc:Fallback>
            </mc:AlternateContent>
          </a:graphicData>
        </a:graphic>
      </p:graphicFrame>
      <p:sp>
        <p:nvSpPr>
          <p:cNvPr id="10" name="コンテンツ プレースホルダー 2"/>
          <p:cNvSpPr txBox="1">
            <a:spLocks/>
          </p:cNvSpPr>
          <p:nvPr/>
        </p:nvSpPr>
        <p:spPr>
          <a:xfrm>
            <a:off x="457200" y="2620207"/>
            <a:ext cx="8229600" cy="204001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ja-JP" altLang="en-US" sz="2800" dirty="0" smtClean="0">
                <a:solidFill>
                  <a:srgbClr val="000000"/>
                </a:solidFill>
              </a:rPr>
              <a:t>１．オフセットの計算</a:t>
            </a:r>
            <a:endParaRPr lang="en-US" altLang="ja-JP" sz="2800" dirty="0">
              <a:solidFill>
                <a:srgbClr val="000000"/>
              </a:solidFill>
            </a:endParaRPr>
          </a:p>
          <a:p>
            <a:pPr marL="0" indent="0">
              <a:buNone/>
            </a:pPr>
            <a:r>
              <a:rPr lang="en-US" altLang="ja-JP" sz="2800" dirty="0">
                <a:solidFill>
                  <a:srgbClr val="000000"/>
                </a:solidFill>
              </a:rPr>
              <a:t> </a:t>
            </a:r>
            <a:r>
              <a:rPr lang="en-US" altLang="ja-JP" sz="2800" dirty="0" smtClean="0">
                <a:solidFill>
                  <a:srgbClr val="000000"/>
                </a:solidFill>
              </a:rPr>
              <a:t> </a:t>
            </a:r>
            <a:endParaRPr lang="en-US" altLang="ja-JP" sz="2400" dirty="0" smtClean="0">
              <a:solidFill>
                <a:srgbClr val="000000"/>
              </a:solidFill>
            </a:endParaRPr>
          </a:p>
          <a:p>
            <a:pPr lvl="1"/>
            <a:endParaRPr lang="en-US" altLang="ja-JP" sz="2400" dirty="0" smtClean="0">
              <a:solidFill>
                <a:srgbClr val="000000"/>
              </a:solidFill>
            </a:endParaRPr>
          </a:p>
          <a:p>
            <a:pPr marL="457200" lvl="1" indent="0">
              <a:buFont typeface="Arial"/>
              <a:buNone/>
            </a:pPr>
            <a:endParaRPr lang="en-US" altLang="ja-JP" sz="2400" dirty="0" smtClean="0">
              <a:solidFill>
                <a:srgbClr val="000000"/>
              </a:solidFill>
            </a:endParaRPr>
          </a:p>
          <a:p>
            <a:pPr marL="457200" lvl="1" indent="0">
              <a:buFont typeface="Arial"/>
              <a:buNone/>
            </a:pPr>
            <a:r>
              <a:rPr lang="en-US" altLang="ja-JP" sz="2400" dirty="0" smtClean="0">
                <a:solidFill>
                  <a:srgbClr val="000000"/>
                </a:solidFill>
              </a:rPr>
              <a:t>    </a:t>
            </a:r>
            <a:endParaRPr lang="en-US" altLang="ja-JP" sz="2400" dirty="0">
              <a:solidFill>
                <a:srgbClr val="000000"/>
              </a:solidFill>
            </a:endParaRPr>
          </a:p>
        </p:txBody>
      </p:sp>
    </p:spTree>
    <p:extLst>
      <p:ext uri="{BB962C8B-B14F-4D97-AF65-F5344CB8AC3E}">
        <p14:creationId xmlns:p14="http://schemas.microsoft.com/office/powerpoint/2010/main" val="4247891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LSB</a:t>
            </a:r>
            <a:r>
              <a:rPr kumimoji="1" lang="ja-JP" altLang="en-US" sz="3600" dirty="0" smtClean="0"/>
              <a:t>法と誤りパターン埋め込み法の比較</a:t>
            </a:r>
            <a:endParaRPr kumimoji="1" lang="ja-JP" altLang="en-US" sz="3600"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90969743"/>
              </p:ext>
            </p:extLst>
          </p:nvPr>
        </p:nvGraphicFramePr>
        <p:xfrm>
          <a:off x="457200" y="2144529"/>
          <a:ext cx="8229600" cy="2595684"/>
        </p:xfrm>
        <a:graphic>
          <a:graphicData uri="http://schemas.openxmlformats.org/drawingml/2006/table">
            <a:tbl>
              <a:tblPr firstRow="1" bandRow="1">
                <a:tableStyleId>{BDBED569-4797-4DF1-A0F4-6AAB3CD982D8}</a:tableStyleId>
              </a:tblPr>
              <a:tblGrid>
                <a:gridCol w="2128237"/>
                <a:gridCol w="3358163"/>
                <a:gridCol w="2743200"/>
              </a:tblGrid>
              <a:tr h="865228">
                <a:tc>
                  <a:txBody>
                    <a:bodyPr/>
                    <a:lstStyle/>
                    <a:p>
                      <a:pPr algn="ct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dirty="0" smtClean="0"/>
                        <a:t>LSB</a:t>
                      </a:r>
                      <a:r>
                        <a:rPr kumimoji="1" lang="ja-JP" altLang="en-US" dirty="0" smtClean="0"/>
                        <a:t>法</a:t>
                      </a: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誤りパターン埋め込み法</a:t>
                      </a: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r>
              <a:tr h="865228">
                <a:tc>
                  <a:txBody>
                    <a:bodyPr/>
                    <a:lstStyle/>
                    <a:p>
                      <a:pPr algn="ctr"/>
                      <a:r>
                        <a:rPr kumimoji="1" lang="ja-JP" altLang="en-US" dirty="0" smtClean="0"/>
                        <a:t>誤り率</a:t>
                      </a: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高い</a:t>
                      </a: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低い</a:t>
                      </a: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r>
              <a:tr h="865228">
                <a:tc>
                  <a:txBody>
                    <a:bodyPr/>
                    <a:lstStyle/>
                    <a:p>
                      <a:pPr algn="ctr"/>
                      <a:r>
                        <a:rPr kumimoji="1" lang="ja-JP" altLang="en-US" dirty="0" smtClean="0"/>
                        <a:t>埋め込み率</a:t>
                      </a: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低い</a:t>
                      </a: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高い</a:t>
                      </a:r>
                      <a:endParaRPr kumimoji="1" lang="ja-JP" altLang="en-US"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2708223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LSB</a:t>
            </a:r>
            <a:r>
              <a:rPr lang="ja-JP" altLang="en-US" dirty="0" smtClean="0"/>
              <a:t>法</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1005457344"/>
              </p:ext>
            </p:extLst>
          </p:nvPr>
        </p:nvGraphicFramePr>
        <p:xfrm>
          <a:off x="2909540" y="5019962"/>
          <a:ext cx="1260591" cy="370840"/>
        </p:xfrm>
        <a:graphic>
          <a:graphicData uri="http://schemas.openxmlformats.org/drawingml/2006/table">
            <a:tbl>
              <a:tblPr firstRow="1" bandRow="1">
                <a:tableStyleId>{BDBED569-4797-4DF1-A0F4-6AAB3CD982D8}</a:tableStyleId>
              </a:tblPr>
              <a:tblGrid>
                <a:gridCol w="420197"/>
                <a:gridCol w="420197"/>
                <a:gridCol w="420197"/>
              </a:tblGrid>
              <a:tr h="370840">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0</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0</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7" name="直線矢印コネクタ 6"/>
          <p:cNvCxnSpPr/>
          <p:nvPr/>
        </p:nvCxnSpPr>
        <p:spPr>
          <a:xfrm flipV="1">
            <a:off x="3123639" y="4798300"/>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テキスト ボックス 7"/>
          <p:cNvSpPr txBox="1"/>
          <p:nvPr/>
        </p:nvSpPr>
        <p:spPr>
          <a:xfrm>
            <a:off x="1037824" y="4382447"/>
            <a:ext cx="1989145" cy="369332"/>
          </a:xfrm>
          <a:prstGeom prst="rect">
            <a:avLst/>
          </a:prstGeom>
          <a:noFill/>
        </p:spPr>
        <p:txBody>
          <a:bodyPr wrap="square" rtlCol="0">
            <a:spAutoFit/>
          </a:bodyPr>
          <a:lstStyle/>
          <a:p>
            <a:pPr algn="ctr"/>
            <a:r>
              <a:rPr lang="en-US" altLang="ja-JP" dirty="0" smtClean="0">
                <a:solidFill>
                  <a:srgbClr val="000000"/>
                </a:solidFill>
              </a:rPr>
              <a:t>LSB</a:t>
            </a:r>
            <a:r>
              <a:rPr lang="ja-JP" altLang="en-US" dirty="0" smtClean="0">
                <a:solidFill>
                  <a:srgbClr val="000000"/>
                </a:solidFill>
              </a:rPr>
              <a:t>平面</a:t>
            </a:r>
            <a:endParaRPr kumimoji="1" lang="ja-JP" altLang="en-US" dirty="0">
              <a:solidFill>
                <a:srgbClr val="000000"/>
              </a:solidFill>
            </a:endParaRPr>
          </a:p>
        </p:txBody>
      </p:sp>
      <p:sp>
        <p:nvSpPr>
          <p:cNvPr id="9" name="テキスト ボックス 8"/>
          <p:cNvSpPr txBox="1"/>
          <p:nvPr/>
        </p:nvSpPr>
        <p:spPr>
          <a:xfrm>
            <a:off x="1037824" y="5015001"/>
            <a:ext cx="1989145" cy="369332"/>
          </a:xfrm>
          <a:prstGeom prst="rect">
            <a:avLst/>
          </a:prstGeom>
          <a:noFill/>
        </p:spPr>
        <p:txBody>
          <a:bodyPr wrap="square" rtlCol="0">
            <a:spAutoFit/>
          </a:bodyPr>
          <a:lstStyle/>
          <a:p>
            <a:pPr algn="ctr"/>
            <a:r>
              <a:rPr kumimoji="1" lang="ja-JP" altLang="en-US" dirty="0" smtClean="0">
                <a:solidFill>
                  <a:srgbClr val="000000"/>
                </a:solidFill>
              </a:rPr>
              <a:t>埋め込みデータ</a:t>
            </a:r>
            <a:endParaRPr kumimoji="1" lang="ja-JP" altLang="en-US" dirty="0">
              <a:solidFill>
                <a:srgbClr val="000000"/>
              </a:solidFill>
            </a:endParaRPr>
          </a:p>
        </p:txBody>
      </p:sp>
      <p:graphicFrame>
        <p:nvGraphicFramePr>
          <p:cNvPr id="10" name="表 9"/>
          <p:cNvGraphicFramePr>
            <a:graphicFrameLocks noGrp="1"/>
          </p:cNvGraphicFramePr>
          <p:nvPr>
            <p:extLst>
              <p:ext uri="{D42A27DB-BD31-4B8C-83A1-F6EECF244321}">
                <p14:modId xmlns:p14="http://schemas.microsoft.com/office/powerpoint/2010/main" val="401749525"/>
              </p:ext>
            </p:extLst>
          </p:nvPr>
        </p:nvGraphicFramePr>
        <p:xfrm>
          <a:off x="4634091" y="398757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2489440646"/>
              </p:ext>
            </p:extLst>
          </p:nvPr>
        </p:nvGraphicFramePr>
        <p:xfrm>
          <a:off x="5059093" y="398757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2135962444"/>
              </p:ext>
            </p:extLst>
          </p:nvPr>
        </p:nvGraphicFramePr>
        <p:xfrm>
          <a:off x="5475259" y="3989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514929192"/>
              </p:ext>
            </p:extLst>
          </p:nvPr>
        </p:nvGraphicFramePr>
        <p:xfrm>
          <a:off x="5900261" y="3989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cxnSp>
        <p:nvCxnSpPr>
          <p:cNvPr id="14" name="直線矢印コネクタ 13"/>
          <p:cNvCxnSpPr/>
          <p:nvPr/>
        </p:nvCxnSpPr>
        <p:spPr>
          <a:xfrm flipV="1">
            <a:off x="3545089" y="4800032"/>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flipV="1">
            <a:off x="3966539" y="4801333"/>
            <a:ext cx="0" cy="24596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下矢印 15"/>
          <p:cNvSpPr/>
          <p:nvPr/>
        </p:nvSpPr>
        <p:spPr>
          <a:xfrm>
            <a:off x="4464998" y="5394241"/>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17" name="表 16"/>
          <p:cNvGraphicFramePr>
            <a:graphicFrameLocks noGrp="1"/>
          </p:cNvGraphicFramePr>
          <p:nvPr>
            <p:extLst>
              <p:ext uri="{D42A27DB-BD31-4B8C-83A1-F6EECF244321}">
                <p14:modId xmlns:p14="http://schemas.microsoft.com/office/powerpoint/2010/main" val="4232071420"/>
              </p:ext>
            </p:extLst>
          </p:nvPr>
        </p:nvGraphicFramePr>
        <p:xfrm>
          <a:off x="2952080" y="399033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225387064"/>
              </p:ext>
            </p:extLst>
          </p:nvPr>
        </p:nvGraphicFramePr>
        <p:xfrm>
          <a:off x="3377082" y="399033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3083037381"/>
              </p:ext>
            </p:extLst>
          </p:nvPr>
        </p:nvGraphicFramePr>
        <p:xfrm>
          <a:off x="3793248" y="399206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0" name="表 19"/>
          <p:cNvGraphicFramePr>
            <a:graphicFrameLocks noGrp="1"/>
          </p:cNvGraphicFramePr>
          <p:nvPr>
            <p:extLst>
              <p:ext uri="{D42A27DB-BD31-4B8C-83A1-F6EECF244321}">
                <p14:modId xmlns:p14="http://schemas.microsoft.com/office/powerpoint/2010/main" val="1297933743"/>
              </p:ext>
            </p:extLst>
          </p:nvPr>
        </p:nvGraphicFramePr>
        <p:xfrm>
          <a:off x="4218250" y="399206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227515039"/>
              </p:ext>
            </p:extLst>
          </p:nvPr>
        </p:nvGraphicFramePr>
        <p:xfrm>
          <a:off x="4639071" y="579561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2" name="表 21"/>
          <p:cNvGraphicFramePr>
            <a:graphicFrameLocks noGrp="1"/>
          </p:cNvGraphicFramePr>
          <p:nvPr>
            <p:extLst>
              <p:ext uri="{D42A27DB-BD31-4B8C-83A1-F6EECF244321}">
                <p14:modId xmlns:p14="http://schemas.microsoft.com/office/powerpoint/2010/main" val="1396585407"/>
              </p:ext>
            </p:extLst>
          </p:nvPr>
        </p:nvGraphicFramePr>
        <p:xfrm>
          <a:off x="5064073" y="579561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3" name="表 22"/>
          <p:cNvGraphicFramePr>
            <a:graphicFrameLocks noGrp="1"/>
          </p:cNvGraphicFramePr>
          <p:nvPr>
            <p:extLst>
              <p:ext uri="{D42A27DB-BD31-4B8C-83A1-F6EECF244321}">
                <p14:modId xmlns:p14="http://schemas.microsoft.com/office/powerpoint/2010/main" val="3343609751"/>
              </p:ext>
            </p:extLst>
          </p:nvPr>
        </p:nvGraphicFramePr>
        <p:xfrm>
          <a:off x="5480239" y="579735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4" name="表 23"/>
          <p:cNvGraphicFramePr>
            <a:graphicFrameLocks noGrp="1"/>
          </p:cNvGraphicFramePr>
          <p:nvPr>
            <p:extLst>
              <p:ext uri="{D42A27DB-BD31-4B8C-83A1-F6EECF244321}">
                <p14:modId xmlns:p14="http://schemas.microsoft.com/office/powerpoint/2010/main" val="1158595488"/>
              </p:ext>
            </p:extLst>
          </p:nvPr>
        </p:nvGraphicFramePr>
        <p:xfrm>
          <a:off x="5905241" y="579735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5" name="表 24"/>
          <p:cNvGraphicFramePr>
            <a:graphicFrameLocks noGrp="1"/>
          </p:cNvGraphicFramePr>
          <p:nvPr>
            <p:extLst>
              <p:ext uri="{D42A27DB-BD31-4B8C-83A1-F6EECF244321}">
                <p14:modId xmlns:p14="http://schemas.microsoft.com/office/powerpoint/2010/main" val="365870038"/>
              </p:ext>
            </p:extLst>
          </p:nvPr>
        </p:nvGraphicFramePr>
        <p:xfrm>
          <a:off x="2957060" y="578703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6" name="表 25"/>
          <p:cNvGraphicFramePr>
            <a:graphicFrameLocks noGrp="1"/>
          </p:cNvGraphicFramePr>
          <p:nvPr>
            <p:extLst>
              <p:ext uri="{D42A27DB-BD31-4B8C-83A1-F6EECF244321}">
                <p14:modId xmlns:p14="http://schemas.microsoft.com/office/powerpoint/2010/main" val="2187602764"/>
              </p:ext>
            </p:extLst>
          </p:nvPr>
        </p:nvGraphicFramePr>
        <p:xfrm>
          <a:off x="3382062" y="578703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0</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4030900101"/>
              </p:ext>
            </p:extLst>
          </p:nvPr>
        </p:nvGraphicFramePr>
        <p:xfrm>
          <a:off x="3798228" y="578876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0</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2651364605"/>
              </p:ext>
            </p:extLst>
          </p:nvPr>
        </p:nvGraphicFramePr>
        <p:xfrm>
          <a:off x="4223230" y="578876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29" name="角丸四角形 28"/>
          <p:cNvSpPr/>
          <p:nvPr/>
        </p:nvSpPr>
        <p:spPr>
          <a:xfrm>
            <a:off x="2857463" y="4298959"/>
            <a:ext cx="1384031"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30" name="角丸四角形 29"/>
          <p:cNvSpPr/>
          <p:nvPr/>
        </p:nvSpPr>
        <p:spPr>
          <a:xfrm>
            <a:off x="2862443" y="6095659"/>
            <a:ext cx="1384031"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32" name="コンテンツ プレースホルダー 2"/>
          <p:cNvSpPr txBox="1">
            <a:spLocks/>
          </p:cNvSpPr>
          <p:nvPr/>
        </p:nvSpPr>
        <p:spPr>
          <a:xfrm>
            <a:off x="457200" y="1497101"/>
            <a:ext cx="8229600" cy="200755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solidFill>
                  <a:srgbClr val="000000"/>
                </a:solidFill>
              </a:rPr>
              <a:t>概要</a:t>
            </a:r>
            <a:endParaRPr lang="en-US" altLang="ja-JP" dirty="0" smtClean="0">
              <a:solidFill>
                <a:srgbClr val="000000"/>
              </a:solidFill>
            </a:endParaRPr>
          </a:p>
          <a:p>
            <a:pPr lvl="1"/>
            <a:r>
              <a:rPr lang="ja-JP" altLang="en-US" dirty="0">
                <a:solidFill>
                  <a:srgbClr val="000000"/>
                </a:solidFill>
              </a:rPr>
              <a:t>埋め込みデータ（バイナリ）を埋め込み対象の</a:t>
            </a:r>
            <a:r>
              <a:rPr lang="en-US" altLang="ja-JP" dirty="0">
                <a:solidFill>
                  <a:srgbClr val="000000"/>
                </a:solidFill>
              </a:rPr>
              <a:t>LSB</a:t>
            </a:r>
            <a:r>
              <a:rPr lang="ja-JP" altLang="en-US" dirty="0">
                <a:solidFill>
                  <a:srgbClr val="000000"/>
                </a:solidFill>
              </a:rPr>
              <a:t>平面と置き換える</a:t>
            </a:r>
            <a:endParaRPr lang="en-US" altLang="ja-JP" sz="2400" dirty="0"/>
          </a:p>
          <a:p>
            <a:r>
              <a:rPr lang="ja-JP" altLang="en-US" dirty="0" smtClean="0">
                <a:solidFill>
                  <a:srgbClr val="000000"/>
                </a:solidFill>
              </a:rPr>
              <a:t>特徴</a:t>
            </a:r>
            <a:endParaRPr lang="en-US" altLang="ja-JP" dirty="0" smtClean="0">
              <a:solidFill>
                <a:srgbClr val="000000"/>
              </a:solidFill>
            </a:endParaRPr>
          </a:p>
          <a:p>
            <a:pPr lvl="1"/>
            <a:r>
              <a:rPr lang="en-US" altLang="ja-JP" dirty="0" smtClean="0">
                <a:solidFill>
                  <a:srgbClr val="000000"/>
                </a:solidFill>
              </a:rPr>
              <a:t>LSB</a:t>
            </a:r>
            <a:r>
              <a:rPr lang="ja-JP" altLang="en-US" dirty="0" smtClean="0">
                <a:solidFill>
                  <a:srgbClr val="000000"/>
                </a:solidFill>
              </a:rPr>
              <a:t>が変化しやすい　</a:t>
            </a:r>
            <a:r>
              <a:rPr lang="en-US" altLang="ja-JP" dirty="0" smtClean="0">
                <a:solidFill>
                  <a:srgbClr val="000000"/>
                </a:solidFill>
              </a:rPr>
              <a:t>→</a:t>
            </a:r>
            <a:r>
              <a:rPr lang="ja-JP" altLang="en-US" dirty="0" smtClean="0">
                <a:solidFill>
                  <a:srgbClr val="000000"/>
                </a:solidFill>
              </a:rPr>
              <a:t>　誤り率が高い</a:t>
            </a:r>
          </a:p>
        </p:txBody>
      </p:sp>
      <p:pic>
        <p:nvPicPr>
          <p:cNvPr id="34" name="サウンド 3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875965893"/>
      </p:ext>
    </p:extLst>
  </p:cSld>
  <p:clrMapOvr>
    <a:masterClrMapping/>
  </p:clrMapOvr>
  <mc:AlternateContent xmlns:mc="http://schemas.openxmlformats.org/markup-compatibility/2006">
    <mc:Choice xmlns:p14="http://schemas.microsoft.com/office/powerpoint/2010/main" Requires="p14">
      <p:transition spd="slow" p14:dur="2000" advTm="105"/>
    </mc:Choice>
    <mc:Fallback>
      <p:transition xmlns:p14="http://schemas.microsoft.com/office/powerpoint/2010/main" spd="slow" advTm="10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 name="表 123"/>
          <p:cNvGraphicFramePr>
            <a:graphicFrameLocks noGrp="1"/>
          </p:cNvGraphicFramePr>
          <p:nvPr>
            <p:extLst>
              <p:ext uri="{D42A27DB-BD31-4B8C-83A1-F6EECF244321}">
                <p14:modId xmlns:p14="http://schemas.microsoft.com/office/powerpoint/2010/main" val="2269668362"/>
              </p:ext>
            </p:extLst>
          </p:nvPr>
        </p:nvGraphicFramePr>
        <p:xfrm>
          <a:off x="13051721"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7" name="タイトル 1"/>
          <p:cNvSpPr>
            <a:spLocks noGrp="1"/>
          </p:cNvSpPr>
          <p:nvPr>
            <p:ph type="title"/>
          </p:nvPr>
        </p:nvSpPr>
        <p:spPr>
          <a:xfrm>
            <a:off x="457200" y="274638"/>
            <a:ext cx="8229600" cy="1143000"/>
          </a:xfrm>
        </p:spPr>
        <p:txBody>
          <a:bodyPr/>
          <a:lstStyle/>
          <a:p>
            <a:r>
              <a:rPr kumimoji="1" lang="ja-JP" altLang="en-US" dirty="0" smtClean="0">
                <a:solidFill>
                  <a:srgbClr val="000000"/>
                </a:solidFill>
              </a:rPr>
              <a:t>誤りパターン埋め込み法</a:t>
            </a:r>
            <a:endParaRPr kumimoji="1" lang="ja-JP" altLang="en-US" dirty="0">
              <a:solidFill>
                <a:srgbClr val="000000"/>
              </a:solidFill>
            </a:endParaRPr>
          </a:p>
        </p:txBody>
      </p:sp>
      <p:sp>
        <p:nvSpPr>
          <p:cNvPr id="88" name="コンテンツ プレースホルダー 2"/>
          <p:cNvSpPr>
            <a:spLocks noGrp="1"/>
          </p:cNvSpPr>
          <p:nvPr>
            <p:ph idx="1"/>
          </p:nvPr>
        </p:nvSpPr>
        <p:spPr>
          <a:xfrm>
            <a:off x="457200" y="1497634"/>
            <a:ext cx="8229600" cy="2256487"/>
          </a:xfrm>
        </p:spPr>
        <p:txBody>
          <a:bodyPr>
            <a:normAutofit fontScale="85000" lnSpcReduction="20000"/>
          </a:bodyPr>
          <a:lstStyle/>
          <a:p>
            <a:r>
              <a:rPr lang="ja-JP" altLang="en-US" dirty="0" smtClean="0">
                <a:solidFill>
                  <a:srgbClr val="000000"/>
                </a:solidFill>
              </a:rPr>
              <a:t>概要</a:t>
            </a:r>
            <a:endParaRPr lang="en-US" altLang="ja-JP" dirty="0" smtClean="0">
              <a:solidFill>
                <a:srgbClr val="000000"/>
              </a:solidFill>
            </a:endParaRPr>
          </a:p>
          <a:p>
            <a:pPr lvl="1"/>
            <a:r>
              <a:rPr lang="ja-JP" altLang="en-US" dirty="0" smtClean="0">
                <a:solidFill>
                  <a:srgbClr val="000000"/>
                </a:solidFill>
              </a:rPr>
              <a:t>埋め込みたいデータを誤りパターンに変換し，誤りパターンと</a:t>
            </a:r>
            <a:r>
              <a:rPr lang="en-US" altLang="ja-JP" dirty="0" smtClean="0">
                <a:solidFill>
                  <a:srgbClr val="000000"/>
                </a:solidFill>
              </a:rPr>
              <a:t>LSB</a:t>
            </a:r>
            <a:r>
              <a:rPr lang="ja-JP" altLang="en-US" dirty="0" smtClean="0">
                <a:solidFill>
                  <a:srgbClr val="000000"/>
                </a:solidFill>
              </a:rPr>
              <a:t>平面の排他的論理和を</a:t>
            </a:r>
            <a:r>
              <a:rPr lang="en-US" altLang="ja-JP" dirty="0" smtClean="0">
                <a:solidFill>
                  <a:srgbClr val="000000"/>
                </a:solidFill>
              </a:rPr>
              <a:t>LSB</a:t>
            </a:r>
            <a:r>
              <a:rPr lang="ja-JP" altLang="en-US" dirty="0" smtClean="0">
                <a:solidFill>
                  <a:srgbClr val="000000"/>
                </a:solidFill>
              </a:rPr>
              <a:t>平面に埋め込む</a:t>
            </a:r>
            <a:endParaRPr lang="en-US" altLang="ja-JP" dirty="0">
              <a:solidFill>
                <a:srgbClr val="000000"/>
              </a:solidFill>
            </a:endParaRPr>
          </a:p>
          <a:p>
            <a:r>
              <a:rPr lang="ja-JP" altLang="en-US" dirty="0" smtClean="0">
                <a:solidFill>
                  <a:srgbClr val="000000"/>
                </a:solidFill>
              </a:rPr>
              <a:t>特徴</a:t>
            </a:r>
            <a:endParaRPr lang="en-US" altLang="ja-JP" dirty="0" smtClean="0">
              <a:solidFill>
                <a:srgbClr val="000000"/>
              </a:solidFill>
            </a:endParaRPr>
          </a:p>
          <a:p>
            <a:pPr lvl="1"/>
            <a:r>
              <a:rPr lang="en-US" altLang="ja-JP" dirty="0" smtClean="0">
                <a:solidFill>
                  <a:srgbClr val="000000"/>
                </a:solidFill>
              </a:rPr>
              <a:t>LSB</a:t>
            </a:r>
            <a:r>
              <a:rPr lang="ja-JP" altLang="en-US" dirty="0" smtClean="0">
                <a:solidFill>
                  <a:srgbClr val="000000"/>
                </a:solidFill>
              </a:rPr>
              <a:t>が変化しにくい　</a:t>
            </a:r>
            <a:r>
              <a:rPr lang="en-US" altLang="ja-JP" dirty="0" smtClean="0">
                <a:solidFill>
                  <a:srgbClr val="000000"/>
                </a:solidFill>
              </a:rPr>
              <a:t>→</a:t>
            </a:r>
            <a:r>
              <a:rPr lang="ja-JP" altLang="en-US" dirty="0" smtClean="0">
                <a:solidFill>
                  <a:srgbClr val="000000"/>
                </a:solidFill>
              </a:rPr>
              <a:t>　誤り率が低い</a:t>
            </a:r>
            <a:endParaRPr lang="en-US" altLang="ja-JP" dirty="0" smtClean="0">
              <a:solidFill>
                <a:srgbClr val="000000"/>
              </a:solidFill>
            </a:endParaRPr>
          </a:p>
          <a:p>
            <a:pPr lvl="1"/>
            <a:r>
              <a:rPr lang="ja-JP" altLang="en-US" dirty="0" smtClean="0">
                <a:solidFill>
                  <a:srgbClr val="000000"/>
                </a:solidFill>
              </a:rPr>
              <a:t>冗長なビット列</a:t>
            </a:r>
            <a:r>
              <a:rPr lang="ja-JP" altLang="en-US" dirty="0" smtClean="0">
                <a:solidFill>
                  <a:srgbClr val="000000"/>
                </a:solidFill>
              </a:rPr>
              <a:t>　</a:t>
            </a:r>
            <a:r>
              <a:rPr lang="en-US" altLang="ja-JP" dirty="0" smtClean="0">
                <a:solidFill>
                  <a:srgbClr val="000000"/>
                </a:solidFill>
              </a:rPr>
              <a:t>       →</a:t>
            </a:r>
            <a:r>
              <a:rPr lang="ja-JP" altLang="en-US" dirty="0" smtClean="0">
                <a:solidFill>
                  <a:srgbClr val="000000"/>
                </a:solidFill>
              </a:rPr>
              <a:t>　埋め込み率が低い</a:t>
            </a:r>
            <a:endParaRPr lang="en-US" altLang="ja-JP" dirty="0" smtClean="0">
              <a:solidFill>
                <a:srgbClr val="000000"/>
              </a:solidFill>
            </a:endParaRPr>
          </a:p>
        </p:txBody>
      </p:sp>
      <p:grpSp>
        <p:nvGrpSpPr>
          <p:cNvPr id="89" name="図形グループ 88"/>
          <p:cNvGrpSpPr/>
          <p:nvPr/>
        </p:nvGrpSpPr>
        <p:grpSpPr>
          <a:xfrm>
            <a:off x="10375850" y="1475340"/>
            <a:ext cx="3396949" cy="657671"/>
            <a:chOff x="2910791" y="4273272"/>
            <a:chExt cx="3396949" cy="657671"/>
          </a:xfrm>
        </p:grpSpPr>
        <p:sp>
          <p:nvSpPr>
            <p:cNvPr id="90" name="テキスト ボックス 89"/>
            <p:cNvSpPr txBox="1"/>
            <p:nvPr/>
          </p:nvSpPr>
          <p:spPr>
            <a:xfrm>
              <a:off x="2910791"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1" name="テキスト ボックス 90"/>
            <p:cNvSpPr txBox="1"/>
            <p:nvPr/>
          </p:nvSpPr>
          <p:spPr>
            <a:xfrm>
              <a:off x="3333800"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2" name="テキスト ボックス 91"/>
            <p:cNvSpPr txBox="1"/>
            <p:nvPr/>
          </p:nvSpPr>
          <p:spPr>
            <a:xfrm>
              <a:off x="3766271"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3" name="テキスト ボックス 92"/>
            <p:cNvSpPr txBox="1"/>
            <p:nvPr/>
          </p:nvSpPr>
          <p:spPr>
            <a:xfrm>
              <a:off x="4189280"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4" name="テキスト ボックス 93"/>
            <p:cNvSpPr txBox="1"/>
            <p:nvPr/>
          </p:nvSpPr>
          <p:spPr>
            <a:xfrm>
              <a:off x="4614378"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5" name="テキスト ボックス 94"/>
            <p:cNvSpPr txBox="1"/>
            <p:nvPr/>
          </p:nvSpPr>
          <p:spPr>
            <a:xfrm>
              <a:off x="5026047"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6" name="テキスト ボックス 95"/>
            <p:cNvSpPr txBox="1"/>
            <p:nvPr/>
          </p:nvSpPr>
          <p:spPr>
            <a:xfrm>
              <a:off x="5458518"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7" name="テキスト ボックス 96"/>
            <p:cNvSpPr txBox="1"/>
            <p:nvPr/>
          </p:nvSpPr>
          <p:spPr>
            <a:xfrm>
              <a:off x="5881527"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grpSp>
      <p:sp>
        <p:nvSpPr>
          <p:cNvPr id="98" name="テキスト ボックス 97"/>
          <p:cNvSpPr txBox="1"/>
          <p:nvPr/>
        </p:nvSpPr>
        <p:spPr>
          <a:xfrm>
            <a:off x="1037824" y="4371107"/>
            <a:ext cx="1989145" cy="369332"/>
          </a:xfrm>
          <a:prstGeom prst="rect">
            <a:avLst/>
          </a:prstGeom>
          <a:noFill/>
        </p:spPr>
        <p:txBody>
          <a:bodyPr wrap="square" rtlCol="0">
            <a:spAutoFit/>
          </a:bodyPr>
          <a:lstStyle/>
          <a:p>
            <a:pPr algn="ctr"/>
            <a:r>
              <a:rPr lang="en-US" altLang="ja-JP" dirty="0" smtClean="0">
                <a:solidFill>
                  <a:srgbClr val="000000"/>
                </a:solidFill>
              </a:rPr>
              <a:t>LSB</a:t>
            </a:r>
            <a:r>
              <a:rPr lang="ja-JP" altLang="en-US" dirty="0" smtClean="0">
                <a:solidFill>
                  <a:srgbClr val="000000"/>
                </a:solidFill>
              </a:rPr>
              <a:t>平面</a:t>
            </a:r>
            <a:endParaRPr kumimoji="1" lang="ja-JP" altLang="en-US" dirty="0">
              <a:solidFill>
                <a:srgbClr val="000000"/>
              </a:solidFill>
            </a:endParaRPr>
          </a:p>
        </p:txBody>
      </p:sp>
      <p:sp>
        <p:nvSpPr>
          <p:cNvPr id="99" name="テキスト ボックス 98"/>
          <p:cNvSpPr txBox="1"/>
          <p:nvPr/>
        </p:nvSpPr>
        <p:spPr>
          <a:xfrm>
            <a:off x="1037824" y="5049021"/>
            <a:ext cx="1989145" cy="646331"/>
          </a:xfrm>
          <a:prstGeom prst="rect">
            <a:avLst/>
          </a:prstGeom>
          <a:noFill/>
        </p:spPr>
        <p:txBody>
          <a:bodyPr wrap="square" rtlCol="0">
            <a:spAutoFit/>
          </a:bodyPr>
          <a:lstStyle/>
          <a:p>
            <a:pPr algn="ctr"/>
            <a:r>
              <a:rPr kumimoji="1" lang="en-US" altLang="ja-JP" dirty="0" smtClean="0">
                <a:solidFill>
                  <a:srgbClr val="000000"/>
                </a:solidFill>
              </a:rPr>
              <a:t>(100)</a:t>
            </a:r>
            <a:r>
              <a:rPr kumimoji="1" lang="en-US" altLang="ja-JP" baseline="-25000" dirty="0" smtClean="0">
                <a:solidFill>
                  <a:srgbClr val="000000"/>
                </a:solidFill>
              </a:rPr>
              <a:t>2</a:t>
            </a:r>
            <a:r>
              <a:rPr kumimoji="1" lang="ja-JP" altLang="en-US" dirty="0" smtClean="0">
                <a:solidFill>
                  <a:srgbClr val="000000"/>
                </a:solidFill>
              </a:rPr>
              <a:t>に</a:t>
            </a:r>
            <a:r>
              <a:rPr kumimoji="1" lang="ja-JP" altLang="en-US" dirty="0" smtClean="0">
                <a:solidFill>
                  <a:srgbClr val="000000"/>
                </a:solidFill>
              </a:rPr>
              <a:t>対応する</a:t>
            </a:r>
            <a:endParaRPr kumimoji="1" lang="en-US" altLang="ja-JP" dirty="0" smtClean="0">
              <a:solidFill>
                <a:srgbClr val="000000"/>
              </a:solidFill>
            </a:endParaRPr>
          </a:p>
          <a:p>
            <a:pPr algn="ctr"/>
            <a:r>
              <a:rPr kumimoji="1" lang="ja-JP" altLang="en-US" dirty="0" smtClean="0">
                <a:solidFill>
                  <a:srgbClr val="000000"/>
                </a:solidFill>
              </a:rPr>
              <a:t>誤りパターン</a:t>
            </a:r>
            <a:endParaRPr kumimoji="1" lang="ja-JP" altLang="en-US" dirty="0">
              <a:solidFill>
                <a:srgbClr val="000000"/>
              </a:solidFill>
            </a:endParaRPr>
          </a:p>
        </p:txBody>
      </p:sp>
      <p:graphicFrame>
        <p:nvGraphicFramePr>
          <p:cNvPr id="100" name="表 99"/>
          <p:cNvGraphicFramePr>
            <a:graphicFrameLocks noGrp="1"/>
          </p:cNvGraphicFramePr>
          <p:nvPr>
            <p:extLst>
              <p:ext uri="{D42A27DB-BD31-4B8C-83A1-F6EECF244321}">
                <p14:modId xmlns:p14="http://schemas.microsoft.com/office/powerpoint/2010/main" val="2602276170"/>
              </p:ext>
            </p:extLst>
          </p:nvPr>
        </p:nvGraphicFramePr>
        <p:xfrm>
          <a:off x="4634091" y="397623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01" name="表 100"/>
          <p:cNvGraphicFramePr>
            <a:graphicFrameLocks noGrp="1"/>
          </p:cNvGraphicFramePr>
          <p:nvPr>
            <p:extLst>
              <p:ext uri="{D42A27DB-BD31-4B8C-83A1-F6EECF244321}">
                <p14:modId xmlns:p14="http://schemas.microsoft.com/office/powerpoint/2010/main" val="3085177818"/>
              </p:ext>
            </p:extLst>
          </p:nvPr>
        </p:nvGraphicFramePr>
        <p:xfrm>
          <a:off x="5059093" y="397623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02" name="表 101"/>
          <p:cNvGraphicFramePr>
            <a:graphicFrameLocks noGrp="1"/>
          </p:cNvGraphicFramePr>
          <p:nvPr>
            <p:extLst>
              <p:ext uri="{D42A27DB-BD31-4B8C-83A1-F6EECF244321}">
                <p14:modId xmlns:p14="http://schemas.microsoft.com/office/powerpoint/2010/main" val="1709912880"/>
              </p:ext>
            </p:extLst>
          </p:nvPr>
        </p:nvGraphicFramePr>
        <p:xfrm>
          <a:off x="5475259" y="397797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03" name="表 102"/>
          <p:cNvGraphicFramePr>
            <a:graphicFrameLocks noGrp="1"/>
          </p:cNvGraphicFramePr>
          <p:nvPr>
            <p:extLst>
              <p:ext uri="{D42A27DB-BD31-4B8C-83A1-F6EECF244321}">
                <p14:modId xmlns:p14="http://schemas.microsoft.com/office/powerpoint/2010/main" val="3627087415"/>
              </p:ext>
            </p:extLst>
          </p:nvPr>
        </p:nvGraphicFramePr>
        <p:xfrm>
          <a:off x="5900261" y="397797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104" name="下矢印 103"/>
          <p:cNvSpPr/>
          <p:nvPr/>
        </p:nvSpPr>
        <p:spPr>
          <a:xfrm>
            <a:off x="4464998" y="5473621"/>
            <a:ext cx="283491" cy="337395"/>
          </a:xfrm>
          <a:prstGeom prst="downArrow">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105" name="表 104"/>
          <p:cNvGraphicFramePr>
            <a:graphicFrameLocks noGrp="1"/>
          </p:cNvGraphicFramePr>
          <p:nvPr>
            <p:extLst>
              <p:ext uri="{D42A27DB-BD31-4B8C-83A1-F6EECF244321}">
                <p14:modId xmlns:p14="http://schemas.microsoft.com/office/powerpoint/2010/main" val="1370665820"/>
              </p:ext>
            </p:extLst>
          </p:nvPr>
        </p:nvGraphicFramePr>
        <p:xfrm>
          <a:off x="2952080" y="397899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06" name="表 105"/>
          <p:cNvGraphicFramePr>
            <a:graphicFrameLocks noGrp="1"/>
          </p:cNvGraphicFramePr>
          <p:nvPr>
            <p:extLst>
              <p:ext uri="{D42A27DB-BD31-4B8C-83A1-F6EECF244321}">
                <p14:modId xmlns:p14="http://schemas.microsoft.com/office/powerpoint/2010/main" val="3872378639"/>
              </p:ext>
            </p:extLst>
          </p:nvPr>
        </p:nvGraphicFramePr>
        <p:xfrm>
          <a:off x="3377082" y="397899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07" name="表 106"/>
          <p:cNvGraphicFramePr>
            <a:graphicFrameLocks noGrp="1"/>
          </p:cNvGraphicFramePr>
          <p:nvPr>
            <p:extLst>
              <p:ext uri="{D42A27DB-BD31-4B8C-83A1-F6EECF244321}">
                <p14:modId xmlns:p14="http://schemas.microsoft.com/office/powerpoint/2010/main" val="197362782"/>
              </p:ext>
            </p:extLst>
          </p:nvPr>
        </p:nvGraphicFramePr>
        <p:xfrm>
          <a:off x="3793248" y="398072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08" name="表 107"/>
          <p:cNvGraphicFramePr>
            <a:graphicFrameLocks noGrp="1"/>
          </p:cNvGraphicFramePr>
          <p:nvPr>
            <p:extLst>
              <p:ext uri="{D42A27DB-BD31-4B8C-83A1-F6EECF244321}">
                <p14:modId xmlns:p14="http://schemas.microsoft.com/office/powerpoint/2010/main" val="1807350610"/>
              </p:ext>
            </p:extLst>
          </p:nvPr>
        </p:nvGraphicFramePr>
        <p:xfrm>
          <a:off x="4218250" y="398072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09" name="表 108"/>
          <p:cNvGraphicFramePr>
            <a:graphicFrameLocks noGrp="1"/>
          </p:cNvGraphicFramePr>
          <p:nvPr>
            <p:extLst>
              <p:ext uri="{D42A27DB-BD31-4B8C-83A1-F6EECF244321}">
                <p14:modId xmlns:p14="http://schemas.microsoft.com/office/powerpoint/2010/main" val="2624884003"/>
              </p:ext>
            </p:extLst>
          </p:nvPr>
        </p:nvGraphicFramePr>
        <p:xfrm>
          <a:off x="4639071" y="579561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10" name="表 109"/>
          <p:cNvGraphicFramePr>
            <a:graphicFrameLocks noGrp="1"/>
          </p:cNvGraphicFramePr>
          <p:nvPr>
            <p:extLst>
              <p:ext uri="{D42A27DB-BD31-4B8C-83A1-F6EECF244321}">
                <p14:modId xmlns:p14="http://schemas.microsoft.com/office/powerpoint/2010/main" val="2651669515"/>
              </p:ext>
            </p:extLst>
          </p:nvPr>
        </p:nvGraphicFramePr>
        <p:xfrm>
          <a:off x="5064073" y="579561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0</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11" name="表 110"/>
          <p:cNvGraphicFramePr>
            <a:graphicFrameLocks noGrp="1"/>
          </p:cNvGraphicFramePr>
          <p:nvPr>
            <p:extLst>
              <p:ext uri="{D42A27DB-BD31-4B8C-83A1-F6EECF244321}">
                <p14:modId xmlns:p14="http://schemas.microsoft.com/office/powerpoint/2010/main" val="552979678"/>
              </p:ext>
            </p:extLst>
          </p:nvPr>
        </p:nvGraphicFramePr>
        <p:xfrm>
          <a:off x="5480239" y="579735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12" name="表 111"/>
          <p:cNvGraphicFramePr>
            <a:graphicFrameLocks noGrp="1"/>
          </p:cNvGraphicFramePr>
          <p:nvPr>
            <p:extLst>
              <p:ext uri="{D42A27DB-BD31-4B8C-83A1-F6EECF244321}">
                <p14:modId xmlns:p14="http://schemas.microsoft.com/office/powerpoint/2010/main" val="2126396618"/>
              </p:ext>
            </p:extLst>
          </p:nvPr>
        </p:nvGraphicFramePr>
        <p:xfrm>
          <a:off x="5905241" y="579735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13" name="表 112"/>
          <p:cNvGraphicFramePr>
            <a:graphicFrameLocks noGrp="1"/>
          </p:cNvGraphicFramePr>
          <p:nvPr>
            <p:extLst>
              <p:ext uri="{D42A27DB-BD31-4B8C-83A1-F6EECF244321}">
                <p14:modId xmlns:p14="http://schemas.microsoft.com/office/powerpoint/2010/main" val="806457992"/>
              </p:ext>
            </p:extLst>
          </p:nvPr>
        </p:nvGraphicFramePr>
        <p:xfrm>
          <a:off x="2957060" y="578703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14" name="表 113"/>
          <p:cNvGraphicFramePr>
            <a:graphicFrameLocks noGrp="1"/>
          </p:cNvGraphicFramePr>
          <p:nvPr>
            <p:extLst>
              <p:ext uri="{D42A27DB-BD31-4B8C-83A1-F6EECF244321}">
                <p14:modId xmlns:p14="http://schemas.microsoft.com/office/powerpoint/2010/main" val="1403582346"/>
              </p:ext>
            </p:extLst>
          </p:nvPr>
        </p:nvGraphicFramePr>
        <p:xfrm>
          <a:off x="3382062" y="578703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15" name="表 114"/>
          <p:cNvGraphicFramePr>
            <a:graphicFrameLocks noGrp="1"/>
          </p:cNvGraphicFramePr>
          <p:nvPr>
            <p:extLst>
              <p:ext uri="{D42A27DB-BD31-4B8C-83A1-F6EECF244321}">
                <p14:modId xmlns:p14="http://schemas.microsoft.com/office/powerpoint/2010/main" val="1808416628"/>
              </p:ext>
            </p:extLst>
          </p:nvPr>
        </p:nvGraphicFramePr>
        <p:xfrm>
          <a:off x="3798228" y="578876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16" name="表 115"/>
          <p:cNvGraphicFramePr>
            <a:graphicFrameLocks noGrp="1"/>
          </p:cNvGraphicFramePr>
          <p:nvPr>
            <p:extLst>
              <p:ext uri="{D42A27DB-BD31-4B8C-83A1-F6EECF244321}">
                <p14:modId xmlns:p14="http://schemas.microsoft.com/office/powerpoint/2010/main" val="2149175662"/>
              </p:ext>
            </p:extLst>
          </p:nvPr>
        </p:nvGraphicFramePr>
        <p:xfrm>
          <a:off x="4223230" y="578876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17" name="表 116"/>
          <p:cNvGraphicFramePr>
            <a:graphicFrameLocks noGrp="1"/>
          </p:cNvGraphicFramePr>
          <p:nvPr>
            <p:extLst>
              <p:ext uri="{D42A27DB-BD31-4B8C-83A1-F6EECF244321}">
                <p14:modId xmlns:p14="http://schemas.microsoft.com/office/powerpoint/2010/main" val="841856687"/>
              </p:ext>
            </p:extLst>
          </p:nvPr>
        </p:nvGraphicFramePr>
        <p:xfrm>
          <a:off x="10075489"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8" name="表 117"/>
          <p:cNvGraphicFramePr>
            <a:graphicFrameLocks noGrp="1"/>
          </p:cNvGraphicFramePr>
          <p:nvPr>
            <p:extLst>
              <p:ext uri="{D42A27DB-BD31-4B8C-83A1-F6EECF244321}">
                <p14:modId xmlns:p14="http://schemas.microsoft.com/office/powerpoint/2010/main" val="3717018353"/>
              </p:ext>
            </p:extLst>
          </p:nvPr>
        </p:nvGraphicFramePr>
        <p:xfrm>
          <a:off x="10500491"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9" name="表 118"/>
          <p:cNvGraphicFramePr>
            <a:graphicFrameLocks noGrp="1"/>
          </p:cNvGraphicFramePr>
          <p:nvPr>
            <p:extLst>
              <p:ext uri="{D42A27DB-BD31-4B8C-83A1-F6EECF244321}">
                <p14:modId xmlns:p14="http://schemas.microsoft.com/office/powerpoint/2010/main" val="741061663"/>
              </p:ext>
            </p:extLst>
          </p:nvPr>
        </p:nvGraphicFramePr>
        <p:xfrm>
          <a:off x="10920739"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0" name="表 119"/>
          <p:cNvGraphicFramePr>
            <a:graphicFrameLocks noGrp="1"/>
          </p:cNvGraphicFramePr>
          <p:nvPr>
            <p:extLst>
              <p:ext uri="{D42A27DB-BD31-4B8C-83A1-F6EECF244321}">
                <p14:modId xmlns:p14="http://schemas.microsoft.com/office/powerpoint/2010/main" val="330392550"/>
              </p:ext>
            </p:extLst>
          </p:nvPr>
        </p:nvGraphicFramePr>
        <p:xfrm>
          <a:off x="11345741"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1" name="表 120"/>
          <p:cNvGraphicFramePr>
            <a:graphicFrameLocks noGrp="1"/>
          </p:cNvGraphicFramePr>
          <p:nvPr>
            <p:extLst>
              <p:ext uri="{D42A27DB-BD31-4B8C-83A1-F6EECF244321}">
                <p14:modId xmlns:p14="http://schemas.microsoft.com/office/powerpoint/2010/main" val="1788142263"/>
              </p:ext>
            </p:extLst>
          </p:nvPr>
        </p:nvGraphicFramePr>
        <p:xfrm>
          <a:off x="11781469"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2" name="表 121"/>
          <p:cNvGraphicFramePr>
            <a:graphicFrameLocks noGrp="1"/>
          </p:cNvGraphicFramePr>
          <p:nvPr>
            <p:extLst>
              <p:ext uri="{D42A27DB-BD31-4B8C-83A1-F6EECF244321}">
                <p14:modId xmlns:p14="http://schemas.microsoft.com/office/powerpoint/2010/main" val="672967725"/>
              </p:ext>
            </p:extLst>
          </p:nvPr>
        </p:nvGraphicFramePr>
        <p:xfrm>
          <a:off x="12206471"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3" name="表 122"/>
          <p:cNvGraphicFramePr>
            <a:graphicFrameLocks noGrp="1"/>
          </p:cNvGraphicFramePr>
          <p:nvPr>
            <p:extLst>
              <p:ext uri="{D42A27DB-BD31-4B8C-83A1-F6EECF244321}">
                <p14:modId xmlns:p14="http://schemas.microsoft.com/office/powerpoint/2010/main" val="4103125339"/>
              </p:ext>
            </p:extLst>
          </p:nvPr>
        </p:nvGraphicFramePr>
        <p:xfrm>
          <a:off x="12626719"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5" name="角丸四角形 124"/>
          <p:cNvSpPr/>
          <p:nvPr/>
        </p:nvSpPr>
        <p:spPr>
          <a:xfrm>
            <a:off x="2868803" y="4287619"/>
            <a:ext cx="3454784"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126" name="角丸四角形 125"/>
          <p:cNvSpPr/>
          <p:nvPr/>
        </p:nvSpPr>
        <p:spPr>
          <a:xfrm>
            <a:off x="2873783" y="6095659"/>
            <a:ext cx="3454784"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229" name="テキスト ボックス 228"/>
          <p:cNvSpPr txBox="1"/>
          <p:nvPr/>
        </p:nvSpPr>
        <p:spPr>
          <a:xfrm>
            <a:off x="3624312" y="5077523"/>
            <a:ext cx="1989145" cy="369332"/>
          </a:xfrm>
          <a:prstGeom prst="rect">
            <a:avLst/>
          </a:prstGeom>
          <a:noFill/>
        </p:spPr>
        <p:txBody>
          <a:bodyPr wrap="square" rtlCol="0">
            <a:spAutoFit/>
          </a:bodyPr>
          <a:lstStyle/>
          <a:p>
            <a:pPr algn="ctr"/>
            <a:r>
              <a:rPr lang="ja-JP" altLang="en-US" dirty="0" smtClean="0">
                <a:solidFill>
                  <a:srgbClr val="000000"/>
                </a:solidFill>
              </a:rPr>
              <a:t>（００００１００）</a:t>
            </a:r>
            <a:r>
              <a:rPr lang="ja-JP" altLang="en-US" baseline="-25000" dirty="0" smtClean="0">
                <a:solidFill>
                  <a:srgbClr val="000000"/>
                </a:solidFill>
              </a:rPr>
              <a:t>２</a:t>
            </a:r>
            <a:endParaRPr kumimoji="1" lang="ja-JP" altLang="en-US" dirty="0">
              <a:solidFill>
                <a:srgbClr val="000000"/>
              </a:solidFill>
            </a:endParaRPr>
          </a:p>
        </p:txBody>
      </p:sp>
      <p:sp>
        <p:nvSpPr>
          <p:cNvPr id="269" name="テキスト ボックス 268"/>
          <p:cNvSpPr txBox="1"/>
          <p:nvPr/>
        </p:nvSpPr>
        <p:spPr>
          <a:xfrm>
            <a:off x="4396898" y="4626224"/>
            <a:ext cx="426213" cy="274107"/>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pic>
        <p:nvPicPr>
          <p:cNvPr id="274" name="サウンド 27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2243532185"/>
      </p:ext>
    </p:extLst>
  </p:cSld>
  <p:clrMapOvr>
    <a:masterClrMapping/>
  </p:clrMapOvr>
  <mc:AlternateContent xmlns:mc="http://schemas.openxmlformats.org/markup-compatibility/2006">
    <mc:Choice xmlns:p14="http://schemas.microsoft.com/office/powerpoint/2010/main" Requires="p14">
      <p:transition spd="slow" p14:dur="2000" advTm="63"/>
    </mc:Choice>
    <mc:Fallback>
      <p:transition xmlns:p14="http://schemas.microsoft.com/office/powerpoint/2010/main" spd="slow" advTm="6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7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タイトル 1"/>
          <p:cNvSpPr>
            <a:spLocks noGrp="1"/>
          </p:cNvSpPr>
          <p:nvPr>
            <p:ph type="title"/>
          </p:nvPr>
        </p:nvSpPr>
        <p:spPr>
          <a:xfrm>
            <a:off x="457200" y="274638"/>
            <a:ext cx="8229600" cy="1143000"/>
          </a:xfrm>
        </p:spPr>
        <p:txBody>
          <a:bodyPr>
            <a:normAutofit/>
          </a:bodyPr>
          <a:lstStyle/>
          <a:p>
            <a:r>
              <a:rPr kumimoji="1" lang="ja-JP" altLang="en-US" dirty="0" smtClean="0">
                <a:solidFill>
                  <a:srgbClr val="000000"/>
                </a:solidFill>
              </a:rPr>
              <a:t>誤りテーブルを用いた変換</a:t>
            </a:r>
            <a:endParaRPr kumimoji="1" lang="ja-JP" altLang="en-US" dirty="0">
              <a:solidFill>
                <a:srgbClr val="000000"/>
              </a:solidFill>
            </a:endParaRPr>
          </a:p>
        </p:txBody>
      </p:sp>
      <p:sp>
        <p:nvSpPr>
          <p:cNvPr id="33" name="コンテンツ プレースホルダー 2"/>
          <p:cNvSpPr>
            <a:spLocks noGrp="1"/>
          </p:cNvSpPr>
          <p:nvPr>
            <p:ph idx="1"/>
          </p:nvPr>
        </p:nvSpPr>
        <p:spPr>
          <a:xfrm>
            <a:off x="1069542" y="4979184"/>
            <a:ext cx="7049640" cy="1949684"/>
          </a:xfrm>
        </p:spPr>
        <p:txBody>
          <a:bodyPr>
            <a:normAutofit/>
          </a:bodyPr>
          <a:lstStyle/>
          <a:p>
            <a:r>
              <a:rPr lang="ja-JP" altLang="en-US" b="1" dirty="0" smtClean="0">
                <a:solidFill>
                  <a:srgbClr val="000000"/>
                </a:solidFill>
              </a:rPr>
              <a:t>問題点</a:t>
            </a:r>
            <a:endParaRPr lang="en-US" altLang="ja-JP" b="1" dirty="0" smtClean="0">
              <a:solidFill>
                <a:srgbClr val="000000"/>
              </a:solidFill>
            </a:endParaRPr>
          </a:p>
          <a:p>
            <a:pPr lvl="1"/>
            <a:r>
              <a:rPr lang="ja-JP" altLang="en-US" b="1" dirty="0" smtClean="0">
                <a:solidFill>
                  <a:srgbClr val="000000"/>
                </a:solidFill>
              </a:rPr>
              <a:t>メモリ制約の大きい環境での実装が困難</a:t>
            </a:r>
          </a:p>
          <a:p>
            <a:endParaRPr lang="ja-JP" altLang="en-US" sz="2800" b="1" dirty="0" smtClean="0">
              <a:solidFill>
                <a:srgbClr val="000000"/>
              </a:solidFill>
            </a:endParaRPr>
          </a:p>
        </p:txBody>
      </p:sp>
      <p:graphicFrame>
        <p:nvGraphicFramePr>
          <p:cNvPr id="34" name="表 33"/>
          <p:cNvGraphicFramePr>
            <a:graphicFrameLocks noGrp="1"/>
          </p:cNvGraphicFramePr>
          <p:nvPr>
            <p:extLst>
              <p:ext uri="{D42A27DB-BD31-4B8C-83A1-F6EECF244321}">
                <p14:modId xmlns:p14="http://schemas.microsoft.com/office/powerpoint/2010/main" val="2883480885"/>
              </p:ext>
            </p:extLst>
          </p:nvPr>
        </p:nvGraphicFramePr>
        <p:xfrm>
          <a:off x="3151760" y="2136752"/>
          <a:ext cx="2914946" cy="2488745"/>
        </p:xfrm>
        <a:graphic>
          <a:graphicData uri="http://schemas.openxmlformats.org/drawingml/2006/table">
            <a:tbl>
              <a:tblPr firstRow="1" bandRow="1">
                <a:tableStyleId>{BDBED569-4797-4DF1-A0F4-6AAB3CD982D8}</a:tableStyleId>
              </a:tblPr>
              <a:tblGrid>
                <a:gridCol w="1457473"/>
                <a:gridCol w="1457473"/>
              </a:tblGrid>
              <a:tr h="541969">
                <a:tc>
                  <a:txBody>
                    <a:bodyPr/>
                    <a:lstStyle/>
                    <a:p>
                      <a:pPr algn="ctr"/>
                      <a:r>
                        <a:rPr kumimoji="1" lang="ja-JP" altLang="en-US" dirty="0" smtClean="0">
                          <a:solidFill>
                            <a:schemeClr val="tx1"/>
                          </a:solidFill>
                        </a:rPr>
                        <a:t>埋め込みデータ</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ja-JP" altLang="en-US" dirty="0" smtClean="0">
                          <a:solidFill>
                            <a:schemeClr val="tx1"/>
                          </a:solidFill>
                        </a:rPr>
                        <a:t>誤りパターン</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0000000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100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0001000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111</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1000000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35" name="テキスト ボックス 34"/>
          <p:cNvSpPr txBox="1"/>
          <p:nvPr/>
        </p:nvSpPr>
        <p:spPr>
          <a:xfrm>
            <a:off x="3327214" y="1587848"/>
            <a:ext cx="2490020" cy="400110"/>
          </a:xfrm>
          <a:prstGeom prst="rect">
            <a:avLst/>
          </a:prstGeom>
          <a:noFill/>
        </p:spPr>
        <p:txBody>
          <a:bodyPr wrap="square" rtlCol="0">
            <a:spAutoFit/>
          </a:bodyPr>
          <a:lstStyle/>
          <a:p>
            <a:r>
              <a:rPr kumimoji="1" lang="ja-JP" altLang="en-US" sz="2000" dirty="0" smtClean="0">
                <a:solidFill>
                  <a:srgbClr val="000000"/>
                </a:solidFill>
              </a:rPr>
              <a:t>誤りパターンテーブル</a:t>
            </a:r>
            <a:endParaRPr kumimoji="1" lang="ja-JP" altLang="en-US" sz="2000" dirty="0">
              <a:solidFill>
                <a:srgbClr val="000000"/>
              </a:solidFill>
            </a:endParaRPr>
          </a:p>
        </p:txBody>
      </p:sp>
      <p:sp>
        <p:nvSpPr>
          <p:cNvPr id="36" name="テキスト ボックス 35"/>
          <p:cNvSpPr txBox="1"/>
          <p:nvPr/>
        </p:nvSpPr>
        <p:spPr>
          <a:xfrm>
            <a:off x="321120" y="1587848"/>
            <a:ext cx="1901445" cy="400110"/>
          </a:xfrm>
          <a:prstGeom prst="rect">
            <a:avLst/>
          </a:prstGeom>
          <a:noFill/>
        </p:spPr>
        <p:txBody>
          <a:bodyPr wrap="square" rtlCol="0">
            <a:spAutoFit/>
          </a:bodyPr>
          <a:lstStyle/>
          <a:p>
            <a:r>
              <a:rPr kumimoji="1" lang="ja-JP" altLang="en-US" sz="2000" dirty="0" smtClean="0">
                <a:solidFill>
                  <a:srgbClr val="000000"/>
                </a:solidFill>
              </a:rPr>
              <a:t>埋め込みデータ</a:t>
            </a:r>
            <a:endParaRPr kumimoji="1" lang="ja-JP" altLang="en-US" sz="2000" dirty="0">
              <a:solidFill>
                <a:srgbClr val="000000"/>
              </a:solidFill>
            </a:endParaRPr>
          </a:p>
        </p:txBody>
      </p:sp>
      <p:sp>
        <p:nvSpPr>
          <p:cNvPr id="37" name="テキスト ボックス 36"/>
          <p:cNvSpPr txBox="1"/>
          <p:nvPr/>
        </p:nvSpPr>
        <p:spPr>
          <a:xfrm>
            <a:off x="1599784" y="3203115"/>
            <a:ext cx="717577" cy="338554"/>
          </a:xfrm>
          <a:prstGeom prst="rect">
            <a:avLst/>
          </a:prstGeom>
          <a:noFill/>
        </p:spPr>
        <p:txBody>
          <a:bodyPr wrap="square" rtlCol="0">
            <a:spAutoFit/>
          </a:bodyPr>
          <a:lstStyle/>
          <a:p>
            <a:r>
              <a:rPr kumimoji="1" lang="ja-JP" altLang="en-US" sz="1600" dirty="0" smtClean="0">
                <a:solidFill>
                  <a:srgbClr val="000000"/>
                </a:solidFill>
              </a:rPr>
              <a:t>参照</a:t>
            </a:r>
            <a:endParaRPr kumimoji="1" lang="ja-JP" altLang="en-US" sz="1600" dirty="0">
              <a:solidFill>
                <a:srgbClr val="000000"/>
              </a:solidFill>
            </a:endParaRPr>
          </a:p>
        </p:txBody>
      </p:sp>
      <p:sp>
        <p:nvSpPr>
          <p:cNvPr id="38" name="テキスト ボックス 37"/>
          <p:cNvSpPr txBox="1"/>
          <p:nvPr/>
        </p:nvSpPr>
        <p:spPr>
          <a:xfrm>
            <a:off x="6888639" y="3203115"/>
            <a:ext cx="604407" cy="338554"/>
          </a:xfrm>
          <a:prstGeom prst="rect">
            <a:avLst/>
          </a:prstGeom>
          <a:noFill/>
        </p:spPr>
        <p:txBody>
          <a:bodyPr wrap="square" rtlCol="0">
            <a:spAutoFit/>
          </a:bodyPr>
          <a:lstStyle/>
          <a:p>
            <a:r>
              <a:rPr kumimoji="1" lang="ja-JP" altLang="en-US" sz="1600" dirty="0" smtClean="0">
                <a:solidFill>
                  <a:srgbClr val="000000"/>
                </a:solidFill>
              </a:rPr>
              <a:t>決定</a:t>
            </a:r>
            <a:endParaRPr kumimoji="1" lang="ja-JP" altLang="en-US" sz="1600" dirty="0">
              <a:solidFill>
                <a:srgbClr val="000000"/>
              </a:solidFill>
            </a:endParaRPr>
          </a:p>
        </p:txBody>
      </p:sp>
      <p:sp>
        <p:nvSpPr>
          <p:cNvPr id="39" name="テキスト ボックス 38"/>
          <p:cNvSpPr txBox="1"/>
          <p:nvPr/>
        </p:nvSpPr>
        <p:spPr>
          <a:xfrm>
            <a:off x="926783" y="1984939"/>
            <a:ext cx="693744" cy="369332"/>
          </a:xfrm>
          <a:prstGeom prst="rect">
            <a:avLst/>
          </a:prstGeom>
          <a:noFill/>
        </p:spPr>
        <p:txBody>
          <a:bodyPr wrap="square" rtlCol="0">
            <a:spAutoFit/>
          </a:bodyPr>
          <a:lstStyle/>
          <a:p>
            <a:r>
              <a:rPr kumimoji="1" lang="ja-JP" altLang="en-US" dirty="0" smtClean="0">
                <a:solidFill>
                  <a:srgbClr val="000000"/>
                </a:solidFill>
              </a:rPr>
              <a:t>１００</a:t>
            </a:r>
            <a:endParaRPr kumimoji="1" lang="ja-JP" altLang="en-US" dirty="0">
              <a:solidFill>
                <a:srgbClr val="000000"/>
              </a:solidFill>
            </a:endParaRPr>
          </a:p>
        </p:txBody>
      </p:sp>
      <p:cxnSp>
        <p:nvCxnSpPr>
          <p:cNvPr id="40" name="カギ線コネクタ 39"/>
          <p:cNvCxnSpPr/>
          <p:nvPr/>
        </p:nvCxnSpPr>
        <p:spPr>
          <a:xfrm rot="16200000" flipH="1">
            <a:off x="1462701" y="2361387"/>
            <a:ext cx="1124759" cy="1469318"/>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6914039" y="1644438"/>
            <a:ext cx="1590693" cy="400110"/>
          </a:xfrm>
          <a:prstGeom prst="rect">
            <a:avLst/>
          </a:prstGeom>
          <a:noFill/>
        </p:spPr>
        <p:txBody>
          <a:bodyPr wrap="square" rtlCol="0">
            <a:spAutoFit/>
          </a:bodyPr>
          <a:lstStyle/>
          <a:p>
            <a:r>
              <a:rPr kumimoji="1" lang="ja-JP" altLang="en-US" sz="2000" dirty="0" smtClean="0">
                <a:solidFill>
                  <a:srgbClr val="000000"/>
                </a:solidFill>
              </a:rPr>
              <a:t>誤りパターン</a:t>
            </a:r>
            <a:endParaRPr kumimoji="1" lang="ja-JP" altLang="en-US" sz="2000" dirty="0">
              <a:solidFill>
                <a:srgbClr val="000000"/>
              </a:solidFill>
            </a:endParaRPr>
          </a:p>
        </p:txBody>
      </p:sp>
      <p:sp>
        <p:nvSpPr>
          <p:cNvPr id="42" name="テキスト ボックス 41"/>
          <p:cNvSpPr txBox="1"/>
          <p:nvPr/>
        </p:nvSpPr>
        <p:spPr>
          <a:xfrm>
            <a:off x="7134142" y="2041529"/>
            <a:ext cx="1121110" cy="369332"/>
          </a:xfrm>
          <a:prstGeom prst="rect">
            <a:avLst/>
          </a:prstGeom>
          <a:noFill/>
        </p:spPr>
        <p:txBody>
          <a:bodyPr wrap="square" rtlCol="0">
            <a:spAutoFit/>
          </a:bodyPr>
          <a:lstStyle/>
          <a:p>
            <a:r>
              <a:rPr kumimoji="1" lang="en-US" altLang="ja-JP" dirty="0" smtClean="0">
                <a:solidFill>
                  <a:srgbClr val="000000"/>
                </a:solidFill>
              </a:rPr>
              <a:t>0001000</a:t>
            </a:r>
            <a:endParaRPr kumimoji="1" lang="ja-JP" altLang="en-US" dirty="0">
              <a:solidFill>
                <a:srgbClr val="000000"/>
              </a:solidFill>
            </a:endParaRPr>
          </a:p>
        </p:txBody>
      </p:sp>
      <p:cxnSp>
        <p:nvCxnSpPr>
          <p:cNvPr id="43" name="カギ線コネクタ 42"/>
          <p:cNvCxnSpPr/>
          <p:nvPr/>
        </p:nvCxnSpPr>
        <p:spPr>
          <a:xfrm flipV="1">
            <a:off x="6316316" y="2527618"/>
            <a:ext cx="1417193" cy="1130808"/>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44" name="サウンド 4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1911542962"/>
      </p:ext>
    </p:extLst>
  </p:cSld>
  <p:clrMapOvr>
    <a:masterClrMapping/>
  </p:clrMapOvr>
  <mc:AlternateContent xmlns:mc="http://schemas.openxmlformats.org/markup-compatibility/2006">
    <mc:Choice xmlns:p14="http://schemas.microsoft.com/office/powerpoint/2010/main" Requires="p14">
      <p:transition spd="slow" p14:dur="2000" advTm="91"/>
    </mc:Choice>
    <mc:Fallback>
      <p:transition xmlns:p14="http://schemas.microsoft.com/office/powerpoint/2010/main" spd="slow" advTm="9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本研究の目的</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solidFill>
                  <a:srgbClr val="000000"/>
                </a:solidFill>
              </a:rPr>
              <a:t>目的１</a:t>
            </a:r>
            <a:endParaRPr lang="en-US" altLang="ja-JP" sz="2800" dirty="0" smtClean="0">
              <a:solidFill>
                <a:srgbClr val="000000"/>
              </a:solidFill>
            </a:endParaRPr>
          </a:p>
          <a:p>
            <a:pPr lvl="1"/>
            <a:r>
              <a:rPr lang="ja-JP" altLang="en-US" sz="2400" dirty="0" smtClean="0">
                <a:solidFill>
                  <a:srgbClr val="000000"/>
                </a:solidFill>
              </a:rPr>
              <a:t>誤りパターン埋め込み法における</a:t>
            </a:r>
            <a:r>
              <a:rPr lang="ja-JP" altLang="en-US" sz="2400" dirty="0" smtClean="0">
                <a:solidFill>
                  <a:srgbClr val="000000"/>
                </a:solidFill>
              </a:rPr>
              <a:t>テキスト情報埋め込み時の</a:t>
            </a:r>
            <a:r>
              <a:rPr lang="ja-JP" altLang="en-US" sz="2400" dirty="0" smtClean="0">
                <a:solidFill>
                  <a:srgbClr val="000000"/>
                </a:solidFill>
              </a:rPr>
              <a:t>画質劣化と埋め込み率のトレードオフ関係を</a:t>
            </a:r>
            <a:r>
              <a:rPr lang="ja-JP" altLang="en-US" sz="2400" dirty="0" smtClean="0">
                <a:solidFill>
                  <a:srgbClr val="000000"/>
                </a:solidFill>
              </a:rPr>
              <a:t>実験的に</a:t>
            </a:r>
            <a:r>
              <a:rPr lang="ja-JP" altLang="en-US" sz="2400" dirty="0" smtClean="0">
                <a:solidFill>
                  <a:srgbClr val="000000"/>
                </a:solidFill>
              </a:rPr>
              <a:t>明らかにする．</a:t>
            </a:r>
            <a:endParaRPr lang="en-US" altLang="ja-JP" sz="2400" dirty="0" smtClean="0">
              <a:solidFill>
                <a:srgbClr val="000000"/>
              </a:solidFill>
            </a:endParaRPr>
          </a:p>
          <a:p>
            <a:pPr marL="457200" lvl="1" indent="0">
              <a:buNone/>
            </a:pPr>
            <a:endParaRPr lang="en-US" altLang="ja-JP" sz="2400" dirty="0" smtClean="0">
              <a:solidFill>
                <a:srgbClr val="000000"/>
              </a:solidFill>
            </a:endParaRPr>
          </a:p>
          <a:p>
            <a:endParaRPr lang="en-US" altLang="ja-JP" sz="2800" dirty="0" smtClean="0">
              <a:solidFill>
                <a:srgbClr val="000000"/>
              </a:solidFill>
            </a:endParaRPr>
          </a:p>
          <a:p>
            <a:r>
              <a:rPr lang="ja-JP" altLang="en-US" sz="2800" dirty="0" smtClean="0">
                <a:solidFill>
                  <a:srgbClr val="000000"/>
                </a:solidFill>
              </a:rPr>
              <a:t>目的２</a:t>
            </a:r>
            <a:endParaRPr lang="en-US" altLang="ja-JP" sz="2800" dirty="0" smtClean="0">
              <a:solidFill>
                <a:srgbClr val="000000"/>
              </a:solidFill>
            </a:endParaRPr>
          </a:p>
          <a:p>
            <a:pPr lvl="1"/>
            <a:r>
              <a:rPr lang="en-US" altLang="ja-JP" sz="2400" dirty="0" err="1">
                <a:solidFill>
                  <a:srgbClr val="000000"/>
                </a:solidFill>
              </a:rPr>
              <a:t>Shalkwijk</a:t>
            </a:r>
            <a:r>
              <a:rPr lang="ja-JP" altLang="en-US" sz="2400" dirty="0">
                <a:solidFill>
                  <a:srgbClr val="000000"/>
                </a:solidFill>
              </a:rPr>
              <a:t>の数え上げ符号を</a:t>
            </a:r>
            <a:r>
              <a:rPr lang="ja-JP" altLang="en-US" sz="2400" dirty="0" smtClean="0">
                <a:solidFill>
                  <a:srgbClr val="000000"/>
                </a:solidFill>
              </a:rPr>
              <a:t>用いた誤りパターン</a:t>
            </a:r>
            <a:r>
              <a:rPr lang="ja-JP" altLang="en-US" sz="2400" dirty="0" smtClean="0">
                <a:solidFill>
                  <a:srgbClr val="000000"/>
                </a:solidFill>
              </a:rPr>
              <a:t>の</a:t>
            </a:r>
            <a:r>
              <a:rPr lang="ja-JP" altLang="en-US" sz="2400" dirty="0">
                <a:solidFill>
                  <a:srgbClr val="000000"/>
                </a:solidFill>
              </a:rPr>
              <a:t>動的</a:t>
            </a:r>
            <a:r>
              <a:rPr lang="ja-JP" altLang="en-US" sz="2400" dirty="0" smtClean="0">
                <a:solidFill>
                  <a:srgbClr val="000000"/>
                </a:solidFill>
              </a:rPr>
              <a:t>な</a:t>
            </a:r>
            <a:r>
              <a:rPr lang="ja-JP" altLang="en-US" sz="2400" dirty="0" smtClean="0">
                <a:solidFill>
                  <a:srgbClr val="000000"/>
                </a:solidFill>
              </a:rPr>
              <a:t>生成</a:t>
            </a:r>
            <a:r>
              <a:rPr lang="ja-JP" altLang="en-US" sz="2400" dirty="0" smtClean="0">
                <a:solidFill>
                  <a:srgbClr val="000000"/>
                </a:solidFill>
              </a:rPr>
              <a:t>手法</a:t>
            </a:r>
            <a:r>
              <a:rPr lang="ja-JP" altLang="en-US" sz="2400" dirty="0">
                <a:solidFill>
                  <a:srgbClr val="000000"/>
                </a:solidFill>
              </a:rPr>
              <a:t>の</a:t>
            </a:r>
            <a:r>
              <a:rPr lang="ja-JP" altLang="en-US" sz="2400" dirty="0" smtClean="0">
                <a:solidFill>
                  <a:srgbClr val="000000"/>
                </a:solidFill>
              </a:rPr>
              <a:t>提案</a:t>
            </a:r>
            <a:r>
              <a:rPr lang="ja-JP" altLang="en-US" sz="2400" dirty="0" smtClean="0">
                <a:solidFill>
                  <a:srgbClr val="000000"/>
                </a:solidFill>
              </a:rPr>
              <a:t>．</a:t>
            </a:r>
            <a:endParaRPr lang="en-US" altLang="ja-JP" sz="2400" dirty="0" smtClean="0">
              <a:solidFill>
                <a:srgbClr val="000000"/>
              </a:solidFill>
            </a:endParaRPr>
          </a:p>
        </p:txBody>
      </p:sp>
      <p:pic>
        <p:nvPicPr>
          <p:cNvPr id="7" name="図 6" descr="LENNA.bmp"/>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0768" y="3272039"/>
            <a:ext cx="969204" cy="969204"/>
          </a:xfrm>
          <a:prstGeom prst="rect">
            <a:avLst/>
          </a:prstGeom>
        </p:spPr>
      </p:pic>
      <p:sp>
        <p:nvSpPr>
          <p:cNvPr id="8" name="円/楕円 7"/>
          <p:cNvSpPr/>
          <p:nvPr/>
        </p:nvSpPr>
        <p:spPr>
          <a:xfrm>
            <a:off x="1610215" y="3390727"/>
            <a:ext cx="2075153" cy="7371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テキスト情報</a:t>
            </a:r>
            <a:endParaRPr kumimoji="1" lang="ja-JP" altLang="en-US" dirty="0"/>
          </a:p>
        </p:txBody>
      </p:sp>
      <p:cxnSp>
        <p:nvCxnSpPr>
          <p:cNvPr id="11" name="直線矢印コネクタ 10"/>
          <p:cNvCxnSpPr/>
          <p:nvPr/>
        </p:nvCxnSpPr>
        <p:spPr>
          <a:xfrm>
            <a:off x="4093595" y="3776294"/>
            <a:ext cx="107726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4059578" y="3328739"/>
            <a:ext cx="1179322" cy="369332"/>
          </a:xfrm>
          <a:prstGeom prst="rect">
            <a:avLst/>
          </a:prstGeom>
          <a:noFill/>
        </p:spPr>
        <p:txBody>
          <a:bodyPr wrap="square" rtlCol="0">
            <a:spAutoFit/>
          </a:bodyPr>
          <a:lstStyle/>
          <a:p>
            <a:r>
              <a:rPr kumimoji="1" lang="ja-JP" altLang="en-US" dirty="0" smtClean="0"/>
              <a:t>埋め込み</a:t>
            </a:r>
            <a:endParaRPr kumimoji="1" lang="ja-JP" altLang="en-US" dirty="0"/>
          </a:p>
        </p:txBody>
      </p:sp>
      <p:pic>
        <p:nvPicPr>
          <p:cNvPr id="13" name="サウンド 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2916941923"/>
      </p:ext>
    </p:extLst>
  </p:cSld>
  <p:clrMapOvr>
    <a:masterClrMapping/>
  </p:clrMapOvr>
  <mc:AlternateContent xmlns:mc="http://schemas.openxmlformats.org/markup-compatibility/2006">
    <mc:Choice xmlns:p14="http://schemas.microsoft.com/office/powerpoint/2010/main" Requires="p14">
      <p:transition spd="slow" p14:dur="2000" advTm="210"/>
    </mc:Choice>
    <mc:Fallback>
      <p:transition xmlns:p14="http://schemas.microsoft.com/office/powerpoint/2010/main" spd="slow" advTm="21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a:spLocks noGrp="1"/>
          </p:cNvSpPr>
          <p:nvPr>
            <p:ph type="title"/>
          </p:nvPr>
        </p:nvSpPr>
        <p:spPr>
          <a:xfrm>
            <a:off x="457200" y="274638"/>
            <a:ext cx="8229600" cy="1143000"/>
          </a:xfrm>
        </p:spPr>
        <p:txBody>
          <a:bodyPr/>
          <a:lstStyle/>
          <a:p>
            <a:r>
              <a:rPr kumimoji="1" lang="en-US" altLang="ja-JP" dirty="0" err="1" smtClean="0">
                <a:solidFill>
                  <a:srgbClr val="000000"/>
                </a:solidFill>
              </a:rPr>
              <a:t>Shalkwijk</a:t>
            </a:r>
            <a:r>
              <a:rPr kumimoji="1" lang="ja-JP" altLang="en-US" dirty="0" smtClean="0">
                <a:solidFill>
                  <a:srgbClr val="000000"/>
                </a:solidFill>
              </a:rPr>
              <a:t>の数え上げ符号とは</a:t>
            </a:r>
            <a:endParaRPr kumimoji="1" lang="ja-JP" altLang="en-US" dirty="0">
              <a:solidFill>
                <a:srgbClr val="000000"/>
              </a:solidFill>
            </a:endParaRPr>
          </a:p>
        </p:txBody>
      </p:sp>
      <p:sp>
        <p:nvSpPr>
          <p:cNvPr id="14" name="コンテンツ プレースホルダー 2"/>
          <p:cNvSpPr>
            <a:spLocks noGrp="1"/>
          </p:cNvSpPr>
          <p:nvPr>
            <p:ph idx="1"/>
          </p:nvPr>
        </p:nvSpPr>
        <p:spPr>
          <a:xfrm>
            <a:off x="457200" y="1543500"/>
            <a:ext cx="8229600" cy="2319681"/>
          </a:xfrm>
        </p:spPr>
        <p:txBody>
          <a:bodyPr>
            <a:noAutofit/>
          </a:bodyPr>
          <a:lstStyle/>
          <a:p>
            <a:r>
              <a:rPr kumimoji="1" lang="ja-JP" altLang="en-US" sz="2800" dirty="0" smtClean="0">
                <a:solidFill>
                  <a:srgbClr val="000000"/>
                </a:solidFill>
              </a:rPr>
              <a:t>概要</a:t>
            </a:r>
            <a:endParaRPr kumimoji="1" lang="en-US" altLang="ja-JP" sz="2800" dirty="0" smtClean="0">
              <a:solidFill>
                <a:srgbClr val="000000"/>
              </a:solidFill>
            </a:endParaRPr>
          </a:p>
          <a:p>
            <a:pPr lvl="1"/>
            <a:r>
              <a:rPr lang="ja-JP" altLang="en-US" sz="2400" dirty="0" smtClean="0">
                <a:solidFill>
                  <a:srgbClr val="000000"/>
                </a:solidFill>
              </a:rPr>
              <a:t>長さ</a:t>
            </a:r>
            <a:r>
              <a:rPr lang="ja-JP" altLang="en-US" sz="2400" dirty="0">
                <a:solidFill>
                  <a:srgbClr val="000000"/>
                </a:solidFill>
              </a:rPr>
              <a:t>ｎ，ハミング重み</a:t>
            </a:r>
            <a:r>
              <a:rPr lang="en-US" altLang="ja-JP" sz="2400" dirty="0">
                <a:solidFill>
                  <a:srgbClr val="000000"/>
                </a:solidFill>
              </a:rPr>
              <a:t>k</a:t>
            </a:r>
            <a:r>
              <a:rPr lang="ja-JP" altLang="en-US" sz="2400" dirty="0">
                <a:solidFill>
                  <a:srgbClr val="000000"/>
                </a:solidFill>
              </a:rPr>
              <a:t>の２</a:t>
            </a:r>
            <a:r>
              <a:rPr lang="ja-JP" altLang="en-US" sz="2400" dirty="0" smtClean="0">
                <a:solidFill>
                  <a:srgbClr val="000000"/>
                </a:solidFill>
              </a:rPr>
              <a:t>進数列</a:t>
            </a:r>
            <a:r>
              <a:rPr lang="en-US" altLang="ja-JP" sz="2400" dirty="0" smtClean="0">
                <a:solidFill>
                  <a:srgbClr val="000000"/>
                </a:solidFill>
              </a:rPr>
              <a:t>x</a:t>
            </a:r>
            <a:r>
              <a:rPr lang="ja-JP" altLang="en-US" sz="2400" dirty="0" smtClean="0">
                <a:solidFill>
                  <a:srgbClr val="000000"/>
                </a:solidFill>
              </a:rPr>
              <a:t>の</a:t>
            </a:r>
            <a:r>
              <a:rPr lang="ja-JP" altLang="en-US" sz="2400" dirty="0">
                <a:solidFill>
                  <a:srgbClr val="000000"/>
                </a:solidFill>
              </a:rPr>
              <a:t>集合に対し</a:t>
            </a:r>
            <a:r>
              <a:rPr lang="ja-JP" altLang="en-US" sz="2400" dirty="0" smtClean="0">
                <a:solidFill>
                  <a:srgbClr val="000000"/>
                </a:solidFill>
              </a:rPr>
              <a:t>，一意</a:t>
            </a:r>
            <a:r>
              <a:rPr lang="ja-JP" altLang="en-US" sz="2400" dirty="0" smtClean="0">
                <a:solidFill>
                  <a:srgbClr val="000000"/>
                </a:solidFill>
              </a:rPr>
              <a:t>の１０進数</a:t>
            </a:r>
            <a:r>
              <a:rPr lang="en-US" altLang="ja-JP" sz="2400" dirty="0" err="1" smtClean="0">
                <a:solidFill>
                  <a:srgbClr val="000000"/>
                </a:solidFill>
              </a:rPr>
              <a:t>i</a:t>
            </a:r>
            <a:r>
              <a:rPr lang="en-US" altLang="ja-JP" sz="2400" dirty="0" smtClean="0">
                <a:solidFill>
                  <a:srgbClr val="000000"/>
                </a:solidFill>
              </a:rPr>
              <a:t>(x)</a:t>
            </a:r>
            <a:r>
              <a:rPr lang="ja-JP" altLang="en-US" sz="2400" dirty="0" smtClean="0">
                <a:solidFill>
                  <a:srgbClr val="000000"/>
                </a:solidFill>
              </a:rPr>
              <a:t>を</a:t>
            </a:r>
            <a:endParaRPr lang="en-US" altLang="ja-JP" sz="2400" dirty="0">
              <a:solidFill>
                <a:srgbClr val="000000"/>
              </a:solidFill>
            </a:endParaRPr>
          </a:p>
          <a:p>
            <a:pPr marL="457200" lvl="1" indent="0">
              <a:buNone/>
            </a:pPr>
            <a:endParaRPr lang="en-US" altLang="ja-JP" dirty="0">
              <a:solidFill>
                <a:srgbClr val="000000"/>
              </a:solidFill>
            </a:endParaRPr>
          </a:p>
          <a:p>
            <a:pPr marL="457200" lvl="1" indent="0">
              <a:buNone/>
            </a:pPr>
            <a:r>
              <a:rPr lang="en-US" altLang="ja-JP" dirty="0">
                <a:solidFill>
                  <a:srgbClr val="000000"/>
                </a:solidFill>
              </a:rPr>
              <a:t>    </a:t>
            </a:r>
            <a:endParaRPr lang="en-US" altLang="ja-JP" dirty="0" smtClean="0">
              <a:solidFill>
                <a:srgbClr val="000000"/>
              </a:solidFill>
            </a:endParaRPr>
          </a:p>
          <a:p>
            <a:pPr marL="457200" lvl="1" indent="0">
              <a:buNone/>
            </a:pPr>
            <a:r>
              <a:rPr lang="en-US" altLang="ja-JP" sz="2400" dirty="0">
                <a:solidFill>
                  <a:srgbClr val="000000"/>
                </a:solidFill>
              </a:rPr>
              <a:t> </a:t>
            </a:r>
            <a:r>
              <a:rPr lang="en-US" altLang="ja-JP" sz="2400" dirty="0" smtClean="0">
                <a:solidFill>
                  <a:srgbClr val="000000"/>
                </a:solidFill>
              </a:rPr>
              <a:t>   </a:t>
            </a:r>
            <a:r>
              <a:rPr lang="ja-JP" altLang="en-US" sz="2400" dirty="0" smtClean="0">
                <a:solidFill>
                  <a:srgbClr val="000000"/>
                </a:solidFill>
              </a:rPr>
              <a:t>の</a:t>
            </a:r>
            <a:r>
              <a:rPr lang="ja-JP" altLang="en-US" sz="2400" dirty="0">
                <a:solidFill>
                  <a:srgbClr val="000000"/>
                </a:solidFill>
              </a:rPr>
              <a:t>範囲で割り当てる符号化</a:t>
            </a:r>
            <a:r>
              <a:rPr lang="ja-JP" altLang="en-US" sz="2400" dirty="0" smtClean="0">
                <a:solidFill>
                  <a:srgbClr val="000000"/>
                </a:solidFill>
              </a:rPr>
              <a:t>手法</a:t>
            </a:r>
            <a:endParaRPr lang="en-US" altLang="ja-JP" sz="2400" dirty="0" smtClean="0">
              <a:solidFill>
                <a:srgbClr val="000000"/>
              </a:solidFill>
            </a:endParaRPr>
          </a:p>
          <a:p>
            <a:pPr marL="457200" lvl="1" indent="0">
              <a:buNone/>
            </a:pPr>
            <a:endParaRPr lang="en-US" altLang="ja-JP" sz="2400" dirty="0">
              <a:solidFill>
                <a:srgbClr val="000000"/>
              </a:solidFill>
            </a:endParaRPr>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499212315"/>
              </p:ext>
            </p:extLst>
          </p:nvPr>
        </p:nvGraphicFramePr>
        <p:xfrm>
          <a:off x="-1082250" y="4566217"/>
          <a:ext cx="419100" cy="469900"/>
        </p:xfrm>
        <a:graphic>
          <a:graphicData uri="http://schemas.openxmlformats.org/presentationml/2006/ole">
            <mc:AlternateContent xmlns:mc="http://schemas.openxmlformats.org/markup-compatibility/2006">
              <mc:Choice xmlns:v="urn:schemas-microsoft-com:vml" Requires="v">
                <p:oleObj spid="_x0000_s1311" name="数式" r:id="rId5" imgW="419100" imgH="469900" progId="Equation.3">
                  <p:embed/>
                </p:oleObj>
              </mc:Choice>
              <mc:Fallback>
                <p:oleObj name="数式" r:id="rId5" imgW="419100" imgH="469900" progId="Equation.3">
                  <p:embed/>
                  <p:pic>
                    <p:nvPicPr>
                      <p:cNvPr id="0" name=""/>
                      <p:cNvPicPr/>
                      <p:nvPr/>
                    </p:nvPicPr>
                    <p:blipFill>
                      <a:blip r:embed="rId6"/>
                      <a:stretch>
                        <a:fillRect/>
                      </a:stretch>
                    </p:blipFill>
                    <p:spPr>
                      <a:xfrm>
                        <a:off x="-1082250" y="4566217"/>
                        <a:ext cx="419100" cy="469900"/>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3686808658"/>
              </p:ext>
            </p:extLst>
          </p:nvPr>
        </p:nvGraphicFramePr>
        <p:xfrm>
          <a:off x="3550472" y="2900532"/>
          <a:ext cx="2030195" cy="851371"/>
        </p:xfrm>
        <a:graphic>
          <a:graphicData uri="http://schemas.openxmlformats.org/presentationml/2006/ole">
            <mc:AlternateContent xmlns:mc="http://schemas.openxmlformats.org/markup-compatibility/2006">
              <mc:Choice xmlns:v="urn:schemas-microsoft-com:vml" Requires="v">
                <p:oleObj spid="_x0000_s1312" name="数式" r:id="rId7" imgW="1181100" imgH="495300" progId="Equation.3">
                  <p:embed/>
                </p:oleObj>
              </mc:Choice>
              <mc:Fallback>
                <p:oleObj name="数式" r:id="rId7" imgW="1181100" imgH="495300" progId="Equation.3">
                  <p:embed/>
                  <p:pic>
                    <p:nvPicPr>
                      <p:cNvPr id="0" name=""/>
                      <p:cNvPicPr/>
                      <p:nvPr/>
                    </p:nvPicPr>
                    <p:blipFill>
                      <a:blip r:embed="rId8"/>
                      <a:stretch>
                        <a:fillRect/>
                      </a:stretch>
                    </p:blipFill>
                    <p:spPr>
                      <a:xfrm>
                        <a:off x="3550472" y="2900532"/>
                        <a:ext cx="2030195" cy="851371"/>
                      </a:xfrm>
                      <a:prstGeom prst="rect">
                        <a:avLst/>
                      </a:prstGeom>
                    </p:spPr>
                  </p:pic>
                </p:oleObj>
              </mc:Fallback>
            </mc:AlternateContent>
          </a:graphicData>
        </a:graphic>
      </p:graphicFrame>
      <p:graphicFrame>
        <p:nvGraphicFramePr>
          <p:cNvPr id="19" name="表 18"/>
          <p:cNvGraphicFramePr>
            <a:graphicFrameLocks noGrp="1"/>
          </p:cNvGraphicFramePr>
          <p:nvPr>
            <p:extLst>
              <p:ext uri="{D42A27DB-BD31-4B8C-83A1-F6EECF244321}">
                <p14:modId xmlns:p14="http://schemas.microsoft.com/office/powerpoint/2010/main" val="716464039"/>
              </p:ext>
            </p:extLst>
          </p:nvPr>
        </p:nvGraphicFramePr>
        <p:xfrm>
          <a:off x="2510548" y="5059569"/>
          <a:ext cx="4123139" cy="1463040"/>
        </p:xfrm>
        <a:graphic>
          <a:graphicData uri="http://schemas.openxmlformats.org/drawingml/2006/table">
            <a:tbl>
              <a:tblPr firstRow="1" bandRow="1">
                <a:tableStyleId>{5C22544A-7EE6-4342-B048-85BDC9FD1C3A}</a:tableStyleId>
              </a:tblPr>
              <a:tblGrid>
                <a:gridCol w="551154"/>
                <a:gridCol w="1542191"/>
                <a:gridCol w="555642"/>
                <a:gridCol w="1474152"/>
              </a:tblGrid>
              <a:tr h="340902">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3</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4</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2</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20" name="テキスト ボックス 19"/>
          <p:cNvSpPr txBox="1"/>
          <p:nvPr/>
        </p:nvSpPr>
        <p:spPr>
          <a:xfrm>
            <a:off x="1562602" y="4562382"/>
            <a:ext cx="6037224" cy="400110"/>
          </a:xfrm>
          <a:prstGeom prst="rect">
            <a:avLst/>
          </a:prstGeom>
          <a:noFill/>
        </p:spPr>
        <p:txBody>
          <a:bodyPr wrap="square" rtlCol="0">
            <a:spAutoFit/>
          </a:bodyPr>
          <a:lstStyle/>
          <a:p>
            <a:pPr algn="ctr"/>
            <a:r>
              <a:rPr kumimoji="1" lang="en-US" altLang="ja-JP" sz="2000" dirty="0" smtClean="0"/>
              <a:t>n=4, k=2</a:t>
            </a:r>
            <a:r>
              <a:rPr kumimoji="1" lang="ja-JP" altLang="en-US" sz="2000" dirty="0" smtClean="0"/>
              <a:t>の場合の割り当て表</a:t>
            </a:r>
            <a:endParaRPr kumimoji="1" lang="ja-JP" altLang="en-US" sz="2000" dirty="0"/>
          </a:p>
        </p:txBody>
      </p:sp>
      <p:pic>
        <p:nvPicPr>
          <p:cNvPr id="25" name="サウンド 2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3605733184"/>
      </p:ext>
    </p:extLst>
  </p:cSld>
  <p:clrMapOvr>
    <a:masterClrMapping/>
  </p:clrMapOvr>
  <mc:AlternateContent xmlns:mc="http://schemas.openxmlformats.org/markup-compatibility/2006">
    <mc:Choice xmlns:p14="http://schemas.microsoft.com/office/powerpoint/2010/main" Requires="p14">
      <p:transition spd="slow" p14:dur="2000" advTm="811"/>
    </mc:Choice>
    <mc:Fallback>
      <p:transition xmlns:p14="http://schemas.microsoft.com/office/powerpoint/2010/main" spd="slow" advTm="81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99945231"/>
              </p:ext>
            </p:extLst>
          </p:nvPr>
        </p:nvGraphicFramePr>
        <p:xfrm>
          <a:off x="4506961" y="4530282"/>
          <a:ext cx="4123139" cy="1463040"/>
        </p:xfrm>
        <a:graphic>
          <a:graphicData uri="http://schemas.openxmlformats.org/drawingml/2006/table">
            <a:tbl>
              <a:tblPr firstRow="1" bandRow="1">
                <a:tableStyleId>{5C22544A-7EE6-4342-B048-85BDC9FD1C3A}</a:tableStyleId>
              </a:tblPr>
              <a:tblGrid>
                <a:gridCol w="947403"/>
                <a:gridCol w="1145942"/>
                <a:gridCol w="917872"/>
                <a:gridCol w="1111922"/>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 </a:t>
                      </a:r>
                      <a:r>
                        <a:rPr kumimoji="1" lang="en-US" altLang="ja-JP" dirty="0" smtClean="0">
                          <a:solidFill>
                            <a:srgbClr val="000000"/>
                          </a:solidFill>
                        </a:rPr>
                        <a:t>→ </a:t>
                      </a:r>
                      <a:r>
                        <a:rPr kumimoji="1" lang="en-US" altLang="ja-JP" dirty="0" smtClean="0">
                          <a:solidFill>
                            <a:srgbClr val="C0504D"/>
                          </a:solidFill>
                        </a:rPr>
                        <a:t>5</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 </a:t>
                      </a:r>
                      <a:r>
                        <a:rPr kumimoji="1" lang="en-US" altLang="ja-JP" dirty="0" smtClean="0">
                          <a:solidFill>
                            <a:srgbClr val="000000"/>
                          </a:solidFill>
                        </a:rPr>
                        <a:t>→ </a:t>
                      </a:r>
                      <a:r>
                        <a:rPr kumimoji="1" lang="en-US" altLang="ja-JP" dirty="0" smtClean="0">
                          <a:solidFill>
                            <a:srgbClr val="C0504D"/>
                          </a:solidFill>
                        </a:rPr>
                        <a:t>8</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 </a:t>
                      </a:r>
                      <a:r>
                        <a:rPr kumimoji="1" lang="en-US" altLang="ja-JP" dirty="0" smtClean="0">
                          <a:solidFill>
                            <a:srgbClr val="000000"/>
                          </a:solidFill>
                        </a:rPr>
                        <a:t>→ </a:t>
                      </a:r>
                      <a:r>
                        <a:rPr kumimoji="1" lang="en-US" altLang="ja-JP" dirty="0" smtClean="0">
                          <a:solidFill>
                            <a:srgbClr val="C0504D"/>
                          </a:solidFill>
                        </a:rPr>
                        <a:t>6</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6 </a:t>
                      </a:r>
                      <a:r>
                        <a:rPr kumimoji="1" lang="en-US" altLang="ja-JP" dirty="0" smtClean="0">
                          <a:solidFill>
                            <a:srgbClr val="000000"/>
                          </a:solidFill>
                        </a:rPr>
                        <a:t>→ </a:t>
                      </a:r>
                      <a:r>
                        <a:rPr kumimoji="1" lang="en-US" altLang="ja-JP" dirty="0" smtClean="0">
                          <a:solidFill>
                            <a:srgbClr val="C0504D"/>
                          </a:solidFill>
                        </a:rPr>
                        <a:t>9</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 </a:t>
                      </a:r>
                      <a:r>
                        <a:rPr kumimoji="1" lang="en-US" altLang="ja-JP" dirty="0" smtClean="0">
                          <a:solidFill>
                            <a:srgbClr val="000000"/>
                          </a:solidFill>
                        </a:rPr>
                        <a:t>→ </a:t>
                      </a:r>
                      <a:r>
                        <a:rPr kumimoji="1" lang="en-US" altLang="ja-JP" dirty="0" smtClean="0">
                          <a:solidFill>
                            <a:srgbClr val="C0504D"/>
                          </a:solidFill>
                        </a:rPr>
                        <a:t>7</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7 </a:t>
                      </a:r>
                      <a:r>
                        <a:rPr kumimoji="1" lang="en-US" altLang="ja-JP" dirty="0" smtClean="0">
                          <a:solidFill>
                            <a:srgbClr val="000000"/>
                          </a:solidFill>
                        </a:rPr>
                        <a:t>→ </a:t>
                      </a:r>
                      <a:r>
                        <a:rPr kumimoji="1" lang="en-US" altLang="ja-JP" dirty="0" smtClean="0">
                          <a:solidFill>
                            <a:srgbClr val="C0504D"/>
                          </a:solidFill>
                        </a:rPr>
                        <a:t>10</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2829880054"/>
              </p:ext>
            </p:extLst>
          </p:nvPr>
        </p:nvGraphicFramePr>
        <p:xfrm>
          <a:off x="2415341" y="4530282"/>
          <a:ext cx="1882380" cy="1828800"/>
        </p:xfrm>
        <a:graphic>
          <a:graphicData uri="http://schemas.openxmlformats.org/drawingml/2006/table">
            <a:tbl>
              <a:tblPr firstRow="1" bandRow="1">
                <a:tableStyleId>{5C22544A-7EE6-4342-B048-85BDC9FD1C3A}</a:tableStyleId>
              </a:tblPr>
              <a:tblGrid>
                <a:gridCol w="918511"/>
                <a:gridCol w="963869"/>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r>
                        <a:rPr kumimoji="1" lang="en-US" altLang="ja-JP" baseline="0" dirty="0" smtClean="0">
                          <a:solidFill>
                            <a:srgbClr val="000000"/>
                          </a:solidFill>
                        </a:rPr>
                        <a:t> → </a:t>
                      </a:r>
                      <a:r>
                        <a:rPr kumimoji="1" lang="en-US" altLang="ja-JP" baseline="0" dirty="0" smtClean="0">
                          <a:solidFill>
                            <a:schemeClr val="accent2"/>
                          </a:solidFill>
                        </a:rPr>
                        <a:t>1</a:t>
                      </a:r>
                      <a:endParaRPr kumimoji="1" lang="ja-JP" altLang="en-US" dirty="0">
                        <a:solidFill>
                          <a:schemeClr val="accent2"/>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 </a:t>
                      </a:r>
                      <a:r>
                        <a:rPr kumimoji="1" lang="en-US" altLang="ja-JP" dirty="0" smtClean="0">
                          <a:solidFill>
                            <a:srgbClr val="000000"/>
                          </a:solidFill>
                        </a:rPr>
                        <a:t>→ </a:t>
                      </a:r>
                      <a:r>
                        <a:rPr kumimoji="1" lang="en-US" altLang="ja-JP" dirty="0" smtClean="0">
                          <a:solidFill>
                            <a:srgbClr val="C0504D"/>
                          </a:solidFill>
                        </a:rPr>
                        <a:t>2</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 </a:t>
                      </a:r>
                      <a:r>
                        <a:rPr kumimoji="1" lang="en-US" altLang="ja-JP" dirty="0" smtClean="0">
                          <a:solidFill>
                            <a:srgbClr val="000000"/>
                          </a:solidFill>
                        </a:rPr>
                        <a:t>→ </a:t>
                      </a:r>
                      <a:r>
                        <a:rPr kumimoji="1" lang="en-US" altLang="ja-JP" dirty="0" smtClean="0">
                          <a:solidFill>
                            <a:srgbClr val="C0504D"/>
                          </a:solidFill>
                        </a:rPr>
                        <a:t>3</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3 </a:t>
                      </a:r>
                      <a:r>
                        <a:rPr kumimoji="1" lang="en-US" altLang="ja-JP" dirty="0" smtClean="0">
                          <a:solidFill>
                            <a:srgbClr val="000000"/>
                          </a:solidFill>
                        </a:rPr>
                        <a:t>→ </a:t>
                      </a:r>
                      <a:r>
                        <a:rPr kumimoji="1" lang="en-US" altLang="ja-JP" dirty="0" smtClean="0">
                          <a:solidFill>
                            <a:srgbClr val="C0504D"/>
                          </a:solidFill>
                        </a:rPr>
                        <a:t>4</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7" name="コンテンツ プレースホルダー 2"/>
          <p:cNvSpPr>
            <a:spLocks noGrp="1"/>
          </p:cNvSpPr>
          <p:nvPr>
            <p:ph idx="1"/>
          </p:nvPr>
        </p:nvSpPr>
        <p:spPr>
          <a:xfrm>
            <a:off x="2704578" y="1575287"/>
            <a:ext cx="3767911" cy="985370"/>
          </a:xfrm>
        </p:spPr>
        <p:txBody>
          <a:bodyPr>
            <a:noAutofit/>
          </a:bodyPr>
          <a:lstStyle/>
          <a:p>
            <a:pPr marL="457200" lvl="1" indent="0">
              <a:buNone/>
            </a:pPr>
            <a:r>
              <a:rPr lang="en-US" altLang="ja-JP" sz="2400" dirty="0" err="1" smtClean="0">
                <a:solidFill>
                  <a:srgbClr val="000000"/>
                </a:solidFill>
              </a:rPr>
              <a:t>i</a:t>
            </a:r>
            <a:r>
              <a:rPr lang="en-US" altLang="ja-JP" sz="2400" dirty="0" smtClean="0">
                <a:solidFill>
                  <a:srgbClr val="000000"/>
                </a:solidFill>
              </a:rPr>
              <a:t>(x)</a:t>
            </a:r>
            <a:r>
              <a:rPr lang="ja-JP" altLang="en-US" sz="2400" dirty="0" smtClean="0">
                <a:solidFill>
                  <a:srgbClr val="000000"/>
                </a:solidFill>
              </a:rPr>
              <a:t> ：</a:t>
            </a:r>
            <a:r>
              <a:rPr lang="en-US" altLang="ja-JP" sz="2400" dirty="0" smtClean="0">
                <a:solidFill>
                  <a:srgbClr val="000000"/>
                </a:solidFill>
              </a:rPr>
              <a:t> </a:t>
            </a:r>
            <a:r>
              <a:rPr lang="ja-JP" altLang="en-US" sz="2400" dirty="0" smtClean="0">
                <a:solidFill>
                  <a:srgbClr val="000000"/>
                </a:solidFill>
              </a:rPr>
              <a:t>埋め込みデータ</a:t>
            </a:r>
            <a:r>
              <a:rPr lang="en-US" altLang="ja-JP" sz="2400" dirty="0">
                <a:solidFill>
                  <a:srgbClr val="000000"/>
                </a:solidFill>
              </a:rPr>
              <a:t> </a:t>
            </a:r>
            <a:r>
              <a:rPr lang="en-US" altLang="ja-JP" sz="2400" dirty="0" smtClean="0">
                <a:solidFill>
                  <a:srgbClr val="000000"/>
                </a:solidFill>
              </a:rPr>
              <a:t> </a:t>
            </a:r>
          </a:p>
          <a:p>
            <a:pPr marL="457200" lvl="1" indent="0">
              <a:buNone/>
            </a:pPr>
            <a:r>
              <a:rPr lang="en-US" altLang="ja-JP" sz="2400" dirty="0" smtClean="0">
                <a:solidFill>
                  <a:srgbClr val="000000"/>
                </a:solidFill>
              </a:rPr>
              <a:t>  x   </a:t>
            </a:r>
            <a:r>
              <a:rPr lang="ja-JP" altLang="en-US" sz="2400" dirty="0" smtClean="0">
                <a:solidFill>
                  <a:srgbClr val="000000"/>
                </a:solidFill>
              </a:rPr>
              <a:t>：</a:t>
            </a:r>
            <a:r>
              <a:rPr lang="en-US" altLang="ja-JP" sz="2400" dirty="0" smtClean="0">
                <a:solidFill>
                  <a:srgbClr val="000000"/>
                </a:solidFill>
              </a:rPr>
              <a:t> </a:t>
            </a:r>
            <a:r>
              <a:rPr lang="ja-JP" altLang="en-US" sz="2400" dirty="0" smtClean="0">
                <a:solidFill>
                  <a:srgbClr val="000000"/>
                </a:solidFill>
              </a:rPr>
              <a:t>誤りパターン</a:t>
            </a:r>
            <a:endParaRPr lang="en-US" altLang="ja-JP" sz="2400" dirty="0" smtClean="0">
              <a:solidFill>
                <a:srgbClr val="000000"/>
              </a:solidFill>
            </a:endParaRPr>
          </a:p>
          <a:p>
            <a:pPr marL="457200" lvl="1" indent="0">
              <a:buNone/>
            </a:pPr>
            <a:r>
              <a:rPr lang="en-US" altLang="ja-JP" sz="2400" dirty="0" smtClean="0">
                <a:solidFill>
                  <a:srgbClr val="000000"/>
                </a:solidFill>
              </a:rPr>
              <a:t> </a:t>
            </a:r>
            <a:endParaRPr lang="en-US" altLang="ja-JP" sz="2400" dirty="0">
              <a:solidFill>
                <a:srgbClr val="00000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1012647062"/>
              </p:ext>
            </p:extLst>
          </p:nvPr>
        </p:nvGraphicFramePr>
        <p:xfrm>
          <a:off x="555639" y="4530282"/>
          <a:ext cx="1645411" cy="731520"/>
        </p:xfrm>
        <a:graphic>
          <a:graphicData uri="http://schemas.openxmlformats.org/drawingml/2006/table">
            <a:tbl>
              <a:tblPr firstRow="1" bandRow="1">
                <a:tableStyleId>{5C22544A-7EE6-4342-B048-85BDC9FD1C3A}</a:tableStyleId>
              </a:tblPr>
              <a:tblGrid>
                <a:gridCol w="669039"/>
                <a:gridCol w="976372"/>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9" name="テキスト ボックス 8"/>
          <p:cNvSpPr txBox="1"/>
          <p:nvPr/>
        </p:nvSpPr>
        <p:spPr>
          <a:xfrm>
            <a:off x="5157444" y="4006520"/>
            <a:ext cx="2816409" cy="400110"/>
          </a:xfrm>
          <a:prstGeom prst="rect">
            <a:avLst/>
          </a:prstGeom>
          <a:noFill/>
        </p:spPr>
        <p:txBody>
          <a:bodyPr wrap="square" rtlCol="0">
            <a:spAutoFit/>
          </a:bodyPr>
          <a:lstStyle/>
          <a:p>
            <a:pPr algn="ctr"/>
            <a:r>
              <a:rPr kumimoji="1" lang="en-US" altLang="ja-JP" sz="2000" dirty="0"/>
              <a:t>n</a:t>
            </a:r>
            <a:r>
              <a:rPr kumimoji="1" lang="en-US" altLang="ja-JP" sz="2000" dirty="0" smtClean="0"/>
              <a:t>=4, k=2</a:t>
            </a:r>
          </a:p>
        </p:txBody>
      </p:sp>
      <p:sp>
        <p:nvSpPr>
          <p:cNvPr id="10" name="テキスト ボックス 9"/>
          <p:cNvSpPr txBox="1"/>
          <p:nvPr/>
        </p:nvSpPr>
        <p:spPr>
          <a:xfrm>
            <a:off x="2527399" y="4006520"/>
            <a:ext cx="1652670" cy="400110"/>
          </a:xfrm>
          <a:prstGeom prst="rect">
            <a:avLst/>
          </a:prstGeom>
          <a:noFill/>
        </p:spPr>
        <p:txBody>
          <a:bodyPr wrap="square" rtlCol="0">
            <a:spAutoFit/>
          </a:bodyPr>
          <a:lstStyle/>
          <a:p>
            <a:pPr algn="ctr"/>
            <a:r>
              <a:rPr kumimoji="1" lang="en-US" altLang="ja-JP" sz="2000" dirty="0"/>
              <a:t>n</a:t>
            </a:r>
            <a:r>
              <a:rPr kumimoji="1" lang="en-US" altLang="ja-JP" sz="2000" dirty="0" smtClean="0"/>
              <a:t>=4, k=1 </a:t>
            </a:r>
            <a:endParaRPr kumimoji="1" lang="ja-JP" altLang="en-US" sz="2000" baseline="-25000" dirty="0"/>
          </a:p>
        </p:txBody>
      </p:sp>
      <p:sp>
        <p:nvSpPr>
          <p:cNvPr id="11" name="テキスト ボックス 10"/>
          <p:cNvSpPr txBox="1"/>
          <p:nvPr/>
        </p:nvSpPr>
        <p:spPr>
          <a:xfrm>
            <a:off x="720142" y="4006520"/>
            <a:ext cx="1313875" cy="400110"/>
          </a:xfrm>
          <a:prstGeom prst="rect">
            <a:avLst/>
          </a:prstGeom>
          <a:noFill/>
        </p:spPr>
        <p:txBody>
          <a:bodyPr wrap="square" rtlCol="0">
            <a:spAutoFit/>
          </a:bodyPr>
          <a:lstStyle/>
          <a:p>
            <a:pPr algn="ctr"/>
            <a:r>
              <a:rPr kumimoji="1" lang="en-US" altLang="ja-JP" sz="2000" dirty="0"/>
              <a:t>n</a:t>
            </a:r>
            <a:r>
              <a:rPr kumimoji="1" lang="en-US" altLang="ja-JP" sz="2000" dirty="0" smtClean="0"/>
              <a:t>=4, k=0</a:t>
            </a:r>
            <a:endParaRPr kumimoji="1" lang="ja-JP" altLang="en-US" sz="2000" dirty="0"/>
          </a:p>
        </p:txBody>
      </p:sp>
      <p:graphicFrame>
        <p:nvGraphicFramePr>
          <p:cNvPr id="12" name="オブジェクト 11"/>
          <p:cNvGraphicFramePr>
            <a:graphicFrameLocks noChangeAspect="1"/>
          </p:cNvGraphicFramePr>
          <p:nvPr>
            <p:extLst>
              <p:ext uri="{D42A27DB-BD31-4B8C-83A1-F6EECF244321}">
                <p14:modId xmlns:p14="http://schemas.microsoft.com/office/powerpoint/2010/main" val="50217320"/>
              </p:ext>
            </p:extLst>
          </p:nvPr>
        </p:nvGraphicFramePr>
        <p:xfrm>
          <a:off x="2415341" y="2885285"/>
          <a:ext cx="4337050" cy="1019175"/>
        </p:xfrm>
        <a:graphic>
          <a:graphicData uri="http://schemas.openxmlformats.org/presentationml/2006/ole">
            <mc:AlternateContent xmlns:mc="http://schemas.openxmlformats.org/markup-compatibility/2006">
              <mc:Choice xmlns:v="urn:schemas-microsoft-com:vml" Requires="v">
                <p:oleObj spid="_x0000_s5216" name="数式" r:id="rId7" imgW="2108200" imgH="495300" progId="Equation.3">
                  <p:embed/>
                </p:oleObj>
              </mc:Choice>
              <mc:Fallback>
                <p:oleObj name="数式" r:id="rId7" imgW="2108200" imgH="495300" progId="Equation.3">
                  <p:embed/>
                  <p:pic>
                    <p:nvPicPr>
                      <p:cNvPr id="0" name=""/>
                      <p:cNvPicPr/>
                      <p:nvPr/>
                    </p:nvPicPr>
                    <p:blipFill>
                      <a:blip r:embed="rId8"/>
                      <a:stretch>
                        <a:fillRect/>
                      </a:stretch>
                    </p:blipFill>
                    <p:spPr>
                      <a:xfrm>
                        <a:off x="2415341" y="2885285"/>
                        <a:ext cx="4337050" cy="1019175"/>
                      </a:xfrm>
                      <a:prstGeom prst="rect">
                        <a:avLst/>
                      </a:prstGeom>
                    </p:spPr>
                  </p:pic>
                </p:oleObj>
              </mc:Fallback>
            </mc:AlternateContent>
          </a:graphicData>
        </a:graphic>
      </p:graphicFrame>
      <p:sp>
        <p:nvSpPr>
          <p:cNvPr id="13" name="テキスト ボックス 12"/>
          <p:cNvSpPr txBox="1"/>
          <p:nvPr/>
        </p:nvSpPr>
        <p:spPr>
          <a:xfrm>
            <a:off x="-1501045" y="4173045"/>
            <a:ext cx="758248" cy="374337"/>
          </a:xfrm>
          <a:prstGeom prst="rect">
            <a:avLst/>
          </a:prstGeom>
          <a:noFill/>
        </p:spPr>
        <p:txBody>
          <a:bodyPr wrap="square" rtlCol="0">
            <a:spAutoFit/>
          </a:bodyPr>
          <a:lstStyle/>
          <a:p>
            <a:r>
              <a:rPr kumimoji="1" lang="en-US" altLang="ja-JP" dirty="0" smtClean="0"/>
              <a:t>0 </a:t>
            </a:r>
            <a:r>
              <a:rPr kumimoji="1" lang="en-US" altLang="ja-JP" dirty="0" smtClean="0"/>
              <a:t>→ 1</a:t>
            </a:r>
            <a:endParaRPr kumimoji="1" lang="ja-JP" altLang="en-US" dirty="0"/>
          </a:p>
        </p:txBody>
      </p:sp>
      <p:sp>
        <p:nvSpPr>
          <p:cNvPr id="14" name="テキスト ボックス 13"/>
          <p:cNvSpPr txBox="1"/>
          <p:nvPr/>
        </p:nvSpPr>
        <p:spPr>
          <a:xfrm>
            <a:off x="-1501045" y="4547382"/>
            <a:ext cx="758248" cy="374337"/>
          </a:xfrm>
          <a:prstGeom prst="rect">
            <a:avLst/>
          </a:prstGeom>
          <a:noFill/>
        </p:spPr>
        <p:txBody>
          <a:bodyPr wrap="square" rtlCol="0">
            <a:spAutoFit/>
          </a:bodyPr>
          <a:lstStyle/>
          <a:p>
            <a:r>
              <a:rPr kumimoji="1" lang="en-US" altLang="ja-JP" dirty="0" smtClean="0"/>
              <a:t>1 </a:t>
            </a:r>
            <a:r>
              <a:rPr kumimoji="1" lang="en-US" altLang="ja-JP" dirty="0" smtClean="0"/>
              <a:t>→ 2</a:t>
            </a:r>
            <a:endParaRPr kumimoji="1" lang="ja-JP" altLang="en-US" dirty="0"/>
          </a:p>
        </p:txBody>
      </p:sp>
      <p:sp>
        <p:nvSpPr>
          <p:cNvPr id="15" name="テキスト ボックス 14"/>
          <p:cNvSpPr txBox="1"/>
          <p:nvPr/>
        </p:nvSpPr>
        <p:spPr>
          <a:xfrm>
            <a:off x="-1496065" y="4915125"/>
            <a:ext cx="758248" cy="374337"/>
          </a:xfrm>
          <a:prstGeom prst="rect">
            <a:avLst/>
          </a:prstGeom>
          <a:noFill/>
        </p:spPr>
        <p:txBody>
          <a:bodyPr wrap="square" rtlCol="0">
            <a:spAutoFit/>
          </a:bodyPr>
          <a:lstStyle/>
          <a:p>
            <a:r>
              <a:rPr kumimoji="1" lang="en-US" altLang="ja-JP" dirty="0"/>
              <a:t>2</a:t>
            </a:r>
            <a:r>
              <a:rPr kumimoji="1" lang="en-US" altLang="ja-JP" dirty="0" smtClean="0"/>
              <a:t> </a:t>
            </a:r>
            <a:r>
              <a:rPr kumimoji="1" lang="en-US" altLang="ja-JP" dirty="0" smtClean="0"/>
              <a:t>→ 3</a:t>
            </a:r>
            <a:endParaRPr kumimoji="1" lang="ja-JP" altLang="en-US" dirty="0"/>
          </a:p>
        </p:txBody>
      </p:sp>
      <p:sp>
        <p:nvSpPr>
          <p:cNvPr id="16" name="テキスト ボックス 15"/>
          <p:cNvSpPr txBox="1"/>
          <p:nvPr/>
        </p:nvSpPr>
        <p:spPr>
          <a:xfrm>
            <a:off x="-1496065" y="5278122"/>
            <a:ext cx="758248" cy="374337"/>
          </a:xfrm>
          <a:prstGeom prst="rect">
            <a:avLst/>
          </a:prstGeom>
          <a:noFill/>
        </p:spPr>
        <p:txBody>
          <a:bodyPr wrap="square" rtlCol="0">
            <a:spAutoFit/>
          </a:bodyPr>
          <a:lstStyle/>
          <a:p>
            <a:r>
              <a:rPr kumimoji="1" lang="en-US" altLang="ja-JP" dirty="0"/>
              <a:t>3</a:t>
            </a:r>
            <a:r>
              <a:rPr kumimoji="1" lang="en-US" altLang="ja-JP" dirty="0" smtClean="0"/>
              <a:t> </a:t>
            </a:r>
            <a:r>
              <a:rPr kumimoji="1" lang="en-US" altLang="ja-JP" dirty="0" smtClean="0"/>
              <a:t>→ 4</a:t>
            </a:r>
            <a:endParaRPr kumimoji="1" lang="ja-JP" altLang="en-US" dirty="0"/>
          </a:p>
        </p:txBody>
      </p:sp>
      <p:sp>
        <p:nvSpPr>
          <p:cNvPr id="17" name="テキスト ボックス 16"/>
          <p:cNvSpPr txBox="1"/>
          <p:nvPr/>
        </p:nvSpPr>
        <p:spPr>
          <a:xfrm>
            <a:off x="-1502425" y="5634642"/>
            <a:ext cx="758248" cy="374337"/>
          </a:xfrm>
          <a:prstGeom prst="rect">
            <a:avLst/>
          </a:prstGeom>
          <a:noFill/>
        </p:spPr>
        <p:txBody>
          <a:bodyPr wrap="square" rtlCol="0">
            <a:spAutoFit/>
          </a:bodyPr>
          <a:lstStyle/>
          <a:p>
            <a:r>
              <a:rPr kumimoji="1" lang="en-US" altLang="ja-JP" dirty="0" smtClean="0"/>
              <a:t>4 </a:t>
            </a:r>
            <a:r>
              <a:rPr kumimoji="1" lang="en-US" altLang="ja-JP" dirty="0" smtClean="0"/>
              <a:t>→ 5</a:t>
            </a:r>
            <a:endParaRPr kumimoji="1" lang="ja-JP" altLang="en-US" dirty="0"/>
          </a:p>
        </p:txBody>
      </p:sp>
      <p:graphicFrame>
        <p:nvGraphicFramePr>
          <p:cNvPr id="21" name="表 20"/>
          <p:cNvGraphicFramePr>
            <a:graphicFrameLocks noGrp="1"/>
          </p:cNvGraphicFramePr>
          <p:nvPr>
            <p:extLst>
              <p:ext uri="{D42A27DB-BD31-4B8C-83A1-F6EECF244321}">
                <p14:modId xmlns:p14="http://schemas.microsoft.com/office/powerpoint/2010/main" val="4214163697"/>
              </p:ext>
            </p:extLst>
          </p:nvPr>
        </p:nvGraphicFramePr>
        <p:xfrm>
          <a:off x="4506961" y="4530282"/>
          <a:ext cx="4123139" cy="1463040"/>
        </p:xfrm>
        <a:graphic>
          <a:graphicData uri="http://schemas.openxmlformats.org/drawingml/2006/table">
            <a:tbl>
              <a:tblPr firstRow="1" bandRow="1">
                <a:tableStyleId>{5C22544A-7EE6-4342-B048-85BDC9FD1C3A}</a:tableStyleId>
              </a:tblPr>
              <a:tblGrid>
                <a:gridCol w="947403"/>
                <a:gridCol w="1145942"/>
                <a:gridCol w="917872"/>
                <a:gridCol w="1111922"/>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3</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4</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pic>
        <p:nvPicPr>
          <p:cNvPr id="22" name="サウンド 21">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115300" y="5829300"/>
            <a:ext cx="812800" cy="812800"/>
          </a:xfrm>
          <a:prstGeom prst="rect">
            <a:avLst/>
          </a:prstGeom>
        </p:spPr>
      </p:pic>
      <p:graphicFrame>
        <p:nvGraphicFramePr>
          <p:cNvPr id="23" name="表 22"/>
          <p:cNvGraphicFramePr>
            <a:graphicFrameLocks noGrp="1"/>
          </p:cNvGraphicFramePr>
          <p:nvPr>
            <p:extLst>
              <p:ext uri="{D42A27DB-BD31-4B8C-83A1-F6EECF244321}">
                <p14:modId xmlns:p14="http://schemas.microsoft.com/office/powerpoint/2010/main" val="3725846125"/>
              </p:ext>
            </p:extLst>
          </p:nvPr>
        </p:nvGraphicFramePr>
        <p:xfrm>
          <a:off x="2408981" y="4523922"/>
          <a:ext cx="1882380" cy="1828800"/>
        </p:xfrm>
        <a:graphic>
          <a:graphicData uri="http://schemas.openxmlformats.org/drawingml/2006/table">
            <a:tbl>
              <a:tblPr firstRow="1" bandRow="1">
                <a:tableStyleId>{5C22544A-7EE6-4342-B048-85BDC9FD1C3A}</a:tableStyleId>
              </a:tblPr>
              <a:tblGrid>
                <a:gridCol w="918511"/>
                <a:gridCol w="963869"/>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endParaRPr kumimoji="1" lang="ja-JP" altLang="en-US" dirty="0">
                        <a:solidFill>
                          <a:schemeClr val="accent2"/>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3</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Tree>
    <p:custDataLst>
      <p:tags r:id="rId2"/>
    </p:custDataLst>
    <p:extLst>
      <p:ext uri="{BB962C8B-B14F-4D97-AF65-F5344CB8AC3E}">
        <p14:creationId xmlns:p14="http://schemas.microsoft.com/office/powerpoint/2010/main" val="2451802960"/>
      </p:ext>
    </p:extLst>
  </p:cSld>
  <p:clrMapOvr>
    <a:masterClrMapping/>
  </p:clrMapOvr>
  <mc:AlternateContent xmlns:mc="http://schemas.openxmlformats.org/markup-compatibility/2006">
    <mc:Choice xmlns:p14="http://schemas.microsoft.com/office/powerpoint/2010/main" Requires="p14">
      <p:transition spd="slow" p14:dur="2000" advTm="1202"/>
    </mc:Choice>
    <mc:Fallback>
      <p:transition xmlns:p14="http://schemas.microsoft.com/office/powerpoint/2010/main" spd="slow" advTm="120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childTnLst>
                          </p:cTn>
                        </p:par>
                      </p:childTnLst>
                    </p:cTn>
                  </p:par>
                  <p:par>
                    <p:cTn id="7" fill="hold">
                      <p:stCondLst>
                        <p:cond delay="indefinite"/>
                      </p:stCondLst>
                      <p:childTnLst>
                        <p:par>
                          <p:cTn id="8" fill="hold">
                            <p:stCondLst>
                              <p:cond delay="0"/>
                            </p:stCondLst>
                            <p:childTnLst>
                              <p:par>
                                <p:cTn id="9" presetID="22" presetClass="exit" presetSubtype="8" fill="hold" nodeType="clickEffect">
                                  <p:stCondLst>
                                    <p:cond delay="0"/>
                                  </p:stCondLst>
                                  <p:childTnLst>
                                    <p:animEffect transition="out" filter="wipe(left)">
                                      <p:cBhvr>
                                        <p:cTn id="10" dur="500"/>
                                        <p:tgtEl>
                                          <p:spTgt spid="21"/>
                                        </p:tgtEl>
                                      </p:cBhvr>
                                    </p:animEffect>
                                    <p:set>
                                      <p:cBhvr>
                                        <p:cTn id="11" dur="1" fill="hold">
                                          <p:stCondLst>
                                            <p:cond delay="499"/>
                                          </p:stCondLst>
                                        </p:cTn>
                                        <p:tgtEl>
                                          <p:spTgt spid="21"/>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par>
                                <p:cTn id="15" presetID="22" presetClass="exit" presetSubtype="8" fill="hold" nodeType="withEffect">
                                  <p:stCondLst>
                                    <p:cond delay="0"/>
                                  </p:stCondLst>
                                  <p:childTnLst>
                                    <p:animEffect transition="out" filter="wipe(left)">
                                      <p:cBhvr>
                                        <p:cTn id="16" dur="500"/>
                                        <p:tgtEl>
                                          <p:spTgt spid="23"/>
                                        </p:tgtEl>
                                      </p:cBhvr>
                                    </p:animEffect>
                                    <p:set>
                                      <p:cBhvr>
                                        <p:cTn id="1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8" fill="hold" display="0">
                  <p:stCondLst>
                    <p:cond delay="indefinite"/>
                  </p:stCondLst>
                  <p:endCondLst>
                    <p:cond evt="onStopAudio" delay="0">
                      <p:tgtEl>
                        <p:sldTgt/>
                      </p:tgtEl>
                    </p:cond>
                  </p:endCondLst>
                </p:cTn>
                <p:tgtEl>
                  <p:spTgt spid="2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オブジェクト 31"/>
          <p:cNvGraphicFramePr>
            <a:graphicFrameLocks noChangeAspect="1"/>
          </p:cNvGraphicFramePr>
          <p:nvPr>
            <p:extLst>
              <p:ext uri="{D42A27DB-BD31-4B8C-83A1-F6EECF244321}">
                <p14:modId xmlns:p14="http://schemas.microsoft.com/office/powerpoint/2010/main" val="1413850855"/>
              </p:ext>
            </p:extLst>
          </p:nvPr>
        </p:nvGraphicFramePr>
        <p:xfrm>
          <a:off x="9532360" y="559443"/>
          <a:ext cx="1543308" cy="725168"/>
        </p:xfrm>
        <a:graphic>
          <a:graphicData uri="http://schemas.openxmlformats.org/presentationml/2006/ole">
            <mc:AlternateContent xmlns:mc="http://schemas.openxmlformats.org/markup-compatibility/2006">
              <mc:Choice xmlns:v="urn:schemas-microsoft-com:vml" Requires="v">
                <p:oleObj spid="_x0000_s3322" name="数式" r:id="rId4" imgW="1054100" imgH="495300" progId="Equation.3">
                  <p:embed/>
                </p:oleObj>
              </mc:Choice>
              <mc:Fallback>
                <p:oleObj name="数式" r:id="rId4" imgW="1054100" imgH="495300" progId="Equation.3">
                  <p:embed/>
                  <p:pic>
                    <p:nvPicPr>
                      <p:cNvPr id="0" name=""/>
                      <p:cNvPicPr/>
                      <p:nvPr/>
                    </p:nvPicPr>
                    <p:blipFill>
                      <a:blip r:embed="rId5"/>
                      <a:stretch>
                        <a:fillRect/>
                      </a:stretch>
                    </p:blipFill>
                    <p:spPr>
                      <a:xfrm>
                        <a:off x="9532360" y="559443"/>
                        <a:ext cx="1543308" cy="725168"/>
                      </a:xfrm>
                      <a:prstGeom prst="rect">
                        <a:avLst/>
                      </a:prstGeom>
                    </p:spPr>
                  </p:pic>
                </p:oleObj>
              </mc:Fallback>
            </mc:AlternateContent>
          </a:graphicData>
        </a:graphic>
      </p:graphicFrame>
      <p:graphicFrame>
        <p:nvGraphicFramePr>
          <p:cNvPr id="36" name="オブジェクト 35"/>
          <p:cNvGraphicFramePr>
            <a:graphicFrameLocks noChangeAspect="1"/>
          </p:cNvGraphicFramePr>
          <p:nvPr>
            <p:extLst>
              <p:ext uri="{D42A27DB-BD31-4B8C-83A1-F6EECF244321}">
                <p14:modId xmlns:p14="http://schemas.microsoft.com/office/powerpoint/2010/main" val="1621364785"/>
              </p:ext>
            </p:extLst>
          </p:nvPr>
        </p:nvGraphicFramePr>
        <p:xfrm>
          <a:off x="-1668107" y="2610582"/>
          <a:ext cx="1208615" cy="725168"/>
        </p:xfrm>
        <a:graphic>
          <a:graphicData uri="http://schemas.openxmlformats.org/presentationml/2006/ole">
            <mc:AlternateContent xmlns:mc="http://schemas.openxmlformats.org/markup-compatibility/2006">
              <mc:Choice xmlns:v="urn:schemas-microsoft-com:vml" Requires="v">
                <p:oleObj spid="_x0000_s3323" name="数式" r:id="rId6" imgW="825500" imgH="495300" progId="Equation.3">
                  <p:embed/>
                </p:oleObj>
              </mc:Choice>
              <mc:Fallback>
                <p:oleObj name="数式" r:id="rId6" imgW="825500" imgH="495300" progId="Equation.3">
                  <p:embed/>
                  <p:pic>
                    <p:nvPicPr>
                      <p:cNvPr id="0" name=""/>
                      <p:cNvPicPr/>
                      <p:nvPr/>
                    </p:nvPicPr>
                    <p:blipFill>
                      <a:blip r:embed="rId7"/>
                      <a:stretch>
                        <a:fillRect/>
                      </a:stretch>
                    </p:blipFill>
                    <p:spPr>
                      <a:xfrm>
                        <a:off x="-1668107" y="2610582"/>
                        <a:ext cx="1208615" cy="725168"/>
                      </a:xfrm>
                      <a:prstGeom prst="rect">
                        <a:avLst/>
                      </a:prstGeom>
                    </p:spPr>
                  </p:pic>
                </p:oleObj>
              </mc:Fallback>
            </mc:AlternateContent>
          </a:graphicData>
        </a:graphic>
      </p:graphicFrame>
      <p:sp>
        <p:nvSpPr>
          <p:cNvPr id="37" name="角丸四角形 36"/>
          <p:cNvSpPr/>
          <p:nvPr/>
        </p:nvSpPr>
        <p:spPr>
          <a:xfrm>
            <a:off x="1542192" y="4071138"/>
            <a:ext cx="3715968" cy="231014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2963810" y="3696909"/>
            <a:ext cx="824137" cy="374229"/>
          </a:xfrm>
          <a:prstGeom prst="rect">
            <a:avLst/>
          </a:prstGeom>
          <a:noFill/>
        </p:spPr>
        <p:txBody>
          <a:bodyPr wrap="square" rtlCol="0">
            <a:spAutoFit/>
          </a:bodyPr>
          <a:lstStyle/>
          <a:p>
            <a:r>
              <a:rPr kumimoji="1" lang="ja-JP" altLang="en-US" u="sng" dirty="0" smtClean="0"/>
              <a:t>手順１</a:t>
            </a:r>
            <a:endParaRPr kumimoji="1" lang="ja-JP" altLang="en-US" u="sng" dirty="0"/>
          </a:p>
        </p:txBody>
      </p:sp>
      <p:sp>
        <p:nvSpPr>
          <p:cNvPr id="65" name="タイトル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dirty="0" smtClean="0"/>
              <a:t>実験手順（１）</a:t>
            </a:r>
            <a:endParaRPr lang="ja-JP" altLang="en-US" dirty="0"/>
          </a:p>
        </p:txBody>
      </p:sp>
      <p:sp>
        <p:nvSpPr>
          <p:cNvPr id="66" name="コンテンツ プレースホルダー 2"/>
          <p:cNvSpPr txBox="1">
            <a:spLocks/>
          </p:cNvSpPr>
          <p:nvPr/>
        </p:nvSpPr>
        <p:spPr>
          <a:xfrm>
            <a:off x="561802" y="1474231"/>
            <a:ext cx="8229600" cy="189381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000" dirty="0" smtClean="0"/>
              <a:t>前提条件</a:t>
            </a:r>
            <a:endParaRPr lang="en-US" altLang="ja-JP" sz="2000" dirty="0" smtClean="0"/>
          </a:p>
          <a:p>
            <a:pPr lvl="1"/>
            <a:r>
              <a:rPr lang="ja-JP" altLang="en-US" sz="1800" dirty="0"/>
              <a:t>メッセージはほぼ等確率で発生する</a:t>
            </a:r>
            <a:r>
              <a:rPr lang="en-US" altLang="ja-JP" sz="1800" dirty="0"/>
              <a:t>8</a:t>
            </a:r>
            <a:r>
              <a:rPr lang="ja-JP" altLang="en-US" sz="1800" dirty="0"/>
              <a:t>ビットコードの列と</a:t>
            </a:r>
            <a:r>
              <a:rPr lang="ja-JP" altLang="en-US" sz="1800" dirty="0" smtClean="0"/>
              <a:t>する</a:t>
            </a:r>
            <a:endParaRPr lang="en-US" altLang="ja-JP" sz="1800" dirty="0" smtClean="0"/>
          </a:p>
          <a:p>
            <a:pPr lvl="1"/>
            <a:endParaRPr lang="en-US" altLang="ja-JP" sz="1800" dirty="0" smtClean="0"/>
          </a:p>
          <a:p>
            <a:pPr marL="0" indent="0">
              <a:buNone/>
            </a:pPr>
            <a:r>
              <a:rPr lang="ja-JP" altLang="en-US" sz="2000" dirty="0" smtClean="0"/>
              <a:t>手順１．</a:t>
            </a:r>
            <a:r>
              <a:rPr lang="ja-JP" altLang="en-US" sz="2000" dirty="0"/>
              <a:t>誤りパターンの埋め込み</a:t>
            </a:r>
            <a:endParaRPr lang="en-US" altLang="ja-JP" sz="2000" dirty="0"/>
          </a:p>
          <a:p>
            <a:pPr marL="857250" lvl="1" indent="-457200">
              <a:buFont typeface="+mj-lt"/>
              <a:buAutoNum type="arabicPeriod"/>
            </a:pPr>
            <a:r>
              <a:rPr lang="ja-JP" altLang="en-US" sz="1800" dirty="0"/>
              <a:t>メッセージの各コードに対し提案手法を用いて誤りパターンを生成する</a:t>
            </a:r>
            <a:endParaRPr lang="en-US" altLang="ja-JP" sz="1800" dirty="0"/>
          </a:p>
          <a:p>
            <a:pPr marL="857250" lvl="1" indent="-457200">
              <a:buFont typeface="+mj-lt"/>
              <a:buAutoNum type="arabicPeriod"/>
            </a:pPr>
            <a:r>
              <a:rPr lang="en-US" altLang="ja-JP" sz="1800" dirty="0"/>
              <a:t>LSB</a:t>
            </a:r>
            <a:r>
              <a:rPr lang="ja-JP" altLang="en-US" sz="1800" dirty="0"/>
              <a:t>平面との排他的論理和をとり画像に</a:t>
            </a:r>
            <a:r>
              <a:rPr lang="ja-JP" altLang="en-US" sz="2000" dirty="0"/>
              <a:t>埋め込む</a:t>
            </a:r>
            <a:endParaRPr lang="en-US" altLang="ja-JP" sz="2000" dirty="0"/>
          </a:p>
        </p:txBody>
      </p:sp>
      <p:graphicFrame>
        <p:nvGraphicFramePr>
          <p:cNvPr id="67" name="オブジェクト 66"/>
          <p:cNvGraphicFramePr>
            <a:graphicFrameLocks noChangeAspect="1"/>
          </p:cNvGraphicFramePr>
          <p:nvPr>
            <p:extLst>
              <p:ext uri="{D42A27DB-BD31-4B8C-83A1-F6EECF244321}">
                <p14:modId xmlns:p14="http://schemas.microsoft.com/office/powerpoint/2010/main" val="1841905680"/>
              </p:ext>
            </p:extLst>
          </p:nvPr>
        </p:nvGraphicFramePr>
        <p:xfrm>
          <a:off x="11760447" y="961904"/>
          <a:ext cx="2364484" cy="641216"/>
        </p:xfrm>
        <a:graphic>
          <a:graphicData uri="http://schemas.openxmlformats.org/presentationml/2006/ole">
            <mc:AlternateContent xmlns:mc="http://schemas.openxmlformats.org/markup-compatibility/2006">
              <mc:Choice xmlns:v="urn:schemas-microsoft-com:vml" Requires="v">
                <p:oleObj spid="_x0000_s3324" name="数式" r:id="rId8" imgW="1498600" imgH="406400" progId="Equation.3">
                  <p:embed/>
                </p:oleObj>
              </mc:Choice>
              <mc:Fallback>
                <p:oleObj name="数式" r:id="rId8" imgW="1498600" imgH="406400" progId="Equation.3">
                  <p:embed/>
                  <p:pic>
                    <p:nvPicPr>
                      <p:cNvPr id="0" name=""/>
                      <p:cNvPicPr/>
                      <p:nvPr/>
                    </p:nvPicPr>
                    <p:blipFill>
                      <a:blip r:embed="rId9"/>
                      <a:stretch>
                        <a:fillRect/>
                      </a:stretch>
                    </p:blipFill>
                    <p:spPr>
                      <a:xfrm>
                        <a:off x="11760447" y="961904"/>
                        <a:ext cx="2364484" cy="641216"/>
                      </a:xfrm>
                      <a:prstGeom prst="rect">
                        <a:avLst/>
                      </a:prstGeom>
                    </p:spPr>
                  </p:pic>
                </p:oleObj>
              </mc:Fallback>
            </mc:AlternateContent>
          </a:graphicData>
        </a:graphic>
      </p:graphicFrame>
      <p:sp>
        <p:nvSpPr>
          <p:cNvPr id="68" name="テキスト ボックス 67"/>
          <p:cNvSpPr txBox="1"/>
          <p:nvPr/>
        </p:nvSpPr>
        <p:spPr>
          <a:xfrm>
            <a:off x="9714099" y="1587631"/>
            <a:ext cx="6448853" cy="615553"/>
          </a:xfrm>
          <a:prstGeom prst="rect">
            <a:avLst/>
          </a:prstGeom>
          <a:noFill/>
        </p:spPr>
        <p:txBody>
          <a:bodyPr wrap="square" rtlCol="0">
            <a:spAutoFit/>
          </a:bodyPr>
          <a:lstStyle/>
          <a:p>
            <a:pPr marL="0" lvl="1" algn="ctr"/>
            <a:r>
              <a:rPr lang="en-US" altLang="ja-JP" i="1" dirty="0" smtClean="0">
                <a:latin typeface="Cambria Math"/>
                <a:ea typeface="ＭＳ 明朝"/>
                <a:cs typeface="Cambria Math"/>
              </a:rPr>
              <a:t>MSE </a:t>
            </a:r>
            <a:r>
              <a:rPr lang="en-US" altLang="ja-JP" dirty="0" smtClean="0">
                <a:latin typeface="Cambria Math"/>
                <a:ea typeface="ＭＳ 明朝"/>
                <a:cs typeface="Cambria Math"/>
              </a:rPr>
              <a:t>: </a:t>
            </a:r>
            <a:r>
              <a:rPr lang="ja-JP" altLang="en-US" dirty="0" smtClean="0">
                <a:latin typeface="Cambria Math"/>
                <a:ea typeface="ＭＳ 明朝"/>
                <a:cs typeface="Cambria Math"/>
              </a:rPr>
              <a:t>平均</a:t>
            </a:r>
            <a:r>
              <a:rPr lang="ja-JP" altLang="en-US" dirty="0">
                <a:latin typeface="Cambria Math"/>
                <a:ea typeface="ＭＳ 明朝"/>
                <a:cs typeface="Cambria Math"/>
              </a:rPr>
              <a:t>二乗誤差，</a:t>
            </a:r>
            <a:r>
              <a:rPr lang="en-US" altLang="ja-JP" i="1" dirty="0" smtClean="0">
                <a:latin typeface="Cambria Math"/>
                <a:ea typeface="ＭＳ 明朝"/>
                <a:cs typeface="Cambria Math"/>
              </a:rPr>
              <a:t>MAX </a:t>
            </a:r>
            <a:r>
              <a:rPr lang="en-US" altLang="ja-JP" dirty="0" smtClean="0">
                <a:latin typeface="Cambria Math"/>
                <a:ea typeface="ＭＳ 明朝"/>
                <a:cs typeface="Cambria Math"/>
              </a:rPr>
              <a:t>: </a:t>
            </a:r>
            <a:r>
              <a:rPr lang="ja-JP" altLang="en-US" dirty="0" smtClean="0">
                <a:latin typeface="Cambria Math"/>
                <a:ea typeface="ＭＳ 明朝"/>
                <a:cs typeface="Cambria Math"/>
              </a:rPr>
              <a:t>最大</a:t>
            </a:r>
            <a:r>
              <a:rPr lang="ja-JP" altLang="en-US" dirty="0">
                <a:latin typeface="Cambria Math"/>
                <a:ea typeface="ＭＳ 明朝"/>
                <a:cs typeface="Cambria Math"/>
              </a:rPr>
              <a:t>ピクセル値（</a:t>
            </a:r>
            <a:r>
              <a:rPr lang="en-US" altLang="ja-JP" dirty="0">
                <a:latin typeface="Cambria Math"/>
                <a:ea typeface="ＭＳ 明朝"/>
                <a:cs typeface="Cambria Math"/>
              </a:rPr>
              <a:t>255</a:t>
            </a:r>
            <a:r>
              <a:rPr lang="ja-JP" altLang="en-US" dirty="0">
                <a:latin typeface="Cambria Math"/>
                <a:ea typeface="ＭＳ 明朝"/>
                <a:cs typeface="Cambria Math"/>
              </a:rPr>
              <a:t>）</a:t>
            </a:r>
            <a:endParaRPr lang="en-US" altLang="ja-JP" dirty="0">
              <a:latin typeface="Cambria Math"/>
              <a:ea typeface="ＭＳ 明朝"/>
              <a:cs typeface="Cambria Math"/>
            </a:endParaRPr>
          </a:p>
          <a:p>
            <a:pPr algn="ctr"/>
            <a:endParaRPr kumimoji="1" lang="ja-JP" altLang="en-US" sz="1600" dirty="0">
              <a:latin typeface="Cambria Math"/>
              <a:ea typeface="ＭＳ 明朝"/>
              <a:cs typeface="Cambria Math"/>
            </a:endParaRPr>
          </a:p>
        </p:txBody>
      </p:sp>
      <p:graphicFrame>
        <p:nvGraphicFramePr>
          <p:cNvPr id="69" name="オブジェクト 68"/>
          <p:cNvGraphicFramePr>
            <a:graphicFrameLocks noChangeAspect="1"/>
          </p:cNvGraphicFramePr>
          <p:nvPr>
            <p:extLst>
              <p:ext uri="{D42A27DB-BD31-4B8C-83A1-F6EECF244321}">
                <p14:modId xmlns:p14="http://schemas.microsoft.com/office/powerpoint/2010/main" val="3559254621"/>
              </p:ext>
            </p:extLst>
          </p:nvPr>
        </p:nvGraphicFramePr>
        <p:xfrm>
          <a:off x="12225368" y="2152633"/>
          <a:ext cx="1239756" cy="650241"/>
        </p:xfrm>
        <a:graphic>
          <a:graphicData uri="http://schemas.openxmlformats.org/presentationml/2006/ole">
            <mc:AlternateContent xmlns:mc="http://schemas.openxmlformats.org/markup-compatibility/2006">
              <mc:Choice xmlns:v="urn:schemas-microsoft-com:vml" Requires="v">
                <p:oleObj spid="_x0000_s3325" name="数式" r:id="rId10" imgW="749300" imgH="393700" progId="Equation.3">
                  <p:embed/>
                </p:oleObj>
              </mc:Choice>
              <mc:Fallback>
                <p:oleObj name="数式" r:id="rId10" imgW="749300" imgH="3937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25368" y="2152633"/>
                        <a:ext cx="1239756" cy="650241"/>
                      </a:xfrm>
                      <a:prstGeom prst="rect">
                        <a:avLst/>
                      </a:prstGeom>
                      <a:noFill/>
                      <a:ln>
                        <a:noFill/>
                      </a:ln>
                    </p:spPr>
                  </p:pic>
                </p:oleObj>
              </mc:Fallback>
            </mc:AlternateContent>
          </a:graphicData>
        </a:graphic>
      </p:graphicFrame>
      <p:sp>
        <p:nvSpPr>
          <p:cNvPr id="70" name="テキスト ボックス 69"/>
          <p:cNvSpPr txBox="1"/>
          <p:nvPr/>
        </p:nvSpPr>
        <p:spPr>
          <a:xfrm>
            <a:off x="9714099" y="2802874"/>
            <a:ext cx="6448853" cy="369332"/>
          </a:xfrm>
          <a:prstGeom prst="rect">
            <a:avLst/>
          </a:prstGeom>
          <a:noFill/>
        </p:spPr>
        <p:txBody>
          <a:bodyPr wrap="square" rtlCol="0">
            <a:spAutoFit/>
          </a:bodyPr>
          <a:lstStyle/>
          <a:p>
            <a:pPr marL="0" lvl="1" algn="ctr"/>
            <a:r>
              <a:rPr lang="en-US" altLang="ja-JP" i="1" dirty="0" smtClean="0">
                <a:latin typeface="Cambria Math"/>
                <a:ea typeface="ＭＳ 明朝"/>
                <a:cs typeface="Cambria Math"/>
              </a:rPr>
              <a:t>d </a:t>
            </a:r>
            <a:r>
              <a:rPr lang="en-US" altLang="ja-JP" dirty="0" smtClean="0">
                <a:latin typeface="Cambria Math"/>
                <a:ea typeface="ＭＳ 明朝"/>
                <a:cs typeface="Cambria Math"/>
              </a:rPr>
              <a:t>: </a:t>
            </a:r>
            <a:r>
              <a:rPr lang="ja-JP" altLang="en-US" dirty="0" smtClean="0">
                <a:latin typeface="Cambria Math"/>
                <a:ea typeface="ＭＳ 明朝"/>
                <a:cs typeface="Cambria Math"/>
              </a:rPr>
              <a:t>異なる</a:t>
            </a:r>
            <a:r>
              <a:rPr lang="en-US" altLang="ja-JP" dirty="0" smtClean="0">
                <a:latin typeface="Cambria Math"/>
                <a:ea typeface="ＭＳ 明朝"/>
                <a:cs typeface="Cambria Math"/>
              </a:rPr>
              <a:t>LSB</a:t>
            </a:r>
            <a:r>
              <a:rPr lang="ja-JP" altLang="en-US" dirty="0" smtClean="0">
                <a:latin typeface="Cambria Math"/>
                <a:ea typeface="ＭＳ 明朝"/>
                <a:cs typeface="Cambria Math"/>
              </a:rPr>
              <a:t>の数，</a:t>
            </a:r>
            <a:r>
              <a:rPr lang="en-US" altLang="ja-JP" dirty="0" smtClean="0">
                <a:latin typeface="Cambria Math"/>
                <a:ea typeface="ＭＳ 明朝"/>
                <a:cs typeface="Cambria Math"/>
              </a:rPr>
              <a:t>n : </a:t>
            </a:r>
            <a:r>
              <a:rPr lang="ja-JP" altLang="en-US" dirty="0" smtClean="0">
                <a:latin typeface="Cambria Math"/>
                <a:ea typeface="ＭＳ 明朝"/>
                <a:cs typeface="Cambria Math"/>
              </a:rPr>
              <a:t>画像の総ピクセル数</a:t>
            </a:r>
            <a:endParaRPr kumimoji="1" lang="ja-JP" altLang="en-US" sz="1600" dirty="0">
              <a:latin typeface="Cambria Math"/>
              <a:ea typeface="ＭＳ 明朝"/>
              <a:cs typeface="Cambria Math"/>
            </a:endParaRPr>
          </a:p>
        </p:txBody>
      </p:sp>
      <p:grpSp>
        <p:nvGrpSpPr>
          <p:cNvPr id="71" name="図形グループ 70"/>
          <p:cNvGrpSpPr/>
          <p:nvPr/>
        </p:nvGrpSpPr>
        <p:grpSpPr>
          <a:xfrm>
            <a:off x="1666983" y="3811598"/>
            <a:ext cx="6347169" cy="2581022"/>
            <a:chOff x="1415943" y="1676086"/>
            <a:chExt cx="6347169" cy="2581022"/>
          </a:xfrm>
        </p:grpSpPr>
        <p:grpSp>
          <p:nvGrpSpPr>
            <p:cNvPr id="72" name="図形グループ 71"/>
            <p:cNvGrpSpPr/>
            <p:nvPr/>
          </p:nvGrpSpPr>
          <p:grpSpPr>
            <a:xfrm>
              <a:off x="1415943" y="2183641"/>
              <a:ext cx="943487" cy="524977"/>
              <a:chOff x="497541" y="2067796"/>
              <a:chExt cx="1187355" cy="681545"/>
            </a:xfrm>
          </p:grpSpPr>
          <p:sp>
            <p:nvSpPr>
              <p:cNvPr id="94" name="正方形/長方形 93"/>
              <p:cNvSpPr/>
              <p:nvPr/>
            </p:nvSpPr>
            <p:spPr>
              <a:xfrm>
                <a:off x="532220" y="2067796"/>
                <a:ext cx="1124655" cy="667302"/>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95" name="テキスト ボックス 94"/>
              <p:cNvSpPr txBox="1"/>
              <p:nvPr/>
            </p:nvSpPr>
            <p:spPr>
              <a:xfrm>
                <a:off x="497541" y="2070077"/>
                <a:ext cx="1187355" cy="679264"/>
              </a:xfrm>
              <a:prstGeom prst="rect">
                <a:avLst/>
              </a:prstGeom>
              <a:noFill/>
            </p:spPr>
            <p:txBody>
              <a:bodyPr wrap="none" rtlCol="0">
                <a:spAutoFit/>
              </a:bodyPr>
              <a:lstStyle/>
              <a:p>
                <a:pPr algn="ctr"/>
                <a:r>
                  <a:rPr lang="ja-JP" altLang="en-US" sz="1400" dirty="0" smtClean="0"/>
                  <a:t>メッセージ</a:t>
                </a:r>
                <a:endParaRPr kumimoji="1" lang="en-US" altLang="ja-JP" sz="1400" dirty="0" smtClean="0"/>
              </a:p>
              <a:p>
                <a:r>
                  <a:rPr kumimoji="1" lang="ja-JP" altLang="en-US" sz="1400" dirty="0" smtClean="0"/>
                  <a:t>生成器</a:t>
                </a:r>
                <a:endParaRPr kumimoji="1" lang="ja-JP" altLang="en-US" sz="1400" dirty="0"/>
              </a:p>
            </p:txBody>
          </p:sp>
        </p:grpSp>
        <p:pic>
          <p:nvPicPr>
            <p:cNvPr id="73" name="図 72"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73259" y="2961931"/>
              <a:ext cx="696788" cy="696788"/>
            </a:xfrm>
            <a:prstGeom prst="rect">
              <a:avLst/>
            </a:prstGeom>
          </p:spPr>
        </p:pic>
        <p:cxnSp>
          <p:nvCxnSpPr>
            <p:cNvPr id="74" name="直線矢印コネクタ 73"/>
            <p:cNvCxnSpPr/>
            <p:nvPr/>
          </p:nvCxnSpPr>
          <p:spPr>
            <a:xfrm>
              <a:off x="2385009" y="2451829"/>
              <a:ext cx="409352"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5" name="図形グループ 74"/>
            <p:cNvGrpSpPr/>
            <p:nvPr/>
          </p:nvGrpSpPr>
          <p:grpSpPr>
            <a:xfrm>
              <a:off x="2789809" y="2183645"/>
              <a:ext cx="1146468" cy="525448"/>
              <a:chOff x="2220835" y="1917223"/>
              <a:chExt cx="1146468" cy="525448"/>
            </a:xfrm>
          </p:grpSpPr>
          <p:sp>
            <p:nvSpPr>
              <p:cNvPr id="92" name="正方形/長方形 91"/>
              <p:cNvSpPr/>
              <p:nvPr/>
            </p:nvSpPr>
            <p:spPr>
              <a:xfrm>
                <a:off x="2243237" y="1917223"/>
                <a:ext cx="1095354" cy="514006"/>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93" name="テキスト ボックス 92"/>
              <p:cNvSpPr txBox="1"/>
              <p:nvPr/>
            </p:nvSpPr>
            <p:spPr>
              <a:xfrm>
                <a:off x="2220835" y="1919451"/>
                <a:ext cx="1146468" cy="523220"/>
              </a:xfrm>
              <a:prstGeom prst="rect">
                <a:avLst/>
              </a:prstGeom>
              <a:noFill/>
            </p:spPr>
            <p:txBody>
              <a:bodyPr wrap="none" rtlCol="0">
                <a:spAutoFit/>
              </a:bodyPr>
              <a:lstStyle/>
              <a:p>
                <a:pPr algn="ctr"/>
                <a:r>
                  <a:rPr kumimoji="1" lang="ja-JP" altLang="en-US" sz="1400" dirty="0" smtClean="0"/>
                  <a:t>誤りパターン</a:t>
                </a:r>
                <a:endParaRPr kumimoji="1" lang="en-US" altLang="ja-JP" sz="1400" dirty="0" smtClean="0"/>
              </a:p>
              <a:p>
                <a:pPr algn="ctr"/>
                <a:r>
                  <a:rPr kumimoji="1" lang="ja-JP" altLang="en-US" sz="1400" dirty="0" smtClean="0"/>
                  <a:t>変換器</a:t>
                </a:r>
                <a:endParaRPr kumimoji="1" lang="ja-JP" altLang="en-US" sz="1400" dirty="0"/>
              </a:p>
            </p:txBody>
          </p:sp>
        </p:grpSp>
        <p:cxnSp>
          <p:nvCxnSpPr>
            <p:cNvPr id="76" name="直線矢印コネクタ 75"/>
            <p:cNvCxnSpPr/>
            <p:nvPr/>
          </p:nvCxnSpPr>
          <p:spPr>
            <a:xfrm>
              <a:off x="3358344" y="2742560"/>
              <a:ext cx="2647" cy="43376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7" name="テキスト ボックス 76"/>
            <p:cNvSpPr txBox="1"/>
            <p:nvPr/>
          </p:nvSpPr>
          <p:spPr>
            <a:xfrm>
              <a:off x="1728778" y="3733888"/>
              <a:ext cx="1441420" cy="523220"/>
            </a:xfrm>
            <a:prstGeom prst="rect">
              <a:avLst/>
            </a:prstGeom>
            <a:noFill/>
          </p:spPr>
          <p:txBody>
            <a:bodyPr wrap="none" rtlCol="0">
              <a:spAutoFit/>
            </a:bodyPr>
            <a:lstStyle/>
            <a:p>
              <a:r>
                <a:rPr lang="ja-JP" altLang="en-US" sz="1400" dirty="0"/>
                <a:t>埋め込み前画像</a:t>
              </a:r>
            </a:p>
            <a:p>
              <a:endParaRPr lang="ja-JP" altLang="en-US" sz="1400" dirty="0"/>
            </a:p>
          </p:txBody>
        </p:sp>
        <p:pic>
          <p:nvPicPr>
            <p:cNvPr id="78" name="図 77"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36277" y="2970365"/>
              <a:ext cx="696788" cy="696788"/>
            </a:xfrm>
            <a:prstGeom prst="rect">
              <a:avLst/>
            </a:prstGeom>
          </p:spPr>
        </p:pic>
        <p:sp>
          <p:nvSpPr>
            <p:cNvPr id="79" name="テキスト ボックス 78"/>
            <p:cNvSpPr txBox="1"/>
            <p:nvPr/>
          </p:nvSpPr>
          <p:spPr>
            <a:xfrm>
              <a:off x="3588178" y="3733888"/>
              <a:ext cx="1441420" cy="523220"/>
            </a:xfrm>
            <a:prstGeom prst="rect">
              <a:avLst/>
            </a:prstGeom>
            <a:noFill/>
          </p:spPr>
          <p:txBody>
            <a:bodyPr wrap="none" rtlCol="0">
              <a:spAutoFit/>
            </a:bodyPr>
            <a:lstStyle/>
            <a:p>
              <a:r>
                <a:rPr lang="ja-JP" altLang="en-US" sz="1400" dirty="0" smtClean="0"/>
                <a:t>埋め込み後画像</a:t>
              </a:r>
              <a:endParaRPr lang="ja-JP" altLang="en-US" sz="1400" dirty="0"/>
            </a:p>
            <a:p>
              <a:endParaRPr lang="ja-JP" altLang="en-US" sz="1400" dirty="0"/>
            </a:p>
          </p:txBody>
        </p:sp>
        <p:sp>
          <p:nvSpPr>
            <p:cNvPr id="80" name="テキスト ボックス 79"/>
            <p:cNvSpPr txBox="1"/>
            <p:nvPr/>
          </p:nvSpPr>
          <p:spPr>
            <a:xfrm>
              <a:off x="3136388" y="2909822"/>
              <a:ext cx="466794" cy="769441"/>
            </a:xfrm>
            <a:prstGeom prst="rect">
              <a:avLst/>
            </a:prstGeom>
            <a:noFill/>
            <a:ln>
              <a:noFill/>
            </a:ln>
          </p:spPr>
          <p:txBody>
            <a:bodyPr wrap="none" rtlCol="0">
              <a:spAutoFit/>
            </a:bodyPr>
            <a:lstStyle/>
            <a:p>
              <a:r>
                <a:rPr kumimoji="1" lang="en-US" altLang="ja-JP" sz="4400" dirty="0" smtClean="0"/>
                <a:t>⊕</a:t>
              </a:r>
              <a:endParaRPr kumimoji="1" lang="ja-JP" altLang="en-US" sz="4400" dirty="0"/>
            </a:p>
          </p:txBody>
        </p:sp>
        <p:cxnSp>
          <p:nvCxnSpPr>
            <p:cNvPr id="81" name="直線矢印コネクタ 80"/>
            <p:cNvCxnSpPr/>
            <p:nvPr/>
          </p:nvCxnSpPr>
          <p:spPr>
            <a:xfrm>
              <a:off x="2812211" y="3313622"/>
              <a:ext cx="393785"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2" name="直線矢印コネクタ 81"/>
            <p:cNvCxnSpPr/>
            <p:nvPr/>
          </p:nvCxnSpPr>
          <p:spPr>
            <a:xfrm>
              <a:off x="3513779" y="3317276"/>
              <a:ext cx="393785"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3" name="直線矢印コネクタ 82"/>
            <p:cNvCxnSpPr/>
            <p:nvPr/>
          </p:nvCxnSpPr>
          <p:spPr>
            <a:xfrm>
              <a:off x="4672295" y="3309165"/>
              <a:ext cx="35798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84" name="図 83"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57678" y="1676086"/>
              <a:ext cx="696788" cy="696788"/>
            </a:xfrm>
            <a:prstGeom prst="rect">
              <a:avLst/>
            </a:prstGeom>
          </p:spPr>
        </p:pic>
        <p:sp>
          <p:nvSpPr>
            <p:cNvPr id="85" name="テキスト ボックス 84"/>
            <p:cNvSpPr txBox="1"/>
            <p:nvPr/>
          </p:nvSpPr>
          <p:spPr>
            <a:xfrm>
              <a:off x="4884375" y="2387542"/>
              <a:ext cx="1441420" cy="307777"/>
            </a:xfrm>
            <a:prstGeom prst="rect">
              <a:avLst/>
            </a:prstGeom>
            <a:noFill/>
          </p:spPr>
          <p:txBody>
            <a:bodyPr wrap="none" rtlCol="0">
              <a:spAutoFit/>
            </a:bodyPr>
            <a:lstStyle/>
            <a:p>
              <a:r>
                <a:rPr lang="ja-JP" altLang="en-US" sz="1400" dirty="0" smtClean="0"/>
                <a:t>埋め込み前画像</a:t>
              </a:r>
              <a:endParaRPr kumimoji="1" lang="ja-JP" altLang="en-US" sz="1400" dirty="0"/>
            </a:p>
          </p:txBody>
        </p:sp>
        <p:cxnSp>
          <p:nvCxnSpPr>
            <p:cNvPr id="86" name="直線矢印コネクタ 85"/>
            <p:cNvCxnSpPr/>
            <p:nvPr/>
          </p:nvCxnSpPr>
          <p:spPr>
            <a:xfrm>
              <a:off x="5604717" y="2688629"/>
              <a:ext cx="0" cy="36314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7" name="正方形/長方形 86"/>
            <p:cNvSpPr/>
            <p:nvPr/>
          </p:nvSpPr>
          <p:spPr>
            <a:xfrm>
              <a:off x="5027673" y="3055665"/>
              <a:ext cx="1298121" cy="523221"/>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88" name="テキスト ボックス 87"/>
            <p:cNvSpPr txBox="1"/>
            <p:nvPr/>
          </p:nvSpPr>
          <p:spPr>
            <a:xfrm>
              <a:off x="5012365" y="3064000"/>
              <a:ext cx="1365065" cy="523220"/>
            </a:xfrm>
            <a:prstGeom prst="rect">
              <a:avLst/>
            </a:prstGeom>
            <a:noFill/>
          </p:spPr>
          <p:txBody>
            <a:bodyPr wrap="none" rtlCol="0">
              <a:spAutoFit/>
            </a:bodyPr>
            <a:lstStyle/>
            <a:p>
              <a:pPr algn="ctr"/>
              <a:r>
                <a:rPr kumimoji="1" lang="en-US" altLang="ja-JP" sz="1400" dirty="0" smtClean="0"/>
                <a:t>PSNR</a:t>
              </a:r>
              <a:r>
                <a:rPr kumimoji="1" lang="ja-JP" altLang="en-US" sz="1400" dirty="0" smtClean="0"/>
                <a:t>値，</a:t>
              </a:r>
              <a:r>
                <a:rPr lang="ja-JP" altLang="en-US" sz="1400" dirty="0" smtClean="0"/>
                <a:t>誤り率</a:t>
              </a:r>
              <a:endParaRPr lang="en-US" altLang="ja-JP" sz="1400" dirty="0" smtClean="0"/>
            </a:p>
            <a:p>
              <a:pPr algn="ctr"/>
              <a:r>
                <a:rPr kumimoji="1" lang="ja-JP" altLang="en-US" sz="1400" dirty="0" smtClean="0"/>
                <a:t>計算器</a:t>
              </a:r>
              <a:endParaRPr kumimoji="1" lang="ja-JP" altLang="en-US" sz="1400" dirty="0"/>
            </a:p>
          </p:txBody>
        </p:sp>
        <p:cxnSp>
          <p:nvCxnSpPr>
            <p:cNvPr id="89" name="直線矢印コネクタ 88"/>
            <p:cNvCxnSpPr/>
            <p:nvPr/>
          </p:nvCxnSpPr>
          <p:spPr>
            <a:xfrm>
              <a:off x="6365250" y="3309165"/>
              <a:ext cx="35798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0" name="円/楕円 89"/>
            <p:cNvSpPr/>
            <p:nvPr/>
          </p:nvSpPr>
          <p:spPr>
            <a:xfrm>
              <a:off x="6733447" y="3064000"/>
              <a:ext cx="1029665" cy="492002"/>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91" name="テキスト ボックス 90"/>
            <p:cNvSpPr txBox="1"/>
            <p:nvPr/>
          </p:nvSpPr>
          <p:spPr>
            <a:xfrm>
              <a:off x="6845264" y="3045144"/>
              <a:ext cx="752818" cy="523220"/>
            </a:xfrm>
            <a:prstGeom prst="rect">
              <a:avLst/>
            </a:prstGeom>
            <a:noFill/>
          </p:spPr>
          <p:txBody>
            <a:bodyPr wrap="none" rtlCol="0">
              <a:spAutoFit/>
            </a:bodyPr>
            <a:lstStyle/>
            <a:p>
              <a:pPr algn="ctr"/>
              <a:r>
                <a:rPr kumimoji="1" lang="en-US" altLang="ja-JP" sz="1400" dirty="0" smtClean="0">
                  <a:solidFill>
                    <a:srgbClr val="000000"/>
                  </a:solidFill>
                </a:rPr>
                <a:t>PSNR</a:t>
              </a:r>
              <a:r>
                <a:rPr kumimoji="1" lang="ja-JP" altLang="en-US" sz="1400" dirty="0" smtClean="0">
                  <a:solidFill>
                    <a:srgbClr val="000000"/>
                  </a:solidFill>
                </a:rPr>
                <a:t>値</a:t>
              </a:r>
              <a:endParaRPr kumimoji="1" lang="en-US" altLang="ja-JP" sz="1400" dirty="0" smtClean="0">
                <a:solidFill>
                  <a:srgbClr val="000000"/>
                </a:solidFill>
              </a:endParaRPr>
            </a:p>
            <a:p>
              <a:pPr algn="ctr"/>
              <a:r>
                <a:rPr lang="ja-JP" altLang="en-US" sz="1400" dirty="0" smtClean="0">
                  <a:solidFill>
                    <a:srgbClr val="000000"/>
                  </a:solidFill>
                </a:rPr>
                <a:t>誤り率</a:t>
              </a:r>
              <a:endParaRPr kumimoji="1" lang="ja-JP" altLang="en-US" sz="1400" dirty="0">
                <a:solidFill>
                  <a:srgbClr val="000000"/>
                </a:solidFill>
              </a:endParaRPr>
            </a:p>
          </p:txBody>
        </p:sp>
      </p:grpSp>
    </p:spTree>
    <p:extLst>
      <p:ext uri="{BB962C8B-B14F-4D97-AF65-F5344CB8AC3E}">
        <p14:creationId xmlns:p14="http://schemas.microsoft.com/office/powerpoint/2010/main" val="111839243"/>
      </p:ext>
    </p:extLst>
  </p:cSld>
  <p:clrMapOvr>
    <a:masterClrMapping/>
  </p:clrMapOvr>
  <mc:AlternateContent xmlns:mc="http://schemas.openxmlformats.org/markup-compatibility/2006">
    <mc:Choice xmlns:p14="http://schemas.microsoft.com/office/powerpoint/2010/main" Requires="p14">
      <p:transition spd="slow" p14:dur="2000" advTm="266"/>
    </mc:Choice>
    <mc:Fallback>
      <p:transition xmlns:p14="http://schemas.microsoft.com/office/powerpoint/2010/main" spd="slow" advTm="266"/>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実験手順（２）</a:t>
            </a:r>
            <a:endParaRPr kumimoji="1" lang="ja-JP" altLang="en-US" dirty="0"/>
          </a:p>
        </p:txBody>
      </p:sp>
      <p:sp>
        <p:nvSpPr>
          <p:cNvPr id="4" name="コンテンツ プレースホルダー 2"/>
          <p:cNvSpPr>
            <a:spLocks noGrp="1"/>
          </p:cNvSpPr>
          <p:nvPr>
            <p:ph idx="1"/>
          </p:nvPr>
        </p:nvSpPr>
        <p:spPr>
          <a:xfrm>
            <a:off x="561802" y="1587631"/>
            <a:ext cx="8229600" cy="4728873"/>
          </a:xfrm>
        </p:spPr>
        <p:txBody>
          <a:bodyPr>
            <a:noAutofit/>
          </a:bodyPr>
          <a:lstStyle/>
          <a:p>
            <a:pPr marL="0" indent="0">
              <a:buNone/>
            </a:pPr>
            <a:r>
              <a:rPr lang="ja-JP" altLang="en-US" sz="2000" dirty="0" smtClean="0"/>
              <a:t>手順２．</a:t>
            </a:r>
            <a:r>
              <a:rPr lang="en-US" altLang="ja-JP" sz="2000" dirty="0" smtClean="0"/>
              <a:t> </a:t>
            </a:r>
            <a:r>
              <a:rPr lang="ja-JP" altLang="en-US" sz="2000" dirty="0" smtClean="0"/>
              <a:t>データの算出</a:t>
            </a:r>
            <a:endParaRPr lang="en-US" altLang="ja-JP" sz="1800" dirty="0" smtClean="0"/>
          </a:p>
          <a:p>
            <a:pPr marL="400050" lvl="1" indent="0">
              <a:buNone/>
            </a:pPr>
            <a:r>
              <a:rPr lang="ja-JP" altLang="en-US" sz="1800" dirty="0" smtClean="0"/>
              <a:t>誤りパターン埋め込み前後の画像を比較し，</a:t>
            </a:r>
            <a:r>
              <a:rPr lang="en-US" altLang="ja-JP" sz="1800" dirty="0" smtClean="0"/>
              <a:t>PSNR</a:t>
            </a:r>
            <a:r>
              <a:rPr lang="ja-JP" altLang="en-US" sz="1800" dirty="0" smtClean="0"/>
              <a:t>値と誤り率を算出する</a:t>
            </a:r>
            <a:r>
              <a:rPr lang="en-US" altLang="ja-JP" sz="1800" dirty="0" smtClean="0"/>
              <a:t>.</a:t>
            </a:r>
          </a:p>
          <a:p>
            <a:pPr marL="400050" lvl="1" indent="0">
              <a:buNone/>
            </a:pPr>
            <a:endParaRPr lang="en-US" altLang="ja-JP" sz="2000" dirty="0" smtClean="0"/>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528886232"/>
              </p:ext>
            </p:extLst>
          </p:nvPr>
        </p:nvGraphicFramePr>
        <p:xfrm>
          <a:off x="12946852" y="2674661"/>
          <a:ext cx="2364484" cy="641216"/>
        </p:xfrm>
        <a:graphic>
          <a:graphicData uri="http://schemas.openxmlformats.org/presentationml/2006/ole">
            <mc:AlternateContent xmlns:mc="http://schemas.openxmlformats.org/markup-compatibility/2006">
              <mc:Choice xmlns:v="urn:schemas-microsoft-com:vml" Requires="v">
                <p:oleObj spid="_x0000_s4316" name="数式" r:id="rId3" imgW="1498600" imgH="406400" progId="Equation.3">
                  <p:embed/>
                </p:oleObj>
              </mc:Choice>
              <mc:Fallback>
                <p:oleObj name="数式" r:id="rId3" imgW="1498600" imgH="406400" progId="Equation.3">
                  <p:embed/>
                  <p:pic>
                    <p:nvPicPr>
                      <p:cNvPr id="0" name=""/>
                      <p:cNvPicPr/>
                      <p:nvPr/>
                    </p:nvPicPr>
                    <p:blipFill>
                      <a:blip r:embed="rId4"/>
                      <a:stretch>
                        <a:fillRect/>
                      </a:stretch>
                    </p:blipFill>
                    <p:spPr>
                      <a:xfrm>
                        <a:off x="12946852" y="2674661"/>
                        <a:ext cx="2364484" cy="641216"/>
                      </a:xfrm>
                      <a:prstGeom prst="rect">
                        <a:avLst/>
                      </a:prstGeom>
                    </p:spPr>
                  </p:pic>
                </p:oleObj>
              </mc:Fallback>
            </mc:AlternateContent>
          </a:graphicData>
        </a:graphic>
      </p:graphicFrame>
      <p:sp>
        <p:nvSpPr>
          <p:cNvPr id="7" name="テキスト ボックス 6"/>
          <p:cNvSpPr txBox="1"/>
          <p:nvPr/>
        </p:nvSpPr>
        <p:spPr>
          <a:xfrm>
            <a:off x="10900504" y="3300388"/>
            <a:ext cx="6448853" cy="615553"/>
          </a:xfrm>
          <a:prstGeom prst="rect">
            <a:avLst/>
          </a:prstGeom>
          <a:noFill/>
        </p:spPr>
        <p:txBody>
          <a:bodyPr wrap="square" rtlCol="0">
            <a:spAutoFit/>
          </a:bodyPr>
          <a:lstStyle/>
          <a:p>
            <a:pPr marL="0" lvl="1" algn="ctr"/>
            <a:r>
              <a:rPr lang="en-US" altLang="ja-JP" i="1" dirty="0" smtClean="0">
                <a:latin typeface="Cambria Math"/>
                <a:ea typeface="ＭＳ 明朝"/>
                <a:cs typeface="Cambria Math"/>
              </a:rPr>
              <a:t>MSE </a:t>
            </a:r>
            <a:r>
              <a:rPr lang="en-US" altLang="ja-JP" dirty="0" smtClean="0">
                <a:latin typeface="Cambria Math"/>
                <a:ea typeface="ＭＳ 明朝"/>
                <a:cs typeface="Cambria Math"/>
              </a:rPr>
              <a:t>: </a:t>
            </a:r>
            <a:r>
              <a:rPr lang="ja-JP" altLang="en-US" dirty="0" smtClean="0">
                <a:latin typeface="Cambria Math"/>
                <a:ea typeface="ＭＳ 明朝"/>
                <a:cs typeface="Cambria Math"/>
              </a:rPr>
              <a:t>平均</a:t>
            </a:r>
            <a:r>
              <a:rPr lang="ja-JP" altLang="en-US" dirty="0">
                <a:latin typeface="Cambria Math"/>
                <a:ea typeface="ＭＳ 明朝"/>
                <a:cs typeface="Cambria Math"/>
              </a:rPr>
              <a:t>二乗誤差，</a:t>
            </a:r>
            <a:r>
              <a:rPr lang="en-US" altLang="ja-JP" i="1" dirty="0" smtClean="0">
                <a:latin typeface="Cambria Math"/>
                <a:ea typeface="ＭＳ 明朝"/>
                <a:cs typeface="Cambria Math"/>
              </a:rPr>
              <a:t>MAX </a:t>
            </a:r>
            <a:r>
              <a:rPr lang="en-US" altLang="ja-JP" dirty="0" smtClean="0">
                <a:latin typeface="Cambria Math"/>
                <a:ea typeface="ＭＳ 明朝"/>
                <a:cs typeface="Cambria Math"/>
              </a:rPr>
              <a:t>: </a:t>
            </a:r>
            <a:r>
              <a:rPr lang="ja-JP" altLang="en-US" dirty="0" smtClean="0">
                <a:latin typeface="Cambria Math"/>
                <a:ea typeface="ＭＳ 明朝"/>
                <a:cs typeface="Cambria Math"/>
              </a:rPr>
              <a:t>最大</a:t>
            </a:r>
            <a:r>
              <a:rPr lang="ja-JP" altLang="en-US" dirty="0">
                <a:latin typeface="Cambria Math"/>
                <a:ea typeface="ＭＳ 明朝"/>
                <a:cs typeface="Cambria Math"/>
              </a:rPr>
              <a:t>ピクセル値（</a:t>
            </a:r>
            <a:r>
              <a:rPr lang="en-US" altLang="ja-JP" dirty="0">
                <a:latin typeface="Cambria Math"/>
                <a:ea typeface="ＭＳ 明朝"/>
                <a:cs typeface="Cambria Math"/>
              </a:rPr>
              <a:t>255</a:t>
            </a:r>
            <a:r>
              <a:rPr lang="ja-JP" altLang="en-US" dirty="0">
                <a:latin typeface="Cambria Math"/>
                <a:ea typeface="ＭＳ 明朝"/>
                <a:cs typeface="Cambria Math"/>
              </a:rPr>
              <a:t>）</a:t>
            </a:r>
            <a:endParaRPr lang="en-US" altLang="ja-JP" dirty="0">
              <a:latin typeface="Cambria Math"/>
              <a:ea typeface="ＭＳ 明朝"/>
              <a:cs typeface="Cambria Math"/>
            </a:endParaRPr>
          </a:p>
          <a:p>
            <a:pPr algn="ctr"/>
            <a:endParaRPr kumimoji="1" lang="ja-JP" altLang="en-US" sz="1600" dirty="0">
              <a:latin typeface="Cambria Math"/>
              <a:ea typeface="ＭＳ 明朝"/>
              <a:cs typeface="Cambria Math"/>
            </a:endParaRPr>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1138622294"/>
              </p:ext>
            </p:extLst>
          </p:nvPr>
        </p:nvGraphicFramePr>
        <p:xfrm>
          <a:off x="4208992" y="2362994"/>
          <a:ext cx="1239756" cy="650241"/>
        </p:xfrm>
        <a:graphic>
          <a:graphicData uri="http://schemas.openxmlformats.org/presentationml/2006/ole">
            <mc:AlternateContent xmlns:mc="http://schemas.openxmlformats.org/markup-compatibility/2006">
              <mc:Choice xmlns:v="urn:schemas-microsoft-com:vml" Requires="v">
                <p:oleObj spid="_x0000_s4317" name="数式" r:id="rId5" imgW="749300" imgH="393700" progId="Equation.3">
                  <p:embed/>
                </p:oleObj>
              </mc:Choice>
              <mc:Fallback>
                <p:oleObj name="数式" r:id="rId5" imgW="7493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8992" y="2362994"/>
                        <a:ext cx="1239756" cy="650241"/>
                      </a:xfrm>
                      <a:prstGeom prst="rect">
                        <a:avLst/>
                      </a:prstGeom>
                      <a:noFill/>
                      <a:ln>
                        <a:noFill/>
                      </a:ln>
                    </p:spPr>
                  </p:pic>
                </p:oleObj>
              </mc:Fallback>
            </mc:AlternateContent>
          </a:graphicData>
        </a:graphic>
      </p:graphicFrame>
      <p:sp>
        <p:nvSpPr>
          <p:cNvPr id="9" name="テキスト ボックス 8"/>
          <p:cNvSpPr txBox="1"/>
          <p:nvPr/>
        </p:nvSpPr>
        <p:spPr>
          <a:xfrm>
            <a:off x="1697723" y="3013235"/>
            <a:ext cx="6448853" cy="369332"/>
          </a:xfrm>
          <a:prstGeom prst="rect">
            <a:avLst/>
          </a:prstGeom>
          <a:noFill/>
        </p:spPr>
        <p:txBody>
          <a:bodyPr wrap="square" rtlCol="0">
            <a:spAutoFit/>
          </a:bodyPr>
          <a:lstStyle/>
          <a:p>
            <a:pPr marL="0" lvl="1" algn="ctr"/>
            <a:r>
              <a:rPr lang="en-US" altLang="ja-JP" i="1" dirty="0" smtClean="0">
                <a:latin typeface="Cambria Math"/>
                <a:ea typeface="ＭＳ 明朝"/>
                <a:cs typeface="Cambria Math"/>
              </a:rPr>
              <a:t>d </a:t>
            </a:r>
            <a:r>
              <a:rPr lang="en-US" altLang="ja-JP" dirty="0" smtClean="0">
                <a:latin typeface="Cambria Math"/>
                <a:ea typeface="ＭＳ 明朝"/>
                <a:cs typeface="Cambria Math"/>
              </a:rPr>
              <a:t>: </a:t>
            </a:r>
            <a:r>
              <a:rPr lang="ja-JP" altLang="en-US" dirty="0" smtClean="0">
                <a:latin typeface="Cambria Math"/>
                <a:ea typeface="ＭＳ 明朝"/>
                <a:cs typeface="Cambria Math"/>
              </a:rPr>
              <a:t>異なる</a:t>
            </a:r>
            <a:r>
              <a:rPr lang="en-US" altLang="ja-JP" dirty="0" smtClean="0">
                <a:latin typeface="Cambria Math"/>
                <a:ea typeface="ＭＳ 明朝"/>
                <a:cs typeface="Cambria Math"/>
              </a:rPr>
              <a:t>LSB</a:t>
            </a:r>
            <a:r>
              <a:rPr lang="ja-JP" altLang="en-US" dirty="0" smtClean="0">
                <a:latin typeface="Cambria Math"/>
                <a:ea typeface="ＭＳ 明朝"/>
                <a:cs typeface="Cambria Math"/>
              </a:rPr>
              <a:t>の数，</a:t>
            </a:r>
            <a:r>
              <a:rPr lang="en-US" altLang="ja-JP" dirty="0" smtClean="0">
                <a:latin typeface="Cambria Math"/>
                <a:ea typeface="ＭＳ 明朝"/>
                <a:cs typeface="Cambria Math"/>
              </a:rPr>
              <a:t>n : </a:t>
            </a:r>
            <a:r>
              <a:rPr lang="ja-JP" altLang="en-US" dirty="0" smtClean="0">
                <a:latin typeface="Cambria Math"/>
                <a:ea typeface="ＭＳ 明朝"/>
                <a:cs typeface="Cambria Math"/>
              </a:rPr>
              <a:t>画像の総ピクセル数</a:t>
            </a:r>
            <a:endParaRPr kumimoji="1" lang="ja-JP" altLang="en-US" sz="1600" dirty="0">
              <a:latin typeface="Cambria Math"/>
              <a:ea typeface="ＭＳ 明朝"/>
              <a:cs typeface="Cambria Math"/>
            </a:endParaRPr>
          </a:p>
        </p:txBody>
      </p:sp>
      <p:grpSp>
        <p:nvGrpSpPr>
          <p:cNvPr id="11" name="図形グループ 10"/>
          <p:cNvGrpSpPr/>
          <p:nvPr/>
        </p:nvGrpSpPr>
        <p:grpSpPr>
          <a:xfrm>
            <a:off x="1666983" y="3811598"/>
            <a:ext cx="6347169" cy="2581022"/>
            <a:chOff x="1415943" y="1676086"/>
            <a:chExt cx="6347169" cy="2581022"/>
          </a:xfrm>
        </p:grpSpPr>
        <p:grpSp>
          <p:nvGrpSpPr>
            <p:cNvPr id="12" name="図形グループ 11"/>
            <p:cNvGrpSpPr/>
            <p:nvPr/>
          </p:nvGrpSpPr>
          <p:grpSpPr>
            <a:xfrm>
              <a:off x="1415943" y="2183641"/>
              <a:ext cx="943487" cy="524977"/>
              <a:chOff x="497541" y="2067796"/>
              <a:chExt cx="1187355" cy="681545"/>
            </a:xfrm>
          </p:grpSpPr>
          <p:sp>
            <p:nvSpPr>
              <p:cNvPr id="34" name="正方形/長方形 33"/>
              <p:cNvSpPr/>
              <p:nvPr/>
            </p:nvSpPr>
            <p:spPr>
              <a:xfrm>
                <a:off x="532220" y="2067796"/>
                <a:ext cx="1124655" cy="667302"/>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35" name="テキスト ボックス 34"/>
              <p:cNvSpPr txBox="1"/>
              <p:nvPr/>
            </p:nvSpPr>
            <p:spPr>
              <a:xfrm>
                <a:off x="497541" y="2070077"/>
                <a:ext cx="1187355" cy="679264"/>
              </a:xfrm>
              <a:prstGeom prst="rect">
                <a:avLst/>
              </a:prstGeom>
              <a:noFill/>
            </p:spPr>
            <p:txBody>
              <a:bodyPr wrap="none" rtlCol="0">
                <a:spAutoFit/>
              </a:bodyPr>
              <a:lstStyle/>
              <a:p>
                <a:pPr algn="ctr"/>
                <a:r>
                  <a:rPr lang="ja-JP" altLang="en-US" sz="1400" dirty="0" smtClean="0"/>
                  <a:t>メッセージ</a:t>
                </a:r>
                <a:endParaRPr kumimoji="1" lang="en-US" altLang="ja-JP" sz="1400" dirty="0" smtClean="0"/>
              </a:p>
              <a:p>
                <a:r>
                  <a:rPr kumimoji="1" lang="ja-JP" altLang="en-US" sz="1400" dirty="0" smtClean="0"/>
                  <a:t>生成器</a:t>
                </a:r>
                <a:endParaRPr kumimoji="1" lang="ja-JP" altLang="en-US" sz="1400" dirty="0"/>
              </a:p>
            </p:txBody>
          </p:sp>
        </p:grpSp>
        <p:pic>
          <p:nvPicPr>
            <p:cNvPr id="13" name="図 12" descr="LENNA.bmp"/>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3259" y="2961931"/>
              <a:ext cx="696788" cy="696788"/>
            </a:xfrm>
            <a:prstGeom prst="rect">
              <a:avLst/>
            </a:prstGeom>
          </p:spPr>
        </p:pic>
        <p:cxnSp>
          <p:nvCxnSpPr>
            <p:cNvPr id="14" name="直線矢印コネクタ 13"/>
            <p:cNvCxnSpPr/>
            <p:nvPr/>
          </p:nvCxnSpPr>
          <p:spPr>
            <a:xfrm>
              <a:off x="2385009" y="2451829"/>
              <a:ext cx="409352"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15" name="図形グループ 14"/>
            <p:cNvGrpSpPr/>
            <p:nvPr/>
          </p:nvGrpSpPr>
          <p:grpSpPr>
            <a:xfrm>
              <a:off x="2789809" y="2183645"/>
              <a:ext cx="1146468" cy="525448"/>
              <a:chOff x="2220835" y="1917223"/>
              <a:chExt cx="1146468" cy="525448"/>
            </a:xfrm>
          </p:grpSpPr>
          <p:sp>
            <p:nvSpPr>
              <p:cNvPr id="32" name="正方形/長方形 31"/>
              <p:cNvSpPr/>
              <p:nvPr/>
            </p:nvSpPr>
            <p:spPr>
              <a:xfrm>
                <a:off x="2243237" y="1917223"/>
                <a:ext cx="1095354" cy="514006"/>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33" name="テキスト ボックス 32"/>
              <p:cNvSpPr txBox="1"/>
              <p:nvPr/>
            </p:nvSpPr>
            <p:spPr>
              <a:xfrm>
                <a:off x="2220835" y="1919451"/>
                <a:ext cx="1146468" cy="523220"/>
              </a:xfrm>
              <a:prstGeom prst="rect">
                <a:avLst/>
              </a:prstGeom>
              <a:noFill/>
            </p:spPr>
            <p:txBody>
              <a:bodyPr wrap="none" rtlCol="0">
                <a:spAutoFit/>
              </a:bodyPr>
              <a:lstStyle/>
              <a:p>
                <a:pPr algn="ctr"/>
                <a:r>
                  <a:rPr kumimoji="1" lang="ja-JP" altLang="en-US" sz="1400" dirty="0" smtClean="0"/>
                  <a:t>誤りパターン</a:t>
                </a:r>
                <a:endParaRPr kumimoji="1" lang="en-US" altLang="ja-JP" sz="1400" dirty="0" smtClean="0"/>
              </a:p>
              <a:p>
                <a:pPr algn="ctr"/>
                <a:r>
                  <a:rPr kumimoji="1" lang="ja-JP" altLang="en-US" sz="1400" dirty="0" smtClean="0"/>
                  <a:t>変換器</a:t>
                </a:r>
                <a:endParaRPr kumimoji="1" lang="ja-JP" altLang="en-US" sz="1400" dirty="0"/>
              </a:p>
            </p:txBody>
          </p:sp>
        </p:grpSp>
        <p:cxnSp>
          <p:nvCxnSpPr>
            <p:cNvPr id="16" name="直線矢印コネクタ 15"/>
            <p:cNvCxnSpPr/>
            <p:nvPr/>
          </p:nvCxnSpPr>
          <p:spPr>
            <a:xfrm>
              <a:off x="3358344" y="2742560"/>
              <a:ext cx="2647" cy="43376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1728778" y="3733888"/>
              <a:ext cx="1441420" cy="523220"/>
            </a:xfrm>
            <a:prstGeom prst="rect">
              <a:avLst/>
            </a:prstGeom>
            <a:noFill/>
          </p:spPr>
          <p:txBody>
            <a:bodyPr wrap="none" rtlCol="0">
              <a:spAutoFit/>
            </a:bodyPr>
            <a:lstStyle/>
            <a:p>
              <a:r>
                <a:rPr lang="ja-JP" altLang="en-US" sz="1400" dirty="0"/>
                <a:t>埋め込み前画像</a:t>
              </a:r>
            </a:p>
            <a:p>
              <a:endParaRPr lang="ja-JP" altLang="en-US" sz="1400" dirty="0"/>
            </a:p>
          </p:txBody>
        </p:sp>
        <p:pic>
          <p:nvPicPr>
            <p:cNvPr id="18" name="図 17" descr="LENNA.bmp"/>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6277" y="2970365"/>
              <a:ext cx="696788" cy="696788"/>
            </a:xfrm>
            <a:prstGeom prst="rect">
              <a:avLst/>
            </a:prstGeom>
          </p:spPr>
        </p:pic>
        <p:sp>
          <p:nvSpPr>
            <p:cNvPr id="19" name="テキスト ボックス 18"/>
            <p:cNvSpPr txBox="1"/>
            <p:nvPr/>
          </p:nvSpPr>
          <p:spPr>
            <a:xfrm>
              <a:off x="3588178" y="3733888"/>
              <a:ext cx="1441420" cy="523220"/>
            </a:xfrm>
            <a:prstGeom prst="rect">
              <a:avLst/>
            </a:prstGeom>
            <a:noFill/>
          </p:spPr>
          <p:txBody>
            <a:bodyPr wrap="none" rtlCol="0">
              <a:spAutoFit/>
            </a:bodyPr>
            <a:lstStyle/>
            <a:p>
              <a:r>
                <a:rPr lang="ja-JP" altLang="en-US" sz="1400" dirty="0" smtClean="0"/>
                <a:t>埋め込み後画像</a:t>
              </a:r>
              <a:endParaRPr lang="ja-JP" altLang="en-US" sz="1400" dirty="0"/>
            </a:p>
            <a:p>
              <a:endParaRPr lang="ja-JP" altLang="en-US" sz="1400" dirty="0"/>
            </a:p>
          </p:txBody>
        </p:sp>
        <p:sp>
          <p:nvSpPr>
            <p:cNvPr id="20" name="テキスト ボックス 19"/>
            <p:cNvSpPr txBox="1"/>
            <p:nvPr/>
          </p:nvSpPr>
          <p:spPr>
            <a:xfrm>
              <a:off x="3136388" y="2909822"/>
              <a:ext cx="466794" cy="769441"/>
            </a:xfrm>
            <a:prstGeom prst="rect">
              <a:avLst/>
            </a:prstGeom>
            <a:noFill/>
            <a:ln>
              <a:noFill/>
            </a:ln>
          </p:spPr>
          <p:txBody>
            <a:bodyPr wrap="none" rtlCol="0">
              <a:spAutoFit/>
            </a:bodyPr>
            <a:lstStyle/>
            <a:p>
              <a:r>
                <a:rPr kumimoji="1" lang="en-US" altLang="ja-JP" sz="4400" dirty="0" smtClean="0"/>
                <a:t>⊕</a:t>
              </a:r>
              <a:endParaRPr kumimoji="1" lang="ja-JP" altLang="en-US" sz="4400" dirty="0"/>
            </a:p>
          </p:txBody>
        </p:sp>
        <p:cxnSp>
          <p:nvCxnSpPr>
            <p:cNvPr id="21" name="直線矢印コネクタ 20"/>
            <p:cNvCxnSpPr/>
            <p:nvPr/>
          </p:nvCxnSpPr>
          <p:spPr>
            <a:xfrm>
              <a:off x="2812211" y="3313622"/>
              <a:ext cx="393785"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a:off x="3513779" y="3317276"/>
              <a:ext cx="393785"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p:nvPr/>
          </p:nvCxnSpPr>
          <p:spPr>
            <a:xfrm>
              <a:off x="4672295" y="3309165"/>
              <a:ext cx="35798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24" name="図 23" descr="LENNA.bmp"/>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7678" y="1676086"/>
              <a:ext cx="696788" cy="696788"/>
            </a:xfrm>
            <a:prstGeom prst="rect">
              <a:avLst/>
            </a:prstGeom>
          </p:spPr>
        </p:pic>
        <p:sp>
          <p:nvSpPr>
            <p:cNvPr id="25" name="テキスト ボックス 24"/>
            <p:cNvSpPr txBox="1"/>
            <p:nvPr/>
          </p:nvSpPr>
          <p:spPr>
            <a:xfrm>
              <a:off x="4884375" y="2387542"/>
              <a:ext cx="1441420" cy="307777"/>
            </a:xfrm>
            <a:prstGeom prst="rect">
              <a:avLst/>
            </a:prstGeom>
            <a:noFill/>
          </p:spPr>
          <p:txBody>
            <a:bodyPr wrap="none" rtlCol="0">
              <a:spAutoFit/>
            </a:bodyPr>
            <a:lstStyle/>
            <a:p>
              <a:r>
                <a:rPr lang="ja-JP" altLang="en-US" sz="1400" dirty="0" smtClean="0"/>
                <a:t>埋め込み前画像</a:t>
              </a:r>
              <a:endParaRPr kumimoji="1" lang="ja-JP" altLang="en-US" sz="1400" dirty="0"/>
            </a:p>
          </p:txBody>
        </p:sp>
        <p:cxnSp>
          <p:nvCxnSpPr>
            <p:cNvPr id="26" name="直線矢印コネクタ 25"/>
            <p:cNvCxnSpPr/>
            <p:nvPr/>
          </p:nvCxnSpPr>
          <p:spPr>
            <a:xfrm>
              <a:off x="5604717" y="2688629"/>
              <a:ext cx="0" cy="36314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正方形/長方形 26"/>
            <p:cNvSpPr/>
            <p:nvPr/>
          </p:nvSpPr>
          <p:spPr>
            <a:xfrm>
              <a:off x="5027673" y="3055665"/>
              <a:ext cx="1298121" cy="523221"/>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28" name="テキスト ボックス 27"/>
            <p:cNvSpPr txBox="1"/>
            <p:nvPr/>
          </p:nvSpPr>
          <p:spPr>
            <a:xfrm>
              <a:off x="5012365" y="3064000"/>
              <a:ext cx="1365065" cy="523220"/>
            </a:xfrm>
            <a:prstGeom prst="rect">
              <a:avLst/>
            </a:prstGeom>
            <a:noFill/>
          </p:spPr>
          <p:txBody>
            <a:bodyPr wrap="none" rtlCol="0">
              <a:spAutoFit/>
            </a:bodyPr>
            <a:lstStyle/>
            <a:p>
              <a:pPr algn="ctr"/>
              <a:r>
                <a:rPr kumimoji="1" lang="en-US" altLang="ja-JP" sz="1400" dirty="0" smtClean="0"/>
                <a:t>PSNR</a:t>
              </a:r>
              <a:r>
                <a:rPr kumimoji="1" lang="ja-JP" altLang="en-US" sz="1400" dirty="0" smtClean="0"/>
                <a:t>値，</a:t>
              </a:r>
              <a:r>
                <a:rPr lang="ja-JP" altLang="en-US" sz="1400" dirty="0" smtClean="0"/>
                <a:t>誤り率</a:t>
              </a:r>
              <a:endParaRPr lang="en-US" altLang="ja-JP" sz="1400" dirty="0" smtClean="0"/>
            </a:p>
            <a:p>
              <a:pPr algn="ctr"/>
              <a:r>
                <a:rPr kumimoji="1" lang="ja-JP" altLang="en-US" sz="1400" dirty="0" smtClean="0"/>
                <a:t>計算器</a:t>
              </a:r>
              <a:endParaRPr kumimoji="1" lang="ja-JP" altLang="en-US" sz="1400" dirty="0"/>
            </a:p>
          </p:txBody>
        </p:sp>
        <p:cxnSp>
          <p:nvCxnSpPr>
            <p:cNvPr id="29" name="直線矢印コネクタ 28"/>
            <p:cNvCxnSpPr/>
            <p:nvPr/>
          </p:nvCxnSpPr>
          <p:spPr>
            <a:xfrm>
              <a:off x="6365250" y="3309165"/>
              <a:ext cx="35798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円/楕円 29"/>
            <p:cNvSpPr/>
            <p:nvPr/>
          </p:nvSpPr>
          <p:spPr>
            <a:xfrm>
              <a:off x="6733447" y="3064000"/>
              <a:ext cx="1029665" cy="492002"/>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31" name="テキスト ボックス 30"/>
            <p:cNvSpPr txBox="1"/>
            <p:nvPr/>
          </p:nvSpPr>
          <p:spPr>
            <a:xfrm>
              <a:off x="6845264" y="3045144"/>
              <a:ext cx="752818" cy="523220"/>
            </a:xfrm>
            <a:prstGeom prst="rect">
              <a:avLst/>
            </a:prstGeom>
            <a:noFill/>
          </p:spPr>
          <p:txBody>
            <a:bodyPr wrap="none" rtlCol="0">
              <a:spAutoFit/>
            </a:bodyPr>
            <a:lstStyle/>
            <a:p>
              <a:pPr algn="ctr"/>
              <a:r>
                <a:rPr kumimoji="1" lang="en-US" altLang="ja-JP" sz="1400" dirty="0" smtClean="0">
                  <a:solidFill>
                    <a:srgbClr val="000000"/>
                  </a:solidFill>
                </a:rPr>
                <a:t>PSNR</a:t>
              </a:r>
              <a:r>
                <a:rPr kumimoji="1" lang="ja-JP" altLang="en-US" sz="1400" dirty="0" smtClean="0">
                  <a:solidFill>
                    <a:srgbClr val="000000"/>
                  </a:solidFill>
                </a:rPr>
                <a:t>値</a:t>
              </a:r>
              <a:endParaRPr kumimoji="1" lang="en-US" altLang="ja-JP" sz="1400" dirty="0" smtClean="0">
                <a:solidFill>
                  <a:srgbClr val="000000"/>
                </a:solidFill>
              </a:endParaRPr>
            </a:p>
            <a:p>
              <a:pPr algn="ctr"/>
              <a:r>
                <a:rPr lang="ja-JP" altLang="en-US" sz="1400" dirty="0" smtClean="0">
                  <a:solidFill>
                    <a:srgbClr val="000000"/>
                  </a:solidFill>
                </a:rPr>
                <a:t>誤り率</a:t>
              </a:r>
              <a:endParaRPr kumimoji="1" lang="ja-JP" altLang="en-US" sz="1400" dirty="0">
                <a:solidFill>
                  <a:srgbClr val="000000"/>
                </a:solidFill>
              </a:endParaRPr>
            </a:p>
          </p:txBody>
        </p:sp>
      </p:grpSp>
      <p:sp>
        <p:nvSpPr>
          <p:cNvPr id="36" name="角丸四角形 35"/>
          <p:cNvSpPr/>
          <p:nvPr/>
        </p:nvSpPr>
        <p:spPr>
          <a:xfrm>
            <a:off x="5187993" y="3750020"/>
            <a:ext cx="2893732" cy="235263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テキスト ボックス 36"/>
          <p:cNvSpPr txBox="1"/>
          <p:nvPr/>
        </p:nvSpPr>
        <p:spPr>
          <a:xfrm>
            <a:off x="6193387" y="3402448"/>
            <a:ext cx="817665" cy="369332"/>
          </a:xfrm>
          <a:prstGeom prst="rect">
            <a:avLst/>
          </a:prstGeom>
          <a:noFill/>
        </p:spPr>
        <p:txBody>
          <a:bodyPr wrap="square" rtlCol="0">
            <a:spAutoFit/>
          </a:bodyPr>
          <a:lstStyle/>
          <a:p>
            <a:r>
              <a:rPr kumimoji="1" lang="ja-JP" altLang="en-US" u="sng" dirty="0" smtClean="0"/>
              <a:t>手順</a:t>
            </a:r>
            <a:r>
              <a:rPr kumimoji="1" lang="en-US" altLang="ja-JP" u="sng" dirty="0" smtClean="0"/>
              <a:t>2</a:t>
            </a:r>
            <a:endParaRPr kumimoji="1" lang="ja-JP" altLang="en-US" u="sng" dirty="0"/>
          </a:p>
        </p:txBody>
      </p:sp>
    </p:spTree>
    <p:extLst>
      <p:ext uri="{BB962C8B-B14F-4D97-AF65-F5344CB8AC3E}">
        <p14:creationId xmlns:p14="http://schemas.microsoft.com/office/powerpoint/2010/main" val="605071555"/>
      </p:ext>
    </p:extLst>
  </p:cSld>
  <p:clrMapOvr>
    <a:masterClrMapping/>
  </p:clrMapOvr>
  <mc:AlternateContent xmlns:mc="http://schemas.openxmlformats.org/markup-compatibility/2006">
    <mc:Choice xmlns:p14="http://schemas.microsoft.com/office/powerpoint/2010/main" Requires="p14">
      <p:transition spd="slow" p14:dur="2000" advTm="316"/>
    </mc:Choice>
    <mc:Fallback>
      <p:transition xmlns:p14="http://schemas.microsoft.com/office/powerpoint/2010/main" spd="slow" advTm="316"/>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
</p:tagLst>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ストーリー.thmx</Template>
  <TotalTime>3159</TotalTime>
  <Words>971</Words>
  <Application>Microsoft Macintosh PowerPoint</Application>
  <PresentationFormat>画面に合わせる (4:3)</PresentationFormat>
  <Paragraphs>297</Paragraphs>
  <Slides>15</Slides>
  <Notes>7</Notes>
  <HiddenSlides>3</HiddenSlides>
  <MMClips>8</MMClips>
  <ScaleCrop>false</ScaleCrop>
  <HeadingPairs>
    <vt:vector size="6" baseType="variant">
      <vt:variant>
        <vt:lpstr>テーマ</vt:lpstr>
      </vt:variant>
      <vt:variant>
        <vt:i4>1</vt:i4>
      </vt:variant>
      <vt:variant>
        <vt:lpstr>埋め込まれた OLE サーバー</vt:lpstr>
      </vt:variant>
      <vt:variant>
        <vt:i4>2</vt:i4>
      </vt:variant>
      <vt:variant>
        <vt:lpstr>スライド タイトル</vt:lpstr>
      </vt:variant>
      <vt:variant>
        <vt:i4>15</vt:i4>
      </vt:variant>
    </vt:vector>
  </HeadingPairs>
  <TitlesOfParts>
    <vt:vector size="18" baseType="lpstr">
      <vt:lpstr>ホワイト</vt:lpstr>
      <vt:lpstr>数式</vt:lpstr>
      <vt:lpstr>Microsoft 数式</vt:lpstr>
      <vt:lpstr>誤りパターン埋込み型ステガノグラフィにおける画質劣化の評価</vt:lpstr>
      <vt:lpstr>LSB法</vt:lpstr>
      <vt:lpstr>誤りパターン埋め込み法</vt:lpstr>
      <vt:lpstr>誤りテーブルを用いた変換</vt:lpstr>
      <vt:lpstr>本研究の目的</vt:lpstr>
      <vt:lpstr>Shalkwijkの数え上げ符号とは</vt:lpstr>
      <vt:lpstr>提案手法</vt:lpstr>
      <vt:lpstr>PowerPoint プレゼンテーション</vt:lpstr>
      <vt:lpstr>実験手順（２）</vt:lpstr>
      <vt:lpstr>実験結果（１）</vt:lpstr>
      <vt:lpstr>実験結果（２）</vt:lpstr>
      <vt:lpstr>今後の予定</vt:lpstr>
      <vt:lpstr>実験結果（３）</vt:lpstr>
      <vt:lpstr>変換方法</vt:lpstr>
      <vt:lpstr>LSB法と誤りパターン埋め込み法の比較</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誤りパターン埋込み型ステガノグラフィにおける画質劣化の評価</dc:title>
  <dc:creator>索手 一平</dc:creator>
  <cp:lastModifiedBy>索手 一平</cp:lastModifiedBy>
  <cp:revision>157</cp:revision>
  <cp:lastPrinted>2013-10-28T06:13:27Z</cp:lastPrinted>
  <dcterms:created xsi:type="dcterms:W3CDTF">2013-10-26T06:25:13Z</dcterms:created>
  <dcterms:modified xsi:type="dcterms:W3CDTF">2013-10-29T09:49:14Z</dcterms:modified>
</cp:coreProperties>
</file>