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Default Extension="emf" ContentType="image/x-emf"/>
  <Default Extension="vml" ContentType="application/vnd.openxmlformats-officedocument.vmlDrawing"/>
  <Default Extension="wav" ContentType="audio/wav"/>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4.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2" r:id="rId3"/>
    <p:sldId id="257" r:id="rId4"/>
    <p:sldId id="259" r:id="rId5"/>
    <p:sldId id="260" r:id="rId6"/>
    <p:sldId id="263" r:id="rId7"/>
    <p:sldId id="264" r:id="rId8"/>
    <p:sldId id="271" r:id="rId9"/>
    <p:sldId id="265" r:id="rId10"/>
    <p:sldId id="267" r:id="rId11"/>
    <p:sldId id="266" r:id="rId12"/>
    <p:sldId id="270" r:id="rId13"/>
    <p:sldId id="273" r:id="rId14"/>
    <p:sldId id="274" r:id="rId15"/>
    <p:sldId id="2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9" autoAdjust="0"/>
    <p:restoredTop sz="99710" autoAdjust="0"/>
  </p:normalViewPr>
  <p:slideViewPr>
    <p:cSldViewPr snapToGrid="0" snapToObjects="1">
      <p:cViewPr>
        <p:scale>
          <a:sx n="112" d="100"/>
          <a:sy n="112" d="100"/>
        </p:scale>
        <p:origin x="-1416" y="-232"/>
      </p:cViewPr>
      <p:guideLst>
        <p:guide orient="horz" pos="2160"/>
        <p:guide pos="2880"/>
      </p:guideLst>
    </p:cSldViewPr>
  </p:slideViewPr>
  <p:outlineViewPr>
    <p:cViewPr>
      <p:scale>
        <a:sx n="33" d="100"/>
        <a:sy n="33" d="100"/>
      </p:scale>
      <p:origin x="0" y="111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akuna63:Documents:Workspace:01%20Android:eclipse%20Workspace:TestForCodingWithCostFunction:TestForImageDegrationOfSteganography:csv:Airplan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ja-JP"/>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888582141518024"/>
          <c:y val="0.0973747016706444"/>
          <c:w val="0.71868487867588"/>
          <c:h val="0.72929998308684"/>
        </c:manualLayout>
      </c:layout>
      <c:scatterChart>
        <c:scatterStyle val="lineMarker"/>
        <c:varyColors val="0"/>
        <c:ser>
          <c:idx val="1"/>
          <c:order val="1"/>
          <c:tx>
            <c:strRef>
              <c:f>Airplane.csv!$D$1</c:f>
              <c:strCache>
                <c:ptCount val="1"/>
                <c:pt idx="0">
                  <c:v>誤り率</c:v>
                </c:pt>
              </c:strCache>
            </c:strRef>
          </c:tx>
          <c:spPr>
            <a:ln w="25400">
              <a:solidFill>
                <a:schemeClr val="tx2">
                  <a:lumMod val="60000"/>
                  <a:lumOff val="40000"/>
                </a:schemeClr>
              </a:solidFill>
            </a:ln>
          </c:spPr>
          <c:marker>
            <c:symbol val="square"/>
            <c:size val="13"/>
            <c:spPr>
              <a:solidFill>
                <a:schemeClr val="tx2">
                  <a:lumMod val="60000"/>
                  <a:lumOff val="40000"/>
                </a:schemeClr>
              </a:solidFill>
              <a:ln>
                <a:solidFill>
                  <a:schemeClr val="tx2">
                    <a:lumMod val="60000"/>
                    <a:lumOff val="40000"/>
                  </a:schemeClr>
                </a:solidFill>
              </a:ln>
            </c:spPr>
          </c:marker>
          <c:xVal>
            <c:numRef>
              <c:f>Airplane.csv!$B$2:$B$17</c:f>
              <c:numCache>
                <c:formatCode>General</c:formatCode>
                <c:ptCount val="16"/>
                <c:pt idx="0">
                  <c:v>100.0</c:v>
                </c:pt>
                <c:pt idx="1">
                  <c:v>50.0</c:v>
                </c:pt>
                <c:pt idx="2">
                  <c:v>33.3333333333333</c:v>
                </c:pt>
                <c:pt idx="3">
                  <c:v>25.0</c:v>
                </c:pt>
                <c:pt idx="4">
                  <c:v>20.0</c:v>
                </c:pt>
                <c:pt idx="5">
                  <c:v>16.6666666666666</c:v>
                </c:pt>
                <c:pt idx="6">
                  <c:v>14.2857142857142</c:v>
                </c:pt>
                <c:pt idx="7">
                  <c:v>12.5</c:v>
                </c:pt>
                <c:pt idx="8">
                  <c:v>11.1111111111111</c:v>
                </c:pt>
                <c:pt idx="9">
                  <c:v>10.0</c:v>
                </c:pt>
                <c:pt idx="10">
                  <c:v>9.09090909090909</c:v>
                </c:pt>
                <c:pt idx="11">
                  <c:v>8.33333333333333</c:v>
                </c:pt>
                <c:pt idx="12">
                  <c:v>7.69230769230769</c:v>
                </c:pt>
                <c:pt idx="13">
                  <c:v>7.14285714285714</c:v>
                </c:pt>
                <c:pt idx="14">
                  <c:v>6.66666666666666</c:v>
                </c:pt>
                <c:pt idx="15">
                  <c:v>6.25</c:v>
                </c:pt>
              </c:numCache>
            </c:numRef>
          </c:xVal>
          <c:yVal>
            <c:numRef>
              <c:f>Airplane.csv!$D$2:$D$17</c:f>
              <c:numCache>
                <c:formatCode>General</c:formatCode>
                <c:ptCount val="16"/>
                <c:pt idx="0">
                  <c:v>50.10986328124999</c:v>
                </c:pt>
                <c:pt idx="1">
                  <c:v>15.0650024414062</c:v>
                </c:pt>
                <c:pt idx="2">
                  <c:v>7.89642333984375</c:v>
                </c:pt>
                <c:pt idx="3">
                  <c:v>5.816650390625</c:v>
                </c:pt>
                <c:pt idx="4">
                  <c:v>4.582214355468747</c:v>
                </c:pt>
                <c:pt idx="5">
                  <c:v>3.765869140625</c:v>
                </c:pt>
                <c:pt idx="6">
                  <c:v>3.1707763671875</c:v>
                </c:pt>
                <c:pt idx="7">
                  <c:v>2.74658203125</c:v>
                </c:pt>
                <c:pt idx="8">
                  <c:v>2.410888671875</c:v>
                </c:pt>
                <c:pt idx="9">
                  <c:v>2.15301513671875</c:v>
                </c:pt>
                <c:pt idx="10">
                  <c:v>1.91497802734375</c:v>
                </c:pt>
                <c:pt idx="11">
                  <c:v>1.70440673828125</c:v>
                </c:pt>
                <c:pt idx="12">
                  <c:v>1.544189453125</c:v>
                </c:pt>
                <c:pt idx="13">
                  <c:v>1.3885498046875</c:v>
                </c:pt>
                <c:pt idx="14">
                  <c:v>1.27410888671875</c:v>
                </c:pt>
                <c:pt idx="15">
                  <c:v>1.177978515625</c:v>
                </c:pt>
              </c:numCache>
            </c:numRef>
          </c:yVal>
          <c:smooth val="0"/>
        </c:ser>
        <c:dLbls>
          <c:showLegendKey val="0"/>
          <c:showVal val="0"/>
          <c:showCatName val="0"/>
          <c:showSerName val="0"/>
          <c:showPercent val="0"/>
          <c:showBubbleSize val="0"/>
        </c:dLbls>
        <c:axId val="2141842664"/>
        <c:axId val="2105476696"/>
      </c:scatterChart>
      <c:scatterChart>
        <c:scatterStyle val="lineMarker"/>
        <c:varyColors val="0"/>
        <c:ser>
          <c:idx val="0"/>
          <c:order val="0"/>
          <c:tx>
            <c:strRef>
              <c:f>Airplane.csv!$C$1</c:f>
              <c:strCache>
                <c:ptCount val="1"/>
                <c:pt idx="0">
                  <c:v>PSNR</c:v>
                </c:pt>
              </c:strCache>
            </c:strRef>
          </c:tx>
          <c:spPr>
            <a:ln w="25400">
              <a:solidFill>
                <a:schemeClr val="accent2"/>
              </a:solidFill>
            </a:ln>
          </c:spPr>
          <c:marker>
            <c:symbol val="circle"/>
            <c:size val="14"/>
            <c:spPr>
              <a:solidFill>
                <a:srgbClr val="C0504D"/>
              </a:solidFill>
              <a:ln>
                <a:solidFill>
                  <a:schemeClr val="accent2"/>
                </a:solidFill>
              </a:ln>
            </c:spPr>
          </c:marker>
          <c:xVal>
            <c:numRef>
              <c:f>Airplane.csv!$B$2:$B$17</c:f>
              <c:numCache>
                <c:formatCode>General</c:formatCode>
                <c:ptCount val="16"/>
                <c:pt idx="0">
                  <c:v>100.0</c:v>
                </c:pt>
                <c:pt idx="1">
                  <c:v>50.0</c:v>
                </c:pt>
                <c:pt idx="2">
                  <c:v>33.3333333333333</c:v>
                </c:pt>
                <c:pt idx="3">
                  <c:v>25.0</c:v>
                </c:pt>
                <c:pt idx="4">
                  <c:v>20.0</c:v>
                </c:pt>
                <c:pt idx="5">
                  <c:v>16.6666666666666</c:v>
                </c:pt>
                <c:pt idx="6">
                  <c:v>14.2857142857142</c:v>
                </c:pt>
                <c:pt idx="7">
                  <c:v>12.5</c:v>
                </c:pt>
                <c:pt idx="8">
                  <c:v>11.1111111111111</c:v>
                </c:pt>
                <c:pt idx="9">
                  <c:v>10.0</c:v>
                </c:pt>
                <c:pt idx="10">
                  <c:v>9.09090909090909</c:v>
                </c:pt>
                <c:pt idx="11">
                  <c:v>8.33333333333333</c:v>
                </c:pt>
                <c:pt idx="12">
                  <c:v>7.69230769230769</c:v>
                </c:pt>
                <c:pt idx="13">
                  <c:v>7.14285714285714</c:v>
                </c:pt>
                <c:pt idx="14">
                  <c:v>6.66666666666666</c:v>
                </c:pt>
                <c:pt idx="15">
                  <c:v>6.25</c:v>
                </c:pt>
              </c:numCache>
            </c:numRef>
          </c:xVal>
          <c:yVal>
            <c:numRef>
              <c:f>Airplane.csv!$C$2:$C$17</c:f>
              <c:numCache>
                <c:formatCode>General</c:formatCode>
                <c:ptCount val="16"/>
                <c:pt idx="0">
                  <c:v>51.131571430442</c:v>
                </c:pt>
                <c:pt idx="1">
                  <c:v>56.3511115447757</c:v>
                </c:pt>
                <c:pt idx="2">
                  <c:v>59.15649937362647</c:v>
                </c:pt>
                <c:pt idx="3">
                  <c:v>60.48407399525317</c:v>
                </c:pt>
                <c:pt idx="4">
                  <c:v>61.5200495929262</c:v>
                </c:pt>
                <c:pt idx="5">
                  <c:v>62.372151361304</c:v>
                </c:pt>
                <c:pt idx="6">
                  <c:v>63.11914748270447</c:v>
                </c:pt>
                <c:pt idx="7">
                  <c:v>63.742877863883</c:v>
                </c:pt>
                <c:pt idx="8">
                  <c:v>64.30903204537178</c:v>
                </c:pt>
                <c:pt idx="9">
                  <c:v>64.80033277737256</c:v>
                </c:pt>
                <c:pt idx="10">
                  <c:v>65.3091656567455</c:v>
                </c:pt>
                <c:pt idx="11">
                  <c:v>65.81507118375993</c:v>
                </c:pt>
                <c:pt idx="12">
                  <c:v>66.2437977898782</c:v>
                </c:pt>
                <c:pt idx="13">
                  <c:v>66.7051889917051</c:v>
                </c:pt>
                <c:pt idx="14">
                  <c:v>67.07873816007988</c:v>
                </c:pt>
                <c:pt idx="15">
                  <c:v>67.4194299115587</c:v>
                </c:pt>
              </c:numCache>
            </c:numRef>
          </c:yVal>
          <c:smooth val="0"/>
        </c:ser>
        <c:dLbls>
          <c:showLegendKey val="0"/>
          <c:showVal val="0"/>
          <c:showCatName val="0"/>
          <c:showSerName val="0"/>
          <c:showPercent val="0"/>
          <c:showBubbleSize val="0"/>
        </c:dLbls>
        <c:axId val="2105488296"/>
        <c:axId val="2105482568"/>
      </c:scatterChart>
      <c:valAx>
        <c:axId val="2141842664"/>
        <c:scaling>
          <c:orientation val="minMax"/>
          <c:max val="100.0"/>
        </c:scaling>
        <c:delete val="0"/>
        <c:axPos val="b"/>
        <c:majorGridlines/>
        <c:minorGridlines/>
        <c:title>
          <c:tx>
            <c:rich>
              <a:bodyPr/>
              <a:lstStyle/>
              <a:p>
                <a:pPr>
                  <a:defRPr sz="1800"/>
                </a:pPr>
                <a:r>
                  <a:rPr lang="ja-JP" altLang="en-US" sz="1800"/>
                  <a:t>埋め込み率</a:t>
                </a:r>
                <a:r>
                  <a:rPr lang="en-US" altLang="ja-JP" sz="1800"/>
                  <a:t>[%]</a:t>
                </a:r>
                <a:endParaRPr lang="ja-JP" altLang="en-US" sz="1800"/>
              </a:p>
            </c:rich>
          </c:tx>
          <c:layout/>
          <c:overlay val="0"/>
        </c:title>
        <c:numFmt formatCode="General" sourceLinked="1"/>
        <c:majorTickMark val="out"/>
        <c:minorTickMark val="none"/>
        <c:tickLblPos val="nextTo"/>
        <c:txPr>
          <a:bodyPr/>
          <a:lstStyle/>
          <a:p>
            <a:pPr>
              <a:defRPr sz="1800"/>
            </a:pPr>
            <a:endParaRPr lang="ja-JP"/>
          </a:p>
        </c:txPr>
        <c:crossAx val="2105476696"/>
        <c:crosses val="autoZero"/>
        <c:crossBetween val="midCat"/>
      </c:valAx>
      <c:valAx>
        <c:axId val="2105476696"/>
        <c:scaling>
          <c:orientation val="minMax"/>
        </c:scaling>
        <c:delete val="0"/>
        <c:axPos val="l"/>
        <c:majorGridlines/>
        <c:minorGridlines/>
        <c:title>
          <c:tx>
            <c:rich>
              <a:bodyPr rot="0" vert="horz"/>
              <a:lstStyle/>
              <a:p>
                <a:pPr>
                  <a:defRPr sz="1800"/>
                </a:pPr>
                <a:r>
                  <a:rPr lang="en-US" altLang="en-US" sz="1800"/>
                  <a:t>誤り率[%]</a:t>
                </a:r>
                <a:endParaRPr lang="ja-JP" altLang="en-US" sz="1800"/>
              </a:p>
            </c:rich>
          </c:tx>
          <c:layout>
            <c:manualLayout>
              <c:xMode val="edge"/>
              <c:yMode val="edge"/>
              <c:x val="0.0163265306122449"/>
              <c:y val="0.0162013041925845"/>
            </c:manualLayout>
          </c:layout>
          <c:overlay val="0"/>
        </c:title>
        <c:numFmt formatCode="General" sourceLinked="1"/>
        <c:majorTickMark val="out"/>
        <c:minorTickMark val="none"/>
        <c:tickLblPos val="nextTo"/>
        <c:txPr>
          <a:bodyPr/>
          <a:lstStyle/>
          <a:p>
            <a:pPr>
              <a:defRPr sz="1800"/>
            </a:pPr>
            <a:endParaRPr lang="ja-JP"/>
          </a:p>
        </c:txPr>
        <c:crossAx val="2141842664"/>
        <c:crosses val="autoZero"/>
        <c:crossBetween val="midCat"/>
      </c:valAx>
      <c:valAx>
        <c:axId val="2105482568"/>
        <c:scaling>
          <c:orientation val="minMax"/>
          <c:max val="80.0"/>
          <c:min val="20.0"/>
        </c:scaling>
        <c:delete val="0"/>
        <c:axPos val="r"/>
        <c:title>
          <c:tx>
            <c:rich>
              <a:bodyPr rot="0" vert="horz"/>
              <a:lstStyle/>
              <a:p>
                <a:pPr>
                  <a:defRPr sz="1800"/>
                </a:pPr>
                <a:r>
                  <a:rPr lang="en-US" altLang="ja-JP" sz="1800"/>
                  <a:t>PSNR[db]</a:t>
                </a:r>
                <a:endParaRPr lang="ja-JP" altLang="en-US" sz="1800"/>
              </a:p>
            </c:rich>
          </c:tx>
          <c:layout>
            <c:manualLayout>
              <c:xMode val="edge"/>
              <c:yMode val="edge"/>
              <c:x val="0.777529808773903"/>
              <c:y val="0.0233612087271907"/>
            </c:manualLayout>
          </c:layout>
          <c:overlay val="0"/>
        </c:title>
        <c:numFmt formatCode="General" sourceLinked="1"/>
        <c:majorTickMark val="out"/>
        <c:minorTickMark val="none"/>
        <c:tickLblPos val="nextTo"/>
        <c:txPr>
          <a:bodyPr/>
          <a:lstStyle/>
          <a:p>
            <a:pPr>
              <a:defRPr sz="1800"/>
            </a:pPr>
            <a:endParaRPr lang="ja-JP"/>
          </a:p>
        </c:txPr>
        <c:crossAx val="2105488296"/>
        <c:crosses val="max"/>
        <c:crossBetween val="midCat"/>
        <c:majorUnit val="10.0"/>
        <c:minorUnit val="1.0"/>
      </c:valAx>
      <c:valAx>
        <c:axId val="2105488296"/>
        <c:scaling>
          <c:orientation val="minMax"/>
        </c:scaling>
        <c:delete val="1"/>
        <c:axPos val="b"/>
        <c:numFmt formatCode="General" sourceLinked="1"/>
        <c:majorTickMark val="out"/>
        <c:minorTickMark val="none"/>
        <c:tickLblPos val="nextTo"/>
        <c:crossAx val="2105482568"/>
        <c:crosses val="autoZero"/>
        <c:crossBetween val="midCat"/>
      </c:valAx>
    </c:plotArea>
    <c:legend>
      <c:legendPos val="r"/>
      <c:layout>
        <c:manualLayout>
          <c:xMode val="edge"/>
          <c:yMode val="edge"/>
          <c:x val="0.871524238041673"/>
          <c:y val="0.431395335726232"/>
          <c:w val="0.110788687128395"/>
          <c:h val="0.141982598237273"/>
        </c:manualLayout>
      </c:layout>
      <c:overlay val="0"/>
      <c:txPr>
        <a:bodyPr/>
        <a:lstStyle/>
        <a:p>
          <a:pPr>
            <a:defRPr sz="1800"/>
          </a:pPr>
          <a:endParaRPr lang="ja-JP"/>
        </a:p>
      </c:txPr>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image" Target="../media/image5.emf"/><Relationship Id="rId2"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156672-1D57-7543-93AB-9C38B1A2EF12}" type="datetimeFigureOut">
              <a:rPr kumimoji="1" lang="ja-JP" altLang="en-US" smtClean="0"/>
              <a:t>2013/10/30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2BD00F-A672-1C43-87CC-13B0183B457C}" type="slidenum">
              <a:rPr kumimoji="1" lang="ja-JP" altLang="en-US" smtClean="0"/>
              <a:t>‹#›</a:t>
            </a:fld>
            <a:endParaRPr kumimoji="1" lang="ja-JP" altLang="en-US"/>
          </a:p>
        </p:txBody>
      </p:sp>
    </p:spTree>
    <p:extLst>
      <p:ext uri="{BB962C8B-B14F-4D97-AF65-F5344CB8AC3E}">
        <p14:creationId xmlns:p14="http://schemas.microsoft.com/office/powerpoint/2010/main" val="785749847"/>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2800" dirty="0" smtClean="0">
                <a:solidFill>
                  <a:srgbClr val="000000"/>
                </a:solidFill>
              </a:rPr>
              <a:t>目的１</a:t>
            </a:r>
            <a:endParaRPr lang="en-US" altLang="ja-JP" sz="2800" dirty="0" smtClean="0">
              <a:solidFill>
                <a:srgbClr val="000000"/>
              </a:solidFill>
            </a:endParaRPr>
          </a:p>
          <a:p>
            <a:pPr lvl="1"/>
            <a:r>
              <a:rPr lang="ja-JP" altLang="en-US" sz="2400" dirty="0" smtClean="0">
                <a:solidFill>
                  <a:srgbClr val="000000"/>
                </a:solidFill>
              </a:rPr>
              <a:t>誤りパターン埋め込み法におけるテキスト情報埋め込み時の画質劣化と埋め込み率のトレードオフ関係を実験的に明らかにする．</a:t>
            </a:r>
            <a:endParaRPr lang="en-US" altLang="ja-JP" sz="2400" dirty="0" smtClean="0">
              <a:solidFill>
                <a:srgbClr val="000000"/>
              </a:solidFill>
            </a:endParaRPr>
          </a:p>
          <a:p>
            <a:pPr marL="457200" lvl="1" indent="0">
              <a:buFont typeface="Arial"/>
              <a:buNone/>
            </a:pPr>
            <a:endParaRPr lang="en-US" altLang="ja-JP" sz="2400" dirty="0" smtClean="0">
              <a:solidFill>
                <a:srgbClr val="000000"/>
              </a:solidFill>
            </a:endParaRPr>
          </a:p>
          <a:p>
            <a:endParaRPr lang="en-US" altLang="ja-JP" sz="2800" dirty="0" smtClean="0">
              <a:solidFill>
                <a:srgbClr val="000000"/>
              </a:solidFill>
            </a:endParaRPr>
          </a:p>
          <a:p>
            <a:r>
              <a:rPr lang="ja-JP" altLang="en-US" sz="2800" dirty="0" smtClean="0">
                <a:solidFill>
                  <a:srgbClr val="000000"/>
                </a:solidFill>
              </a:rPr>
              <a:t>目的２</a:t>
            </a:r>
            <a:endParaRPr lang="en-US" altLang="ja-JP" sz="2800" dirty="0" smtClean="0">
              <a:solidFill>
                <a:srgbClr val="000000"/>
              </a:solidFill>
            </a:endParaRPr>
          </a:p>
          <a:p>
            <a:pPr lvl="1"/>
            <a:r>
              <a:rPr lang="en-US" altLang="ja-JP" sz="2400" dirty="0" err="1" smtClean="0">
                <a:solidFill>
                  <a:srgbClr val="000000"/>
                </a:solidFill>
              </a:rPr>
              <a:t>Shalkwijk</a:t>
            </a:r>
            <a:r>
              <a:rPr lang="ja-JP" altLang="en-US" sz="2400" dirty="0" smtClean="0">
                <a:solidFill>
                  <a:srgbClr val="000000"/>
                </a:solidFill>
              </a:rPr>
              <a:t>の数え上げ符号を用いた誤りパターンの動的な生成手法の提案．</a:t>
            </a:r>
            <a:endParaRPr lang="en-US" altLang="ja-JP" sz="2400" dirty="0" smtClean="0">
              <a:solidFill>
                <a:srgbClr val="00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2</a:t>
            </a:fld>
            <a:endParaRPr kumimoji="1" lang="ja-JP" altLang="en-US"/>
          </a:p>
        </p:txBody>
      </p:sp>
    </p:spTree>
    <p:extLst>
      <p:ext uri="{BB962C8B-B14F-4D97-AF65-F5344CB8AC3E}">
        <p14:creationId xmlns:p14="http://schemas.microsoft.com/office/powerpoint/2010/main" val="395237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図については言わなくていい（もっとシンプルに</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3</a:t>
            </a:fld>
            <a:endParaRPr kumimoji="1" lang="ja-JP" altLang="en-US"/>
          </a:p>
        </p:txBody>
      </p:sp>
    </p:spTree>
    <p:extLst>
      <p:ext uri="{BB962C8B-B14F-4D97-AF65-F5344CB8AC3E}">
        <p14:creationId xmlns:p14="http://schemas.microsoft.com/office/powerpoint/2010/main" val="3900563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誤りパターンの説明部分をもっとわかりやすくいえないか？</a:t>
            </a:r>
            <a:endParaRPr kumimoji="1" lang="en-US" altLang="ja-JP" dirty="0" smtClean="0"/>
          </a:p>
          <a:p>
            <a:r>
              <a:rPr kumimoji="1" lang="ja-JP" altLang="en-US" dirty="0" smtClean="0"/>
              <a:t>冗長</a:t>
            </a:r>
            <a:r>
              <a:rPr kumimoji="1" lang="en-US" altLang="ja-JP" dirty="0" smtClean="0"/>
              <a:t>→</a:t>
            </a:r>
            <a:r>
              <a:rPr kumimoji="1" lang="ja-JP" altLang="en-US" dirty="0" smtClean="0"/>
              <a:t>より長い</a:t>
            </a:r>
            <a:endParaRPr kumimoji="1" lang="en-US" altLang="ja-JP" dirty="0" smtClean="0"/>
          </a:p>
          <a:p>
            <a:r>
              <a:rPr kumimoji="1" lang="ja-JP" altLang="en-US" dirty="0" smtClean="0"/>
              <a:t>ハミング重みが</a:t>
            </a:r>
            <a:r>
              <a:rPr kumimoji="1" lang="en-US" altLang="ja-JP" dirty="0" smtClean="0"/>
              <a:t>….→ 1</a:t>
            </a:r>
            <a:r>
              <a:rPr kumimoji="1" lang="ja-JP" altLang="en-US" dirty="0" smtClean="0"/>
              <a:t>の数が少ない</a:t>
            </a:r>
            <a:endParaRPr kumimoji="1" lang="en-US" altLang="ja-JP" dirty="0" smtClean="0"/>
          </a:p>
          <a:p>
            <a:endParaRPr kumimoji="1" lang="en-US" altLang="ja-JP" dirty="0" smtClean="0"/>
          </a:p>
          <a:p>
            <a:r>
              <a:rPr kumimoji="1" lang="ja-JP" altLang="en-US" dirty="0" smtClean="0"/>
              <a:t>例を添えて言うのもあり</a:t>
            </a:r>
            <a:endParaRPr kumimoji="1" lang="en-US" altLang="ja-JP" dirty="0" smtClean="0"/>
          </a:p>
          <a:p>
            <a:endParaRPr kumimoji="1" lang="en-US" altLang="ja-JP" dirty="0" smtClean="0"/>
          </a:p>
          <a:p>
            <a:r>
              <a:rPr kumimoji="1" lang="en-US" altLang="ja-JP" dirty="0" smtClean="0"/>
              <a:t>100</a:t>
            </a:r>
            <a:r>
              <a:rPr kumimoji="1" lang="ja-JP" altLang="en-US" dirty="0" smtClean="0"/>
              <a:t>は悪い例、これで排他的論理和をとればいいじゃん！</a:t>
            </a:r>
            <a:endParaRPr kumimoji="1" lang="en-US" altLang="ja-JP" dirty="0" smtClean="0"/>
          </a:p>
          <a:p>
            <a:r>
              <a:rPr kumimoji="1" lang="en-US" altLang="ja-JP" dirty="0" smtClean="0"/>
              <a:t>111</a:t>
            </a:r>
            <a:r>
              <a:rPr kumimoji="1" lang="ja-JP" altLang="en-US" dirty="0" smtClean="0"/>
              <a:t>を使う</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4</a:t>
            </a:fld>
            <a:endParaRPr kumimoji="1" lang="ja-JP" altLang="en-US"/>
          </a:p>
        </p:txBody>
      </p:sp>
    </p:spTree>
    <p:extLst>
      <p:ext uri="{BB962C8B-B14F-4D97-AF65-F5344CB8AC3E}">
        <p14:creationId xmlns:p14="http://schemas.microsoft.com/office/powerpoint/2010/main" val="357885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一つにまとめる</a:t>
            </a:r>
            <a:endParaRPr kumimoji="1" lang="en-US" altLang="ja-JP" dirty="0" smtClean="0"/>
          </a:p>
          <a:p>
            <a:r>
              <a:rPr kumimoji="1" lang="ja-JP" altLang="en-US" dirty="0" smtClean="0"/>
              <a:t>文章いらない，画像をバンと貼ってその流れに沿って説明する</a:t>
            </a:r>
            <a:endParaRPr kumimoji="1" lang="en-US" altLang="ja-JP" dirty="0" smtClean="0"/>
          </a:p>
          <a:p>
            <a:r>
              <a:rPr kumimoji="1" lang="ja-JP" altLang="en-US" dirty="0" smtClean="0"/>
              <a:t>誤り率の式などは済に書いておくのも有り</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7</a:t>
            </a:fld>
            <a:endParaRPr kumimoji="1" lang="ja-JP" altLang="en-US"/>
          </a:p>
        </p:txBody>
      </p:sp>
    </p:spTree>
    <p:extLst>
      <p:ext uri="{BB962C8B-B14F-4D97-AF65-F5344CB8AC3E}">
        <p14:creationId xmlns:p14="http://schemas.microsoft.com/office/powerpoint/2010/main" val="3715827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PSNR</a:t>
            </a:r>
            <a:r>
              <a:rPr kumimoji="1" lang="ja-JP" altLang="en-US" dirty="0" smtClean="0"/>
              <a:t>値は</a:t>
            </a:r>
            <a:r>
              <a:rPr kumimoji="1" lang="en-US" altLang="ja-JP" dirty="0" smtClean="0"/>
              <a:t>50db</a:t>
            </a:r>
            <a:r>
              <a:rPr kumimoji="1" lang="ja-JP" altLang="en-US" dirty="0" smtClean="0"/>
              <a:t>以上で高画質であると言われており，すべての埋め込み率において</a:t>
            </a:r>
            <a:r>
              <a:rPr kumimoji="1" lang="en-US" altLang="ja-JP" dirty="0" smtClean="0"/>
              <a:t>PSNR</a:t>
            </a:r>
            <a:r>
              <a:rPr kumimoji="1" lang="ja-JP" altLang="en-US" dirty="0" smtClean="0"/>
              <a:t>が</a:t>
            </a:r>
            <a:r>
              <a:rPr kumimoji="1" lang="en-US" altLang="ja-JP" dirty="0" smtClean="0"/>
              <a:t>50db</a:t>
            </a:r>
            <a:r>
              <a:rPr kumimoji="1" lang="ja-JP" altLang="en-US" dirty="0" smtClean="0"/>
              <a:t>を越えていることから</a:t>
            </a:r>
            <a:r>
              <a:rPr kumimoji="1" lang="en-US" altLang="ja-JP" dirty="0" smtClean="0"/>
              <a:t>LSB</a:t>
            </a:r>
            <a:r>
              <a:rPr kumimoji="1" lang="ja-JP" altLang="en-US" dirty="0" smtClean="0"/>
              <a:t>を変化させただけでは画像の劣化があまりないことがあまり起こらないことがわかります．</a:t>
            </a:r>
            <a:endParaRPr kumimoji="1" lang="en-US" altLang="ja-JP" dirty="0" smtClean="0"/>
          </a:p>
          <a:p>
            <a:r>
              <a:rPr kumimoji="1" lang="ja-JP" altLang="en-US" dirty="0" smtClean="0"/>
              <a:t>また，埋め込み率が</a:t>
            </a:r>
            <a:r>
              <a:rPr kumimoji="1" lang="en-US" altLang="ja-JP" dirty="0" smtClean="0"/>
              <a:t>20%</a:t>
            </a:r>
            <a:r>
              <a:rPr kumimoji="1" lang="ja-JP" altLang="en-US" dirty="0" smtClean="0"/>
              <a:t>を下回ったあたりからは誤り率が上凸向きに減少しており</a:t>
            </a:r>
            <a:r>
              <a:rPr kumimoji="1" lang="en-US" altLang="ja-JP" dirty="0" smtClean="0"/>
              <a:t>20%</a:t>
            </a:r>
            <a:r>
              <a:rPr kumimoji="1" lang="ja-JP" altLang="en-US" dirty="0" smtClean="0"/>
              <a:t>以上とは変化の仕方が変わっているということがわかりました．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9</a:t>
            </a:fld>
            <a:endParaRPr kumimoji="1" lang="ja-JP" altLang="en-US"/>
          </a:p>
        </p:txBody>
      </p:sp>
    </p:spTree>
    <p:extLst>
      <p:ext uri="{BB962C8B-B14F-4D97-AF65-F5344CB8AC3E}">
        <p14:creationId xmlns:p14="http://schemas.microsoft.com/office/powerpoint/2010/main" val="288213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いらない</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11</a:t>
            </a:fld>
            <a:endParaRPr kumimoji="1" lang="ja-JP" altLang="en-US"/>
          </a:p>
        </p:txBody>
      </p:sp>
    </p:spTree>
    <p:extLst>
      <p:ext uri="{BB962C8B-B14F-4D97-AF65-F5344CB8AC3E}">
        <p14:creationId xmlns:p14="http://schemas.microsoft.com/office/powerpoint/2010/main" val="3597281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いらない　後ろに回す</a:t>
            </a:r>
            <a:endParaRPr kumimoji="1" lang="ja-JP" altLang="en-US" dirty="0"/>
          </a:p>
        </p:txBody>
      </p:sp>
      <p:sp>
        <p:nvSpPr>
          <p:cNvPr id="4" name="スライド番号プレースホルダー 3"/>
          <p:cNvSpPr>
            <a:spLocks noGrp="1"/>
          </p:cNvSpPr>
          <p:nvPr>
            <p:ph type="sldNum" sz="quarter" idx="10"/>
          </p:nvPr>
        </p:nvSpPr>
        <p:spPr/>
        <p:txBody>
          <a:bodyPr/>
          <a:lstStyle/>
          <a:p>
            <a:fld id="{C22BD00F-A672-1C43-87CC-13B0183B457C}" type="slidenum">
              <a:rPr kumimoji="1" lang="ja-JP" altLang="en-US" smtClean="0"/>
              <a:t>12</a:t>
            </a:fld>
            <a:endParaRPr kumimoji="1" lang="ja-JP" altLang="en-US"/>
          </a:p>
        </p:txBody>
      </p:sp>
    </p:spTree>
    <p:extLst>
      <p:ext uri="{BB962C8B-B14F-4D97-AF65-F5344CB8AC3E}">
        <p14:creationId xmlns:p14="http://schemas.microsoft.com/office/powerpoint/2010/main" val="544449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2013/10/30</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467299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2013/10/30</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4256045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2013/10/30</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390496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2013/10/30</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3960921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BFECD78-3C8E-49F2-8FAB-59489D168ABB}" type="datetimeFigureOut">
              <a:rPr lang="en-US" smtClean="0"/>
              <a:t>2013/10/30</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899250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BFECD78-3C8E-49F2-8FAB-59489D168ABB}" type="datetimeFigureOut">
              <a:rPr lang="en-US" smtClean="0"/>
              <a:t>2013/10/30</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4265637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BFECD78-3C8E-49F2-8FAB-59489D168ABB}" type="datetimeFigureOut">
              <a:rPr lang="en-US" smtClean="0"/>
              <a:t>2013/10/30</a:t>
            </a:fld>
            <a:endParaRPr lang="en-US"/>
          </a:p>
        </p:txBody>
      </p:sp>
      <p:sp>
        <p:nvSpPr>
          <p:cNvPr id="8" name="フッター プレースホルダー 7"/>
          <p:cNvSpPr>
            <a:spLocks noGrp="1"/>
          </p:cNvSpPr>
          <p:nvPr>
            <p:ph type="ftr" sz="quarter" idx="11"/>
          </p:nvPr>
        </p:nvSpPr>
        <p:spPr/>
        <p:txBody>
          <a:bodyPr/>
          <a:lstStyle/>
          <a:p>
            <a:endParaRPr lang="en-US"/>
          </a:p>
        </p:txBody>
      </p:sp>
      <p:sp>
        <p:nvSpPr>
          <p:cNvPr id="9" name="スライド番号プレースホルダー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82748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BFECD78-3C8E-49F2-8FAB-59489D168ABB}" type="datetimeFigureOut">
              <a:rPr lang="en-US" smtClean="0"/>
              <a:t>2013/10/30</a:t>
            </a:fld>
            <a:endParaRPr lang="en-US"/>
          </a:p>
        </p:txBody>
      </p:sp>
      <p:sp>
        <p:nvSpPr>
          <p:cNvPr id="4" name="フッター プレースホルダー 3"/>
          <p:cNvSpPr>
            <a:spLocks noGrp="1"/>
          </p:cNvSpPr>
          <p:nvPr>
            <p:ph type="ftr" sz="quarter" idx="11"/>
          </p:nvPr>
        </p:nvSpPr>
        <p:spPr/>
        <p:txBody>
          <a:bodyPr/>
          <a:lstStyle/>
          <a:p>
            <a:endParaRPr lang="en-US"/>
          </a:p>
        </p:txBody>
      </p:sp>
      <p:sp>
        <p:nvSpPr>
          <p:cNvPr id="5" name="スライド番号プレースホルダー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944928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BFECD78-3C8E-49F2-8FAB-59489D168ABB}" type="datetimeFigureOut">
              <a:rPr lang="en-US" smtClean="0"/>
              <a:t>2013/10/30</a:t>
            </a:fld>
            <a:endParaRPr lang="en-US"/>
          </a:p>
        </p:txBody>
      </p:sp>
      <p:sp>
        <p:nvSpPr>
          <p:cNvPr id="3" name="フッター プレースホルダー 2"/>
          <p:cNvSpPr>
            <a:spLocks noGrp="1"/>
          </p:cNvSpPr>
          <p:nvPr>
            <p:ph type="ftr" sz="quarter" idx="11"/>
          </p:nvPr>
        </p:nvSpPr>
        <p:spPr/>
        <p:txBody>
          <a:bodyPr/>
          <a:lstStyle/>
          <a:p>
            <a:endParaRPr lang="en-US"/>
          </a:p>
        </p:txBody>
      </p:sp>
      <p:sp>
        <p:nvSpPr>
          <p:cNvPr id="4" name="スライド番号プレースホルダー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07321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BFECD78-3C8E-49F2-8FAB-59489D168ABB}" type="datetimeFigureOut">
              <a:rPr lang="en-US" smtClean="0"/>
              <a:t>2013/10/30</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40298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BFECD78-3C8E-49F2-8FAB-59489D168ABB}" type="datetimeFigureOut">
              <a:rPr lang="en-US" smtClean="0"/>
              <a:t>2013/10/30</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5686587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2013/10/30</a:t>
            </a:fld>
            <a:endParaRPr 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225646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image" Target="../media/image1.png"/><Relationship Id="rId1" Type="http://schemas.microsoft.com/office/2007/relationships/media" Target="../media/media1.wav"/><Relationship Id="rId2" Type="http://schemas.openxmlformats.org/officeDocument/2006/relationships/audio" Target="../media/media1.wav"/></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2.png"/><Relationship Id="rId7" Type="http://schemas.openxmlformats.org/officeDocument/2006/relationships/image" Target="../media/image1.png"/><Relationship Id="rId1" Type="http://schemas.microsoft.com/office/2007/relationships/media" Target="../media/media6.wav"/><Relationship Id="rId2" Type="http://schemas.openxmlformats.org/officeDocument/2006/relationships/audio" Target="../media/media6.wav"/></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microsoft.com/office/2007/relationships/media" Target="../media/media7.wav"/><Relationship Id="rId4" Type="http://schemas.openxmlformats.org/officeDocument/2006/relationships/audio" Target="../media/media7.wav"/><Relationship Id="rId5" Type="http://schemas.openxmlformats.org/officeDocument/2006/relationships/slideLayout" Target="../slideLayouts/slideLayout2.xml"/><Relationship Id="rId6" Type="http://schemas.openxmlformats.org/officeDocument/2006/relationships/notesSlide" Target="../notesSlides/notesSlide7.xml"/><Relationship Id="rId7" Type="http://schemas.openxmlformats.org/officeDocument/2006/relationships/oleObject" Target="../embeddings/oleObject7.bin"/><Relationship Id="rId8" Type="http://schemas.openxmlformats.org/officeDocument/2006/relationships/image" Target="../media/image11.emf"/><Relationship Id="rId9" Type="http://schemas.openxmlformats.org/officeDocument/2006/relationships/image" Target="../media/image1.png"/><Relationship Id="rId1" Type="http://schemas.openxmlformats.org/officeDocument/2006/relationships/vmlDrawing" Target="../drawings/vmlDrawing3.vml"/><Relationship Id="rId2" Type="http://schemas.openxmlformats.org/officeDocument/2006/relationships/tags" Target="../tags/tag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xml"/><Relationship Id="rId5" Type="http://schemas.openxmlformats.org/officeDocument/2006/relationships/image" Target="../media/image1.png"/><Relationship Id="rId1" Type="http://schemas.microsoft.com/office/2007/relationships/media" Target="../media/media2.wav"/><Relationship Id="rId2" Type="http://schemas.openxmlformats.org/officeDocument/2006/relationships/audio" Target="../media/media2.wav"/></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xml"/><Relationship Id="rId5" Type="http://schemas.openxmlformats.org/officeDocument/2006/relationships/image" Target="../media/image1.png"/><Relationship Id="rId1" Type="http://schemas.microsoft.com/office/2007/relationships/media" Target="../media/media3.wav"/><Relationship Id="rId2" Type="http://schemas.openxmlformats.org/officeDocument/2006/relationships/audio" Target="../media/media3.wav"/></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png"/><Relationship Id="rId1" Type="http://schemas.microsoft.com/office/2007/relationships/media" Target="../media/media4.wav"/><Relationship Id="rId2" Type="http://schemas.openxmlformats.org/officeDocument/2006/relationships/audio" Target="../media/media4.wav"/></Relationships>
</file>

<file path=ppt/slides/_rels/slide6.xml.rels><?xml version="1.0" encoding="UTF-8" standalone="yes"?>
<Relationships xmlns="http://schemas.openxmlformats.org/package/2006/relationships"><Relationship Id="rId3" Type="http://schemas.openxmlformats.org/officeDocument/2006/relationships/audio" Target="../media/media5.wav"/><Relationship Id="rId4" Type="http://schemas.openxmlformats.org/officeDocument/2006/relationships/slideLayout" Target="../slideLayouts/slideLayout2.xml"/><Relationship Id="rId5" Type="http://schemas.openxmlformats.org/officeDocument/2006/relationships/oleObject" Target="../embeddings/oleObject1.bin"/><Relationship Id="rId6" Type="http://schemas.openxmlformats.org/officeDocument/2006/relationships/image" Target="../media/image3.emf"/><Relationship Id="rId7" Type="http://schemas.openxmlformats.org/officeDocument/2006/relationships/oleObject" Target="../embeddings/oleObject2.bin"/><Relationship Id="rId8" Type="http://schemas.openxmlformats.org/officeDocument/2006/relationships/image" Target="../media/image4.emf"/><Relationship Id="rId9" Type="http://schemas.openxmlformats.org/officeDocument/2006/relationships/image" Target="../media/image1.png"/><Relationship Id="rId1" Type="http://schemas.openxmlformats.org/officeDocument/2006/relationships/vmlDrawing" Target="../drawings/vmlDrawing1.vml"/><Relationship Id="rId2" Type="http://schemas.microsoft.com/office/2007/relationships/media" Target="../media/media5.wav"/></Relationships>
</file>

<file path=ppt/slides/_rels/slide7.xml.rels><?xml version="1.0" encoding="UTF-8" standalone="yes"?>
<Relationships xmlns="http://schemas.openxmlformats.org/package/2006/relationships"><Relationship Id="rId11" Type="http://schemas.openxmlformats.org/officeDocument/2006/relationships/image" Target="../media/image8.emf"/><Relationship Id="rId12" Type="http://schemas.openxmlformats.org/officeDocument/2006/relationships/image" Target="../media/image2.png"/><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4.xml"/><Relationship Id="rId4" Type="http://schemas.openxmlformats.org/officeDocument/2006/relationships/oleObject" Target="../embeddings/oleObject3.bin"/><Relationship Id="rId5" Type="http://schemas.openxmlformats.org/officeDocument/2006/relationships/image" Target="../media/image5.emf"/><Relationship Id="rId6" Type="http://schemas.openxmlformats.org/officeDocument/2006/relationships/oleObject" Target="../embeddings/oleObject4.bin"/><Relationship Id="rId7" Type="http://schemas.openxmlformats.org/officeDocument/2006/relationships/image" Target="../media/image6.emf"/><Relationship Id="rId8" Type="http://schemas.openxmlformats.org/officeDocument/2006/relationships/oleObject" Target="../embeddings/oleObject5.bin"/><Relationship Id="rId9" Type="http://schemas.openxmlformats.org/officeDocument/2006/relationships/image" Target="../media/image7.emf"/><Relationship Id="rId10"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7180" y="2130425"/>
            <a:ext cx="8549640" cy="1470025"/>
          </a:xfrm>
        </p:spPr>
        <p:txBody>
          <a:bodyPr>
            <a:normAutofit/>
          </a:bodyPr>
          <a:lstStyle/>
          <a:p>
            <a:r>
              <a:rPr kumimoji="1" lang="ja-JP" altLang="en-US" sz="4000" dirty="0" smtClean="0"/>
              <a:t>誤りパターン埋込み型ステガノグラフィにおける画質劣化の評価</a:t>
            </a:r>
            <a:endParaRPr kumimoji="1" lang="ja-JP" altLang="en-US" sz="4000" dirty="0"/>
          </a:p>
        </p:txBody>
      </p:sp>
      <p:sp>
        <p:nvSpPr>
          <p:cNvPr id="3" name="サブタイトル 2"/>
          <p:cNvSpPr>
            <a:spLocks noGrp="1"/>
          </p:cNvSpPr>
          <p:nvPr>
            <p:ph type="subTitle" idx="1"/>
          </p:nvPr>
        </p:nvSpPr>
        <p:spPr/>
        <p:txBody>
          <a:bodyPr/>
          <a:lstStyle/>
          <a:p>
            <a:r>
              <a:rPr kumimoji="1" lang="en-US" altLang="ja-JP" dirty="0" smtClean="0"/>
              <a:t>J0929 </a:t>
            </a:r>
            <a:r>
              <a:rPr kumimoji="1" lang="ja-JP" altLang="en-US" dirty="0" smtClean="0"/>
              <a:t>索手一平</a:t>
            </a:r>
            <a:endParaRPr kumimoji="1" lang="ja-JP" altLang="en-US" dirty="0"/>
          </a:p>
        </p:txBody>
      </p:sp>
      <p:pic>
        <p:nvPicPr>
          <p:cNvPr id="7" name="サウンド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3651809728"/>
      </p:ext>
    </p:extLst>
  </p:cSld>
  <p:clrMapOvr>
    <a:masterClrMapping/>
  </p:clrMapOvr>
  <mc:AlternateContent xmlns:mc="http://schemas.openxmlformats.org/markup-compatibility/2006">
    <mc:Choice xmlns:p14="http://schemas.microsoft.com/office/powerpoint/2010/main" Requires="p14">
      <p:transition spd="slow" p14:dur="2000" advTm="14075"/>
    </mc:Choice>
    <mc:Fallback>
      <p:transition xmlns:p14="http://schemas.microsoft.com/office/powerpoint/2010/main" spd="slow" advTm="1407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8LENNA.bmp"/>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544" y="2045187"/>
            <a:ext cx="2412023" cy="2412023"/>
          </a:xfrm>
          <a:prstGeom prst="rect">
            <a:avLst/>
          </a:prstGeom>
        </p:spPr>
      </p:pic>
      <p:pic>
        <p:nvPicPr>
          <p:cNvPr id="5" name="図 4" descr="128LENNA.bmp"/>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9416" y="2045187"/>
            <a:ext cx="2412023" cy="2412023"/>
          </a:xfrm>
          <a:prstGeom prst="rect">
            <a:avLst/>
          </a:prstGeom>
        </p:spPr>
      </p:pic>
      <p:pic>
        <p:nvPicPr>
          <p:cNvPr id="6" name="図 5" descr="LENNA.bmp"/>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044" y="2045187"/>
            <a:ext cx="2412023" cy="2412023"/>
          </a:xfrm>
          <a:prstGeom prst="rect">
            <a:avLst/>
          </a:prstGeom>
        </p:spPr>
      </p:pic>
      <p:sp>
        <p:nvSpPr>
          <p:cNvPr id="7" name="テキスト ボックス 6"/>
          <p:cNvSpPr txBox="1"/>
          <p:nvPr/>
        </p:nvSpPr>
        <p:spPr>
          <a:xfrm>
            <a:off x="1349418" y="4681961"/>
            <a:ext cx="884492" cy="369332"/>
          </a:xfrm>
          <a:prstGeom prst="rect">
            <a:avLst/>
          </a:prstGeom>
          <a:noFill/>
        </p:spPr>
        <p:txBody>
          <a:bodyPr wrap="square" rtlCol="0">
            <a:spAutoFit/>
          </a:bodyPr>
          <a:lstStyle/>
          <a:p>
            <a:r>
              <a:rPr kumimoji="1" lang="ja-JP" altLang="en-US" dirty="0" smtClean="0"/>
              <a:t>元画像</a:t>
            </a:r>
            <a:endParaRPr kumimoji="1" lang="ja-JP" altLang="en-US" dirty="0"/>
          </a:p>
        </p:txBody>
      </p:sp>
      <p:sp>
        <p:nvSpPr>
          <p:cNvPr id="8" name="テキスト ボックス 7"/>
          <p:cNvSpPr txBox="1"/>
          <p:nvPr/>
        </p:nvSpPr>
        <p:spPr>
          <a:xfrm>
            <a:off x="3576971" y="4681961"/>
            <a:ext cx="1998142" cy="369332"/>
          </a:xfrm>
          <a:prstGeom prst="rect">
            <a:avLst/>
          </a:prstGeom>
          <a:noFill/>
        </p:spPr>
        <p:txBody>
          <a:bodyPr wrap="square" rtlCol="0">
            <a:spAutoFit/>
          </a:bodyPr>
          <a:lstStyle/>
          <a:p>
            <a:r>
              <a:rPr kumimoji="1" lang="ja-JP" altLang="en-US" dirty="0" smtClean="0"/>
              <a:t>誤りパターン長</a:t>
            </a:r>
            <a:r>
              <a:rPr kumimoji="1" lang="en-US" altLang="ja-JP" dirty="0" smtClean="0"/>
              <a:t>8bit</a:t>
            </a:r>
            <a:endParaRPr kumimoji="1" lang="ja-JP" altLang="en-US" dirty="0"/>
          </a:p>
        </p:txBody>
      </p:sp>
      <p:sp>
        <p:nvSpPr>
          <p:cNvPr id="9" name="テキスト ボックス 8"/>
          <p:cNvSpPr txBox="1"/>
          <p:nvPr/>
        </p:nvSpPr>
        <p:spPr>
          <a:xfrm>
            <a:off x="6258107" y="4681961"/>
            <a:ext cx="2348676" cy="369332"/>
          </a:xfrm>
          <a:prstGeom prst="rect">
            <a:avLst/>
          </a:prstGeom>
          <a:noFill/>
        </p:spPr>
        <p:txBody>
          <a:bodyPr wrap="square" rtlCol="0">
            <a:spAutoFit/>
          </a:bodyPr>
          <a:lstStyle/>
          <a:p>
            <a:r>
              <a:rPr kumimoji="1" lang="ja-JP" altLang="en-US" dirty="0" smtClean="0"/>
              <a:t>誤りパターン長</a:t>
            </a:r>
            <a:r>
              <a:rPr kumimoji="1" lang="en-US" altLang="ja-JP" dirty="0" smtClean="0"/>
              <a:t>128bit</a:t>
            </a:r>
            <a:endParaRPr kumimoji="1" lang="ja-JP" altLang="en-US" dirty="0"/>
          </a:p>
        </p:txBody>
      </p:sp>
      <p:sp>
        <p:nvSpPr>
          <p:cNvPr id="10" name="タイトル 1"/>
          <p:cNvSpPr>
            <a:spLocks noGrp="1"/>
          </p:cNvSpPr>
          <p:nvPr>
            <p:ph type="title"/>
          </p:nvPr>
        </p:nvSpPr>
        <p:spPr>
          <a:xfrm>
            <a:off x="457200" y="274638"/>
            <a:ext cx="8229600" cy="1143000"/>
          </a:xfrm>
        </p:spPr>
        <p:txBody>
          <a:bodyPr/>
          <a:lstStyle/>
          <a:p>
            <a:r>
              <a:rPr kumimoji="1" lang="ja-JP" altLang="en-US" dirty="0" smtClean="0"/>
              <a:t>画像比較</a:t>
            </a:r>
            <a:endParaRPr kumimoji="1" lang="ja-JP" altLang="en-US" dirty="0"/>
          </a:p>
        </p:txBody>
      </p:sp>
      <p:pic>
        <p:nvPicPr>
          <p:cNvPr id="2" name="サウンド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431466637"/>
      </p:ext>
    </p:extLst>
  </p:cSld>
  <p:clrMapOvr>
    <a:masterClrMapping/>
  </p:clrMapOvr>
  <mc:AlternateContent xmlns:mc="http://schemas.openxmlformats.org/markup-compatibility/2006">
    <mc:Choice xmlns:p14="http://schemas.microsoft.com/office/powerpoint/2010/main" Requires="p14">
      <p:transition spd="slow" p14:dur="2000" advTm="4428"/>
    </mc:Choice>
    <mc:Fallback>
      <p:transition xmlns:p14="http://schemas.microsoft.com/office/powerpoint/2010/main" spd="slow" advTm="442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128bit</a:t>
            </a:r>
            <a:r>
              <a:rPr kumimoji="1" lang="ja-JP" altLang="en-US" dirty="0" smtClean="0"/>
              <a:t>以上の誤りパターンでのデータの採取</a:t>
            </a:r>
            <a:endParaRPr kumimoji="1" lang="en-US" altLang="ja-JP" dirty="0" smtClean="0"/>
          </a:p>
          <a:p>
            <a:endParaRPr lang="en-US" altLang="ja-JP" dirty="0" smtClean="0"/>
          </a:p>
          <a:p>
            <a:r>
              <a:rPr lang="ja-JP" altLang="en-US" dirty="0" smtClean="0"/>
              <a:t>さまざまな画像でのデータの採取</a:t>
            </a:r>
            <a:endParaRPr lang="en-US" altLang="ja-JP" dirty="0" smtClean="0"/>
          </a:p>
          <a:p>
            <a:endParaRPr kumimoji="1" lang="en-US" altLang="ja-JP" dirty="0" smtClean="0"/>
          </a:p>
          <a:p>
            <a:r>
              <a:rPr kumimoji="1" lang="en-US" altLang="ja-JP" dirty="0" smtClean="0"/>
              <a:t>SSIM</a:t>
            </a:r>
            <a:r>
              <a:rPr lang="ja-JP" altLang="en-US" dirty="0" smtClean="0"/>
              <a:t>を用いた評価</a:t>
            </a:r>
            <a:endParaRPr lang="en-US" altLang="ja-JP" dirty="0" smtClean="0"/>
          </a:p>
          <a:p>
            <a:endParaRPr lang="en-US" altLang="ja-JP" dirty="0" smtClean="0"/>
          </a:p>
          <a:p>
            <a:endParaRPr kumimoji="1" lang="ja-JP" altLang="en-US" dirty="0"/>
          </a:p>
        </p:txBody>
      </p:sp>
    </p:spTree>
    <p:extLst>
      <p:ext uri="{BB962C8B-B14F-4D97-AF65-F5344CB8AC3E}">
        <p14:creationId xmlns:p14="http://schemas.microsoft.com/office/powerpoint/2010/main" val="891101383"/>
      </p:ext>
    </p:extLst>
  </p:cSld>
  <p:clrMapOvr>
    <a:masterClrMapping/>
  </p:clrMapOvr>
  <mc:AlternateContent xmlns:mc="http://schemas.openxmlformats.org/markup-compatibility/2006">
    <mc:Choice xmlns:p14="http://schemas.microsoft.com/office/powerpoint/2010/main" Requires="p14">
      <p:transition spd="slow" p14:dur="2000" advTm="23743"/>
    </mc:Choice>
    <mc:Fallback>
      <p:transition xmlns:p14="http://schemas.microsoft.com/office/powerpoint/2010/main" spd="slow" advTm="23743"/>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199945231"/>
              </p:ext>
            </p:extLst>
          </p:nvPr>
        </p:nvGraphicFramePr>
        <p:xfrm>
          <a:off x="4506961" y="4530282"/>
          <a:ext cx="4123139" cy="1463040"/>
        </p:xfrm>
        <a:graphic>
          <a:graphicData uri="http://schemas.openxmlformats.org/drawingml/2006/table">
            <a:tbl>
              <a:tblPr firstRow="1" bandRow="1">
                <a:tableStyleId>{5C22544A-7EE6-4342-B048-85BDC9FD1C3A}</a:tableStyleId>
              </a:tblPr>
              <a:tblGrid>
                <a:gridCol w="947403"/>
                <a:gridCol w="1145942"/>
                <a:gridCol w="917872"/>
                <a:gridCol w="1111922"/>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 → </a:t>
                      </a:r>
                      <a:r>
                        <a:rPr kumimoji="1" lang="en-US" altLang="ja-JP" dirty="0" smtClean="0">
                          <a:solidFill>
                            <a:srgbClr val="C0504D"/>
                          </a:solidFill>
                        </a:rPr>
                        <a:t>5</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5 → </a:t>
                      </a:r>
                      <a:r>
                        <a:rPr kumimoji="1" lang="en-US" altLang="ja-JP" dirty="0" smtClean="0">
                          <a:solidFill>
                            <a:srgbClr val="C0504D"/>
                          </a:solidFill>
                        </a:rPr>
                        <a:t>8</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1 → </a:t>
                      </a:r>
                      <a:r>
                        <a:rPr kumimoji="1" lang="en-US" altLang="ja-JP" dirty="0" smtClean="0">
                          <a:solidFill>
                            <a:srgbClr val="C0504D"/>
                          </a:solidFill>
                        </a:rPr>
                        <a:t>6</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6 → </a:t>
                      </a:r>
                      <a:r>
                        <a:rPr kumimoji="1" lang="en-US" altLang="ja-JP" dirty="0" smtClean="0">
                          <a:solidFill>
                            <a:srgbClr val="C0504D"/>
                          </a:solidFill>
                        </a:rPr>
                        <a:t>9</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2 → </a:t>
                      </a:r>
                      <a:r>
                        <a:rPr kumimoji="1" lang="en-US" altLang="ja-JP" dirty="0" smtClean="0">
                          <a:solidFill>
                            <a:srgbClr val="C0504D"/>
                          </a:solidFill>
                        </a:rPr>
                        <a:t>7</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7 → </a:t>
                      </a:r>
                      <a:r>
                        <a:rPr kumimoji="1" lang="en-US" altLang="ja-JP" dirty="0" smtClean="0">
                          <a:solidFill>
                            <a:srgbClr val="C0504D"/>
                          </a:solidFill>
                        </a:rPr>
                        <a:t>10</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2829880054"/>
              </p:ext>
            </p:extLst>
          </p:nvPr>
        </p:nvGraphicFramePr>
        <p:xfrm>
          <a:off x="2415341" y="4530282"/>
          <a:ext cx="1882380" cy="1828800"/>
        </p:xfrm>
        <a:graphic>
          <a:graphicData uri="http://schemas.openxmlformats.org/drawingml/2006/table">
            <a:tbl>
              <a:tblPr firstRow="1" bandRow="1">
                <a:tableStyleId>{5C22544A-7EE6-4342-B048-85BDC9FD1C3A}</a:tableStyleId>
              </a:tblPr>
              <a:tblGrid>
                <a:gridCol w="918511"/>
                <a:gridCol w="963869"/>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a:t>
                      </a:r>
                      <a:r>
                        <a:rPr kumimoji="1" lang="en-US" altLang="ja-JP" baseline="0" dirty="0" smtClean="0">
                          <a:solidFill>
                            <a:srgbClr val="000000"/>
                          </a:solidFill>
                        </a:rPr>
                        <a:t> → </a:t>
                      </a:r>
                      <a:r>
                        <a:rPr kumimoji="1" lang="en-US" altLang="ja-JP" baseline="0" dirty="0" smtClean="0">
                          <a:solidFill>
                            <a:schemeClr val="accent2"/>
                          </a:solidFill>
                        </a:rPr>
                        <a:t>1</a:t>
                      </a:r>
                      <a:endParaRPr kumimoji="1" lang="ja-JP" altLang="en-US" dirty="0">
                        <a:solidFill>
                          <a:schemeClr val="accent2"/>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1 → </a:t>
                      </a:r>
                      <a:r>
                        <a:rPr kumimoji="1" lang="en-US" altLang="ja-JP" dirty="0" smtClean="0">
                          <a:solidFill>
                            <a:srgbClr val="C0504D"/>
                          </a:solidFill>
                        </a:rPr>
                        <a:t>2</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2 → </a:t>
                      </a:r>
                      <a:r>
                        <a:rPr kumimoji="1" lang="en-US" altLang="ja-JP" dirty="0" smtClean="0">
                          <a:solidFill>
                            <a:srgbClr val="C0504D"/>
                          </a:solidFill>
                        </a:rPr>
                        <a:t>3</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3 → </a:t>
                      </a:r>
                      <a:r>
                        <a:rPr kumimoji="1" lang="en-US" altLang="ja-JP" dirty="0" smtClean="0">
                          <a:solidFill>
                            <a:srgbClr val="C0504D"/>
                          </a:solidFill>
                        </a:rPr>
                        <a:t>4</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7" name="コンテンツ プレースホルダー 2"/>
          <p:cNvSpPr>
            <a:spLocks noGrp="1"/>
          </p:cNvSpPr>
          <p:nvPr>
            <p:ph idx="1"/>
          </p:nvPr>
        </p:nvSpPr>
        <p:spPr>
          <a:xfrm>
            <a:off x="2704578" y="1575287"/>
            <a:ext cx="3767911" cy="985370"/>
          </a:xfrm>
        </p:spPr>
        <p:txBody>
          <a:bodyPr>
            <a:noAutofit/>
          </a:bodyPr>
          <a:lstStyle/>
          <a:p>
            <a:pPr marL="457200" lvl="1" indent="0">
              <a:buNone/>
            </a:pPr>
            <a:r>
              <a:rPr lang="en-US" altLang="ja-JP" sz="2400" dirty="0" err="1" smtClean="0">
                <a:solidFill>
                  <a:srgbClr val="000000"/>
                </a:solidFill>
              </a:rPr>
              <a:t>i</a:t>
            </a:r>
            <a:r>
              <a:rPr lang="en-US" altLang="ja-JP" sz="2400" dirty="0" smtClean="0">
                <a:solidFill>
                  <a:srgbClr val="000000"/>
                </a:solidFill>
              </a:rPr>
              <a:t>(x)</a:t>
            </a:r>
            <a:r>
              <a:rPr lang="ja-JP" altLang="en-US" sz="2400" dirty="0" smtClean="0">
                <a:solidFill>
                  <a:srgbClr val="000000"/>
                </a:solidFill>
              </a:rPr>
              <a:t> ：</a:t>
            </a:r>
            <a:r>
              <a:rPr lang="en-US" altLang="ja-JP" sz="2400" dirty="0" smtClean="0">
                <a:solidFill>
                  <a:srgbClr val="000000"/>
                </a:solidFill>
              </a:rPr>
              <a:t> </a:t>
            </a:r>
            <a:r>
              <a:rPr lang="ja-JP" altLang="en-US" sz="2400" dirty="0" smtClean="0">
                <a:solidFill>
                  <a:srgbClr val="000000"/>
                </a:solidFill>
              </a:rPr>
              <a:t>埋め込みデータ</a:t>
            </a:r>
            <a:r>
              <a:rPr lang="en-US" altLang="ja-JP" sz="2400" dirty="0">
                <a:solidFill>
                  <a:srgbClr val="000000"/>
                </a:solidFill>
              </a:rPr>
              <a:t> </a:t>
            </a:r>
            <a:r>
              <a:rPr lang="en-US" altLang="ja-JP" sz="2400" dirty="0" smtClean="0">
                <a:solidFill>
                  <a:srgbClr val="000000"/>
                </a:solidFill>
              </a:rPr>
              <a:t> </a:t>
            </a:r>
          </a:p>
          <a:p>
            <a:pPr marL="457200" lvl="1" indent="0">
              <a:buNone/>
            </a:pPr>
            <a:r>
              <a:rPr lang="en-US" altLang="ja-JP" sz="2400" dirty="0" smtClean="0">
                <a:solidFill>
                  <a:srgbClr val="000000"/>
                </a:solidFill>
              </a:rPr>
              <a:t>  x   </a:t>
            </a:r>
            <a:r>
              <a:rPr lang="ja-JP" altLang="en-US" sz="2400" dirty="0" smtClean="0">
                <a:solidFill>
                  <a:srgbClr val="000000"/>
                </a:solidFill>
              </a:rPr>
              <a:t>：</a:t>
            </a:r>
            <a:r>
              <a:rPr lang="en-US" altLang="ja-JP" sz="2400" dirty="0" smtClean="0">
                <a:solidFill>
                  <a:srgbClr val="000000"/>
                </a:solidFill>
              </a:rPr>
              <a:t> </a:t>
            </a:r>
            <a:r>
              <a:rPr lang="ja-JP" altLang="en-US" sz="2400" dirty="0" smtClean="0">
                <a:solidFill>
                  <a:srgbClr val="000000"/>
                </a:solidFill>
              </a:rPr>
              <a:t>誤りパターン</a:t>
            </a:r>
            <a:endParaRPr lang="en-US" altLang="ja-JP" sz="2400" dirty="0" smtClean="0">
              <a:solidFill>
                <a:srgbClr val="000000"/>
              </a:solidFill>
            </a:endParaRPr>
          </a:p>
          <a:p>
            <a:pPr marL="457200" lvl="1" indent="0">
              <a:buNone/>
            </a:pPr>
            <a:r>
              <a:rPr lang="en-US" altLang="ja-JP" sz="2400" dirty="0" smtClean="0">
                <a:solidFill>
                  <a:srgbClr val="000000"/>
                </a:solidFill>
              </a:rPr>
              <a:t> </a:t>
            </a:r>
            <a:endParaRPr lang="en-US" altLang="ja-JP" sz="2400" dirty="0">
              <a:solidFill>
                <a:srgbClr val="000000"/>
              </a:solidFill>
            </a:endParaRPr>
          </a:p>
        </p:txBody>
      </p:sp>
      <p:graphicFrame>
        <p:nvGraphicFramePr>
          <p:cNvPr id="8" name="表 7"/>
          <p:cNvGraphicFramePr>
            <a:graphicFrameLocks noGrp="1"/>
          </p:cNvGraphicFramePr>
          <p:nvPr>
            <p:extLst>
              <p:ext uri="{D42A27DB-BD31-4B8C-83A1-F6EECF244321}">
                <p14:modId xmlns:p14="http://schemas.microsoft.com/office/powerpoint/2010/main" val="1012647062"/>
              </p:ext>
            </p:extLst>
          </p:nvPr>
        </p:nvGraphicFramePr>
        <p:xfrm>
          <a:off x="555639" y="4530282"/>
          <a:ext cx="1645411" cy="731520"/>
        </p:xfrm>
        <a:graphic>
          <a:graphicData uri="http://schemas.openxmlformats.org/drawingml/2006/table">
            <a:tbl>
              <a:tblPr firstRow="1" bandRow="1">
                <a:tableStyleId>{5C22544A-7EE6-4342-B048-85BDC9FD1C3A}</a:tableStyleId>
              </a:tblPr>
              <a:tblGrid>
                <a:gridCol w="669039"/>
                <a:gridCol w="976372"/>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9" name="テキスト ボックス 8"/>
          <p:cNvSpPr txBox="1"/>
          <p:nvPr/>
        </p:nvSpPr>
        <p:spPr>
          <a:xfrm>
            <a:off x="5157444" y="4006520"/>
            <a:ext cx="2816409" cy="400110"/>
          </a:xfrm>
          <a:prstGeom prst="rect">
            <a:avLst/>
          </a:prstGeom>
          <a:noFill/>
        </p:spPr>
        <p:txBody>
          <a:bodyPr wrap="square" rtlCol="0">
            <a:spAutoFit/>
          </a:bodyPr>
          <a:lstStyle/>
          <a:p>
            <a:pPr algn="ctr"/>
            <a:r>
              <a:rPr kumimoji="1" lang="en-US" altLang="ja-JP" sz="2000" dirty="0"/>
              <a:t>n</a:t>
            </a:r>
            <a:r>
              <a:rPr kumimoji="1" lang="en-US" altLang="ja-JP" sz="2000" dirty="0" smtClean="0"/>
              <a:t>=4, k=2</a:t>
            </a:r>
          </a:p>
        </p:txBody>
      </p:sp>
      <p:sp>
        <p:nvSpPr>
          <p:cNvPr id="10" name="テキスト ボックス 9"/>
          <p:cNvSpPr txBox="1"/>
          <p:nvPr/>
        </p:nvSpPr>
        <p:spPr>
          <a:xfrm>
            <a:off x="2527399" y="4006520"/>
            <a:ext cx="1652670" cy="400110"/>
          </a:xfrm>
          <a:prstGeom prst="rect">
            <a:avLst/>
          </a:prstGeom>
          <a:noFill/>
        </p:spPr>
        <p:txBody>
          <a:bodyPr wrap="square" rtlCol="0">
            <a:spAutoFit/>
          </a:bodyPr>
          <a:lstStyle/>
          <a:p>
            <a:pPr algn="ctr"/>
            <a:r>
              <a:rPr kumimoji="1" lang="en-US" altLang="ja-JP" sz="2000" dirty="0"/>
              <a:t>n</a:t>
            </a:r>
            <a:r>
              <a:rPr kumimoji="1" lang="en-US" altLang="ja-JP" sz="2000" dirty="0" smtClean="0"/>
              <a:t>=4, k=1 </a:t>
            </a:r>
            <a:endParaRPr kumimoji="1" lang="ja-JP" altLang="en-US" sz="2000" baseline="-25000" dirty="0"/>
          </a:p>
        </p:txBody>
      </p:sp>
      <p:sp>
        <p:nvSpPr>
          <p:cNvPr id="11" name="テキスト ボックス 10"/>
          <p:cNvSpPr txBox="1"/>
          <p:nvPr/>
        </p:nvSpPr>
        <p:spPr>
          <a:xfrm>
            <a:off x="720142" y="4006520"/>
            <a:ext cx="1313875" cy="400110"/>
          </a:xfrm>
          <a:prstGeom prst="rect">
            <a:avLst/>
          </a:prstGeom>
          <a:noFill/>
        </p:spPr>
        <p:txBody>
          <a:bodyPr wrap="square" rtlCol="0">
            <a:spAutoFit/>
          </a:bodyPr>
          <a:lstStyle/>
          <a:p>
            <a:pPr algn="ctr"/>
            <a:r>
              <a:rPr kumimoji="1" lang="en-US" altLang="ja-JP" sz="2000" dirty="0"/>
              <a:t>n</a:t>
            </a:r>
            <a:r>
              <a:rPr kumimoji="1" lang="en-US" altLang="ja-JP" sz="2000" dirty="0" smtClean="0"/>
              <a:t>=4, k=0</a:t>
            </a:r>
            <a:endParaRPr kumimoji="1" lang="ja-JP" altLang="en-US" sz="2000" dirty="0"/>
          </a:p>
        </p:txBody>
      </p:sp>
      <p:graphicFrame>
        <p:nvGraphicFramePr>
          <p:cNvPr id="12" name="オブジェクト 11"/>
          <p:cNvGraphicFramePr>
            <a:graphicFrameLocks noChangeAspect="1"/>
          </p:cNvGraphicFramePr>
          <p:nvPr>
            <p:extLst>
              <p:ext uri="{D42A27DB-BD31-4B8C-83A1-F6EECF244321}">
                <p14:modId xmlns:p14="http://schemas.microsoft.com/office/powerpoint/2010/main" val="50217320"/>
              </p:ext>
            </p:extLst>
          </p:nvPr>
        </p:nvGraphicFramePr>
        <p:xfrm>
          <a:off x="2415341" y="2885285"/>
          <a:ext cx="4337050" cy="1019175"/>
        </p:xfrm>
        <a:graphic>
          <a:graphicData uri="http://schemas.openxmlformats.org/presentationml/2006/ole">
            <mc:AlternateContent xmlns:mc="http://schemas.openxmlformats.org/markup-compatibility/2006">
              <mc:Choice xmlns:v="urn:schemas-microsoft-com:vml" Requires="v">
                <p:oleObj spid="_x0000_s5247" name="数式" r:id="rId7" imgW="2108200" imgH="495300" progId="Equation.3">
                  <p:embed/>
                </p:oleObj>
              </mc:Choice>
              <mc:Fallback>
                <p:oleObj name="数式" r:id="rId7" imgW="2108200" imgH="495300" progId="Equation.3">
                  <p:embed/>
                  <p:pic>
                    <p:nvPicPr>
                      <p:cNvPr id="0" name=""/>
                      <p:cNvPicPr/>
                      <p:nvPr/>
                    </p:nvPicPr>
                    <p:blipFill>
                      <a:blip r:embed="rId8"/>
                      <a:stretch>
                        <a:fillRect/>
                      </a:stretch>
                    </p:blipFill>
                    <p:spPr>
                      <a:xfrm>
                        <a:off x="2415341" y="2885285"/>
                        <a:ext cx="4337050" cy="1019175"/>
                      </a:xfrm>
                      <a:prstGeom prst="rect">
                        <a:avLst/>
                      </a:prstGeom>
                    </p:spPr>
                  </p:pic>
                </p:oleObj>
              </mc:Fallback>
            </mc:AlternateContent>
          </a:graphicData>
        </a:graphic>
      </p:graphicFrame>
      <p:sp>
        <p:nvSpPr>
          <p:cNvPr id="13" name="テキスト ボックス 12"/>
          <p:cNvSpPr txBox="1"/>
          <p:nvPr/>
        </p:nvSpPr>
        <p:spPr>
          <a:xfrm>
            <a:off x="-1501045" y="4173045"/>
            <a:ext cx="758248" cy="374337"/>
          </a:xfrm>
          <a:prstGeom prst="rect">
            <a:avLst/>
          </a:prstGeom>
          <a:noFill/>
        </p:spPr>
        <p:txBody>
          <a:bodyPr wrap="square" rtlCol="0">
            <a:spAutoFit/>
          </a:bodyPr>
          <a:lstStyle/>
          <a:p>
            <a:r>
              <a:rPr kumimoji="1" lang="en-US" altLang="ja-JP" dirty="0" smtClean="0"/>
              <a:t>0 → 1</a:t>
            </a:r>
            <a:endParaRPr kumimoji="1" lang="ja-JP" altLang="en-US" dirty="0"/>
          </a:p>
        </p:txBody>
      </p:sp>
      <p:sp>
        <p:nvSpPr>
          <p:cNvPr id="14" name="テキスト ボックス 13"/>
          <p:cNvSpPr txBox="1"/>
          <p:nvPr/>
        </p:nvSpPr>
        <p:spPr>
          <a:xfrm>
            <a:off x="-1501045" y="4547382"/>
            <a:ext cx="758248" cy="374337"/>
          </a:xfrm>
          <a:prstGeom prst="rect">
            <a:avLst/>
          </a:prstGeom>
          <a:noFill/>
        </p:spPr>
        <p:txBody>
          <a:bodyPr wrap="square" rtlCol="0">
            <a:spAutoFit/>
          </a:bodyPr>
          <a:lstStyle/>
          <a:p>
            <a:r>
              <a:rPr kumimoji="1" lang="en-US" altLang="ja-JP" dirty="0" smtClean="0"/>
              <a:t>1 → 2</a:t>
            </a:r>
            <a:endParaRPr kumimoji="1" lang="ja-JP" altLang="en-US" dirty="0"/>
          </a:p>
        </p:txBody>
      </p:sp>
      <p:sp>
        <p:nvSpPr>
          <p:cNvPr id="15" name="テキスト ボックス 14"/>
          <p:cNvSpPr txBox="1"/>
          <p:nvPr/>
        </p:nvSpPr>
        <p:spPr>
          <a:xfrm>
            <a:off x="-1496065" y="4915125"/>
            <a:ext cx="758248" cy="374337"/>
          </a:xfrm>
          <a:prstGeom prst="rect">
            <a:avLst/>
          </a:prstGeom>
          <a:noFill/>
        </p:spPr>
        <p:txBody>
          <a:bodyPr wrap="square" rtlCol="0">
            <a:spAutoFit/>
          </a:bodyPr>
          <a:lstStyle/>
          <a:p>
            <a:r>
              <a:rPr kumimoji="1" lang="en-US" altLang="ja-JP" dirty="0"/>
              <a:t>2</a:t>
            </a:r>
            <a:r>
              <a:rPr kumimoji="1" lang="en-US" altLang="ja-JP" dirty="0" smtClean="0"/>
              <a:t> → 3</a:t>
            </a:r>
            <a:endParaRPr kumimoji="1" lang="ja-JP" altLang="en-US" dirty="0"/>
          </a:p>
        </p:txBody>
      </p:sp>
      <p:sp>
        <p:nvSpPr>
          <p:cNvPr id="16" name="テキスト ボックス 15"/>
          <p:cNvSpPr txBox="1"/>
          <p:nvPr/>
        </p:nvSpPr>
        <p:spPr>
          <a:xfrm>
            <a:off x="-1496065" y="5278122"/>
            <a:ext cx="758248" cy="374337"/>
          </a:xfrm>
          <a:prstGeom prst="rect">
            <a:avLst/>
          </a:prstGeom>
          <a:noFill/>
        </p:spPr>
        <p:txBody>
          <a:bodyPr wrap="square" rtlCol="0">
            <a:spAutoFit/>
          </a:bodyPr>
          <a:lstStyle/>
          <a:p>
            <a:r>
              <a:rPr kumimoji="1" lang="en-US" altLang="ja-JP" dirty="0"/>
              <a:t>3</a:t>
            </a:r>
            <a:r>
              <a:rPr kumimoji="1" lang="en-US" altLang="ja-JP" dirty="0" smtClean="0"/>
              <a:t> → 4</a:t>
            </a:r>
            <a:endParaRPr kumimoji="1" lang="ja-JP" altLang="en-US" dirty="0"/>
          </a:p>
        </p:txBody>
      </p:sp>
      <p:sp>
        <p:nvSpPr>
          <p:cNvPr id="17" name="テキスト ボックス 16"/>
          <p:cNvSpPr txBox="1"/>
          <p:nvPr/>
        </p:nvSpPr>
        <p:spPr>
          <a:xfrm>
            <a:off x="-1502425" y="5634642"/>
            <a:ext cx="758248" cy="374337"/>
          </a:xfrm>
          <a:prstGeom prst="rect">
            <a:avLst/>
          </a:prstGeom>
          <a:noFill/>
        </p:spPr>
        <p:txBody>
          <a:bodyPr wrap="square" rtlCol="0">
            <a:spAutoFit/>
          </a:bodyPr>
          <a:lstStyle/>
          <a:p>
            <a:r>
              <a:rPr kumimoji="1" lang="en-US" altLang="ja-JP" dirty="0" smtClean="0"/>
              <a:t>4 → 5</a:t>
            </a:r>
            <a:endParaRPr kumimoji="1" lang="ja-JP" altLang="en-US" dirty="0"/>
          </a:p>
        </p:txBody>
      </p:sp>
      <p:graphicFrame>
        <p:nvGraphicFramePr>
          <p:cNvPr id="21" name="表 20"/>
          <p:cNvGraphicFramePr>
            <a:graphicFrameLocks noGrp="1"/>
          </p:cNvGraphicFramePr>
          <p:nvPr>
            <p:extLst>
              <p:ext uri="{D42A27DB-BD31-4B8C-83A1-F6EECF244321}">
                <p14:modId xmlns:p14="http://schemas.microsoft.com/office/powerpoint/2010/main" val="4214163697"/>
              </p:ext>
            </p:extLst>
          </p:nvPr>
        </p:nvGraphicFramePr>
        <p:xfrm>
          <a:off x="4506961" y="4530282"/>
          <a:ext cx="4123139" cy="1463040"/>
        </p:xfrm>
        <a:graphic>
          <a:graphicData uri="http://schemas.openxmlformats.org/drawingml/2006/table">
            <a:tbl>
              <a:tblPr firstRow="1" bandRow="1">
                <a:tableStyleId>{5C22544A-7EE6-4342-B048-85BDC9FD1C3A}</a:tableStyleId>
              </a:tblPr>
              <a:tblGrid>
                <a:gridCol w="947403"/>
                <a:gridCol w="1145942"/>
                <a:gridCol w="917872"/>
                <a:gridCol w="1111922"/>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3</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4</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2</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5</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pic>
        <p:nvPicPr>
          <p:cNvPr id="22" name="サウンド 21">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8115300" y="5829300"/>
            <a:ext cx="812800" cy="812800"/>
          </a:xfrm>
          <a:prstGeom prst="rect">
            <a:avLst/>
          </a:prstGeom>
        </p:spPr>
      </p:pic>
      <p:graphicFrame>
        <p:nvGraphicFramePr>
          <p:cNvPr id="23" name="表 22"/>
          <p:cNvGraphicFramePr>
            <a:graphicFrameLocks noGrp="1"/>
          </p:cNvGraphicFramePr>
          <p:nvPr>
            <p:extLst>
              <p:ext uri="{D42A27DB-BD31-4B8C-83A1-F6EECF244321}">
                <p14:modId xmlns:p14="http://schemas.microsoft.com/office/powerpoint/2010/main" val="3725846125"/>
              </p:ext>
            </p:extLst>
          </p:nvPr>
        </p:nvGraphicFramePr>
        <p:xfrm>
          <a:off x="2408981" y="4523922"/>
          <a:ext cx="1882380" cy="1828800"/>
        </p:xfrm>
        <a:graphic>
          <a:graphicData uri="http://schemas.openxmlformats.org/drawingml/2006/table">
            <a:tbl>
              <a:tblPr firstRow="1" bandRow="1">
                <a:tableStyleId>{5C22544A-7EE6-4342-B048-85BDC9FD1C3A}</a:tableStyleId>
              </a:tblPr>
              <a:tblGrid>
                <a:gridCol w="918511"/>
                <a:gridCol w="963869"/>
              </a:tblGrid>
              <a:tr h="328723">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0</a:t>
                      </a:r>
                      <a:endParaRPr kumimoji="1" lang="ja-JP" altLang="en-US" dirty="0">
                        <a:solidFill>
                          <a:schemeClr val="accent2"/>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1</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2</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28723">
                <a:tc>
                  <a:txBody>
                    <a:bodyPr/>
                    <a:lstStyle/>
                    <a:p>
                      <a:pPr algn="r"/>
                      <a:r>
                        <a:rPr kumimoji="1" lang="en-US" altLang="ja-JP" dirty="0" smtClean="0">
                          <a:solidFill>
                            <a:srgbClr val="000000"/>
                          </a:solidFill>
                        </a:rPr>
                        <a:t>3</a:t>
                      </a:r>
                      <a:endParaRPr kumimoji="1" lang="ja-JP" altLang="en-US" dirty="0">
                        <a:solidFill>
                          <a:srgbClr val="C0504D"/>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Tree>
    <p:custDataLst>
      <p:tags r:id="rId2"/>
    </p:custDataLst>
    <p:extLst>
      <p:ext uri="{BB962C8B-B14F-4D97-AF65-F5344CB8AC3E}">
        <p14:creationId xmlns:p14="http://schemas.microsoft.com/office/powerpoint/2010/main" val="2451802960"/>
      </p:ext>
    </p:extLst>
  </p:cSld>
  <p:clrMapOvr>
    <a:masterClrMapping/>
  </p:clrMapOvr>
  <mc:AlternateContent xmlns:mc="http://schemas.openxmlformats.org/markup-compatibility/2006">
    <mc:Choice xmlns:p14="http://schemas.microsoft.com/office/powerpoint/2010/main" Requires="p14">
      <p:transition spd="slow" p14:dur="2000" advTm="1202"/>
    </mc:Choice>
    <mc:Fallback>
      <p:transition xmlns:p14="http://schemas.microsoft.com/office/powerpoint/2010/main" spd="slow" advTm="120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2"/>
                                        </p:tgtEl>
                                      </p:cBhvr>
                                    </p:cmd>
                                  </p:childTnLst>
                                </p:cTn>
                              </p:par>
                            </p:childTnLst>
                          </p:cTn>
                        </p:par>
                      </p:childTnLst>
                    </p:cTn>
                  </p:par>
                  <p:par>
                    <p:cTn id="7" fill="hold">
                      <p:stCondLst>
                        <p:cond delay="indefinite"/>
                      </p:stCondLst>
                      <p:childTnLst>
                        <p:par>
                          <p:cTn id="8" fill="hold">
                            <p:stCondLst>
                              <p:cond delay="0"/>
                            </p:stCondLst>
                            <p:childTnLst>
                              <p:par>
                                <p:cTn id="9" presetID="22" presetClass="exit" presetSubtype="8" fill="hold" nodeType="clickEffect">
                                  <p:stCondLst>
                                    <p:cond delay="0"/>
                                  </p:stCondLst>
                                  <p:childTnLst>
                                    <p:animEffect transition="out" filter="wipe(left)">
                                      <p:cBhvr>
                                        <p:cTn id="10" dur="500"/>
                                        <p:tgtEl>
                                          <p:spTgt spid="21"/>
                                        </p:tgtEl>
                                      </p:cBhvr>
                                    </p:animEffect>
                                    <p:set>
                                      <p:cBhvr>
                                        <p:cTn id="11" dur="1" fill="hold">
                                          <p:stCondLst>
                                            <p:cond delay="499"/>
                                          </p:stCondLst>
                                        </p:cTn>
                                        <p:tgtEl>
                                          <p:spTgt spid="21"/>
                                        </p:tgtEl>
                                        <p:attrNameLst>
                                          <p:attrName>style.visibility</p:attrName>
                                        </p:attrNameLst>
                                      </p:cBhvr>
                                      <p:to>
                                        <p:strVal val="hidden"/>
                                      </p:to>
                                    </p:set>
                                  </p:childTnLst>
                                </p:cTn>
                              </p:par>
                              <p:par>
                                <p:cTn id="12" presetID="22" presetClass="entr" presetSubtype="8"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par>
                                <p:cTn id="15" presetID="22" presetClass="exit" presetSubtype="8" fill="hold" nodeType="withEffect">
                                  <p:stCondLst>
                                    <p:cond delay="0"/>
                                  </p:stCondLst>
                                  <p:childTnLst>
                                    <p:animEffect transition="out" filter="wipe(left)">
                                      <p:cBhvr>
                                        <p:cTn id="16" dur="500"/>
                                        <p:tgtEl>
                                          <p:spTgt spid="23"/>
                                        </p:tgtEl>
                                      </p:cBhvr>
                                    </p:animEffect>
                                    <p:set>
                                      <p:cBhvr>
                                        <p:cTn id="17"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8" fill="hold" display="0">
                  <p:stCondLst>
                    <p:cond delay="indefinite"/>
                  </p:stCondLst>
                  <p:endCondLst>
                    <p:cond evt="onStopAudio" delay="0">
                      <p:tgtEl>
                        <p:sldTgt/>
                      </p:tgtEl>
                    </p:cond>
                  </p:endCondLst>
                </p:cTn>
                <p:tgtEl>
                  <p:spTgt spid="22"/>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PSNR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概要</a:t>
            </a:r>
            <a:endParaRPr lang="en-US" altLang="ja-JP" dirty="0"/>
          </a:p>
          <a:p>
            <a:pPr lvl="1"/>
            <a:r>
              <a:rPr lang="ja-JP" altLang="en-US" dirty="0"/>
              <a:t>ピーク信号対雑音比の略称</a:t>
            </a:r>
            <a:endParaRPr lang="en-US" altLang="ja-JP" dirty="0"/>
          </a:p>
          <a:p>
            <a:pPr lvl="1"/>
            <a:r>
              <a:rPr lang="ja-JP" altLang="en-US" dirty="0"/>
              <a:t>ピクセルの最大値と劣化をもたらすノイズ（変化したビット数）の</a:t>
            </a:r>
            <a:r>
              <a:rPr lang="ja-JP" altLang="en-US" dirty="0" smtClean="0"/>
              <a:t>比率</a:t>
            </a:r>
            <a:endParaRPr lang="en-US" altLang="ja-JP" dirty="0" smtClean="0"/>
          </a:p>
          <a:p>
            <a:pPr lvl="1"/>
            <a:r>
              <a:rPr lang="en-US" altLang="ja-JP" dirty="0" smtClean="0"/>
              <a:t>40db</a:t>
            </a:r>
            <a:r>
              <a:rPr lang="ja-JP" altLang="en-US" dirty="0" smtClean="0"/>
              <a:t>以上で見分けが付かないとされる</a:t>
            </a:r>
            <a:endParaRPr lang="en-US" altLang="ja-JP" dirty="0" smtClean="0"/>
          </a:p>
          <a:p>
            <a:r>
              <a:rPr lang="ja-JP" altLang="en-US" dirty="0" smtClean="0"/>
              <a:t>計算式</a:t>
            </a:r>
            <a:endParaRPr kumimoji="1" lang="ja-JP" altLang="en-US" dirty="0"/>
          </a:p>
        </p:txBody>
      </p:sp>
      <p:graphicFrame>
        <p:nvGraphicFramePr>
          <p:cNvPr id="7" name="オブジェクト 6"/>
          <p:cNvGraphicFramePr>
            <a:graphicFrameLocks noChangeAspect="1"/>
          </p:cNvGraphicFramePr>
          <p:nvPr>
            <p:extLst>
              <p:ext uri="{D42A27DB-BD31-4B8C-83A1-F6EECF244321}">
                <p14:modId xmlns:p14="http://schemas.microsoft.com/office/powerpoint/2010/main" val="1220307280"/>
              </p:ext>
            </p:extLst>
          </p:nvPr>
        </p:nvGraphicFramePr>
        <p:xfrm>
          <a:off x="2926869" y="4811282"/>
          <a:ext cx="3402482" cy="922707"/>
        </p:xfrm>
        <a:graphic>
          <a:graphicData uri="http://schemas.openxmlformats.org/presentationml/2006/ole">
            <mc:AlternateContent xmlns:mc="http://schemas.openxmlformats.org/markup-compatibility/2006">
              <mc:Choice xmlns:v="urn:schemas-microsoft-com:vml" Requires="v">
                <p:oleObj spid="_x0000_s7182" name="数式" r:id="rId3" imgW="1498600" imgH="406400" progId="Equation.3">
                  <p:embed/>
                </p:oleObj>
              </mc:Choice>
              <mc:Fallback>
                <p:oleObj name="数式" r:id="rId3" imgW="1498600" imgH="406400" progId="Equation.3">
                  <p:embed/>
                  <p:pic>
                    <p:nvPicPr>
                      <p:cNvPr id="0" name=""/>
                      <p:cNvPicPr/>
                      <p:nvPr/>
                    </p:nvPicPr>
                    <p:blipFill>
                      <a:blip r:embed="rId4"/>
                      <a:stretch>
                        <a:fillRect/>
                      </a:stretch>
                    </p:blipFill>
                    <p:spPr>
                      <a:xfrm>
                        <a:off x="2926869" y="4811282"/>
                        <a:ext cx="3402482" cy="922707"/>
                      </a:xfrm>
                      <a:prstGeom prst="rect">
                        <a:avLst/>
                      </a:prstGeom>
                    </p:spPr>
                  </p:pic>
                </p:oleObj>
              </mc:Fallback>
            </mc:AlternateContent>
          </a:graphicData>
        </a:graphic>
      </p:graphicFrame>
      <p:sp>
        <p:nvSpPr>
          <p:cNvPr id="8" name="テキスト ボックス 7"/>
          <p:cNvSpPr txBox="1"/>
          <p:nvPr/>
        </p:nvSpPr>
        <p:spPr>
          <a:xfrm>
            <a:off x="532241" y="5826442"/>
            <a:ext cx="7803112" cy="769441"/>
          </a:xfrm>
          <a:prstGeom prst="rect">
            <a:avLst/>
          </a:prstGeom>
          <a:noFill/>
        </p:spPr>
        <p:txBody>
          <a:bodyPr wrap="square" rtlCol="0">
            <a:spAutoFit/>
          </a:bodyPr>
          <a:lstStyle/>
          <a:p>
            <a:pPr marL="0" lvl="1" algn="ctr"/>
            <a:r>
              <a:rPr lang="en-US" altLang="ja-JP" sz="2400" i="1" dirty="0" smtClean="0">
                <a:latin typeface="Cambria Math"/>
                <a:ea typeface="ＭＳ 明朝"/>
                <a:cs typeface="Cambria Math"/>
              </a:rPr>
              <a:t>MAX</a:t>
            </a:r>
            <a:r>
              <a:rPr lang="en-US" altLang="ja-JP" sz="2400" i="1" baseline="-25000" dirty="0" smtClean="0">
                <a:latin typeface="Cambria Math"/>
                <a:ea typeface="ＭＳ 明朝"/>
                <a:cs typeface="Cambria Math"/>
              </a:rPr>
              <a:t>I</a:t>
            </a:r>
            <a:r>
              <a:rPr lang="en-US" altLang="ja-JP" sz="2400" i="1" dirty="0" smtClean="0">
                <a:latin typeface="Cambria Math"/>
                <a:ea typeface="ＭＳ 明朝"/>
                <a:cs typeface="Cambria Math"/>
              </a:rPr>
              <a:t> </a:t>
            </a:r>
            <a:r>
              <a:rPr lang="en-US" altLang="ja-JP" sz="2400" dirty="0" smtClean="0">
                <a:latin typeface="Cambria Math"/>
                <a:ea typeface="ＭＳ 明朝"/>
                <a:cs typeface="Cambria Math"/>
              </a:rPr>
              <a:t>: </a:t>
            </a:r>
            <a:r>
              <a:rPr lang="ja-JP" altLang="en-US" sz="2400" dirty="0" smtClean="0">
                <a:latin typeface="Cambria Math"/>
                <a:ea typeface="ＭＳ 明朝"/>
                <a:cs typeface="Cambria Math"/>
              </a:rPr>
              <a:t>最大</a:t>
            </a:r>
            <a:r>
              <a:rPr lang="ja-JP" altLang="en-US" sz="2400" dirty="0">
                <a:latin typeface="Cambria Math"/>
                <a:ea typeface="ＭＳ 明朝"/>
                <a:cs typeface="Cambria Math"/>
              </a:rPr>
              <a:t>ピクセル値（</a:t>
            </a:r>
            <a:r>
              <a:rPr lang="en-US" altLang="ja-JP" sz="2400" dirty="0">
                <a:latin typeface="Cambria Math"/>
                <a:ea typeface="ＭＳ 明朝"/>
                <a:cs typeface="Cambria Math"/>
              </a:rPr>
              <a:t>255</a:t>
            </a:r>
            <a:r>
              <a:rPr lang="ja-JP" altLang="en-US" sz="2400" dirty="0" smtClean="0">
                <a:latin typeface="Cambria Math"/>
                <a:ea typeface="ＭＳ 明朝"/>
                <a:cs typeface="Cambria Math"/>
              </a:rPr>
              <a:t>）</a:t>
            </a:r>
            <a:r>
              <a:rPr lang="ja-JP" altLang="en-US" sz="2400" dirty="0" smtClean="0">
                <a:latin typeface="Cambria Math"/>
                <a:ea typeface="ＭＳ 明朝"/>
                <a:cs typeface="Cambria Math"/>
              </a:rPr>
              <a:t>，</a:t>
            </a:r>
            <a:r>
              <a:rPr lang="en-US" altLang="ja-JP" sz="2400" i="1" dirty="0">
                <a:latin typeface="Cambria Math"/>
                <a:ea typeface="ＭＳ 明朝"/>
                <a:cs typeface="Cambria Math"/>
              </a:rPr>
              <a:t>MSE </a:t>
            </a:r>
            <a:r>
              <a:rPr lang="en-US" altLang="ja-JP" sz="2400" dirty="0">
                <a:latin typeface="Cambria Math"/>
                <a:ea typeface="ＭＳ 明朝"/>
                <a:cs typeface="Cambria Math"/>
              </a:rPr>
              <a:t>: </a:t>
            </a:r>
            <a:r>
              <a:rPr lang="ja-JP" altLang="en-US" sz="2400" dirty="0">
                <a:latin typeface="Cambria Math"/>
                <a:ea typeface="ＭＳ 明朝"/>
                <a:cs typeface="Cambria Math"/>
              </a:rPr>
              <a:t>平均二乗誤差</a:t>
            </a:r>
            <a:endParaRPr lang="en-US" altLang="ja-JP" sz="2400" dirty="0">
              <a:latin typeface="Cambria Math"/>
              <a:ea typeface="ＭＳ 明朝"/>
              <a:cs typeface="Cambria Math"/>
            </a:endParaRPr>
          </a:p>
          <a:p>
            <a:pPr algn="ctr"/>
            <a:endParaRPr kumimoji="1" lang="ja-JP" altLang="en-US" sz="2000" dirty="0">
              <a:latin typeface="Cambria Math"/>
              <a:ea typeface="ＭＳ 明朝"/>
              <a:cs typeface="Cambria Math"/>
            </a:endParaRPr>
          </a:p>
        </p:txBody>
      </p:sp>
    </p:spTree>
    <p:extLst>
      <p:ext uri="{BB962C8B-B14F-4D97-AF65-F5344CB8AC3E}">
        <p14:creationId xmlns:p14="http://schemas.microsoft.com/office/powerpoint/2010/main" val="4133300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SSIM</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概要</a:t>
            </a:r>
            <a:endParaRPr kumimoji="1" lang="en-US" altLang="ja-JP" dirty="0" smtClean="0"/>
          </a:p>
          <a:p>
            <a:pPr lvl="1"/>
            <a:r>
              <a:rPr lang="en-US" altLang="ja-JP" dirty="0" smtClean="0"/>
              <a:t>Structural Similarity</a:t>
            </a:r>
            <a:r>
              <a:rPr lang="ja-JP" altLang="en-US" dirty="0" smtClean="0"/>
              <a:t>の略</a:t>
            </a:r>
            <a:endParaRPr kumimoji="1" lang="en-US" altLang="ja-JP" dirty="0" smtClean="0"/>
          </a:p>
          <a:p>
            <a:pPr lvl="1"/>
            <a:r>
              <a:rPr kumimoji="1" lang="ja-JP" altLang="en-US" dirty="0" smtClean="0"/>
              <a:t>「輝度」，「コントラスト」，「画像中に写っているオブジェクトの構造」のそれぞれを比較し算出されるため</a:t>
            </a:r>
            <a:endParaRPr kumimoji="1" lang="en-US" altLang="ja-JP" dirty="0" smtClean="0"/>
          </a:p>
          <a:p>
            <a:pPr lvl="1"/>
            <a:r>
              <a:rPr lang="en-US" altLang="ja-JP" dirty="0" smtClean="0"/>
              <a:t>PSNR</a:t>
            </a:r>
            <a:r>
              <a:rPr lang="ja-JP" altLang="en-US" dirty="0" smtClean="0"/>
              <a:t>に比べ主観評価との相関が高い</a:t>
            </a:r>
            <a:endParaRPr kumimoji="1" lang="ja-JP" altLang="en-US" dirty="0"/>
          </a:p>
        </p:txBody>
      </p:sp>
    </p:spTree>
    <p:extLst>
      <p:ext uri="{BB962C8B-B14F-4D97-AF65-F5344CB8AC3E}">
        <p14:creationId xmlns:p14="http://schemas.microsoft.com/office/powerpoint/2010/main" val="2740321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スクリーンショット 2013-10-30 12.01.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0" y="374220"/>
            <a:ext cx="9144000" cy="6199615"/>
          </a:xfrm>
          <a:prstGeom prst="rect">
            <a:avLst/>
          </a:prstGeom>
        </p:spPr>
      </p:pic>
    </p:spTree>
    <p:extLst>
      <p:ext uri="{BB962C8B-B14F-4D97-AF65-F5344CB8AC3E}">
        <p14:creationId xmlns:p14="http://schemas.microsoft.com/office/powerpoint/2010/main" val="59824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ステガノグラフィとは</a:t>
            </a:r>
            <a:endParaRPr lang="en-US" altLang="ja-JP" dirty="0"/>
          </a:p>
          <a:p>
            <a:pPr lvl="1"/>
            <a:r>
              <a:rPr lang="ja-JP" altLang="en-US" dirty="0"/>
              <a:t>データを別の媒体に埋め込む技術，研究の総称</a:t>
            </a:r>
            <a:r>
              <a:rPr lang="ja-JP" altLang="en-US" dirty="0" smtClean="0"/>
              <a:t>．</a:t>
            </a:r>
            <a:endParaRPr lang="en-US" altLang="ja-JP" dirty="0"/>
          </a:p>
          <a:p>
            <a:endParaRPr lang="en-US" altLang="ja-JP" dirty="0" smtClean="0"/>
          </a:p>
          <a:p>
            <a:r>
              <a:rPr lang="ja-JP" altLang="en-US" dirty="0" smtClean="0"/>
              <a:t>研究対象</a:t>
            </a:r>
            <a:endParaRPr lang="en-US" altLang="ja-JP" dirty="0"/>
          </a:p>
          <a:p>
            <a:pPr lvl="1"/>
            <a:r>
              <a:rPr lang="ja-JP" altLang="en-US" dirty="0"/>
              <a:t>テキスト情報を画像に埋め込むステガノグラフィ</a:t>
            </a:r>
            <a:endParaRPr lang="en-US" altLang="ja-JP" dirty="0"/>
          </a:p>
          <a:p>
            <a:endParaRPr lang="en-US" altLang="ja-JP" dirty="0" smtClean="0"/>
          </a:p>
          <a:p>
            <a:r>
              <a:rPr lang="ja-JP" altLang="en-US" dirty="0" smtClean="0"/>
              <a:t>目的</a:t>
            </a:r>
            <a:endParaRPr lang="en-US" altLang="ja-JP" dirty="0" smtClean="0"/>
          </a:p>
          <a:p>
            <a:pPr lvl="1"/>
            <a:r>
              <a:rPr lang="ja-JP" altLang="en-US" dirty="0" smtClean="0"/>
              <a:t>誤りパターン埋め込み法における画質劣化と埋め込み率のトレードオフ関係を明らかにする</a:t>
            </a:r>
            <a:endParaRPr kumimoji="1" lang="en-US" altLang="ja-JP" dirty="0"/>
          </a:p>
          <a:p>
            <a:endParaRPr kumimoji="1" lang="en-US" altLang="ja-JP" dirty="0" smtClean="0"/>
          </a:p>
        </p:txBody>
      </p:sp>
      <p:pic>
        <p:nvPicPr>
          <p:cNvPr id="6" name="図 5" descr="LENNA.bm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6741" y="2081316"/>
            <a:ext cx="969204" cy="969204"/>
          </a:xfrm>
          <a:prstGeom prst="rect">
            <a:avLst/>
          </a:prstGeom>
        </p:spPr>
      </p:pic>
      <p:sp>
        <p:nvSpPr>
          <p:cNvPr id="7" name="円/楕円 6"/>
          <p:cNvSpPr/>
          <p:nvPr/>
        </p:nvSpPr>
        <p:spPr>
          <a:xfrm>
            <a:off x="9956188" y="2200004"/>
            <a:ext cx="2075153" cy="73711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テキスト情報</a:t>
            </a:r>
            <a:endParaRPr kumimoji="1" lang="ja-JP" altLang="en-US" dirty="0"/>
          </a:p>
        </p:txBody>
      </p:sp>
      <p:cxnSp>
        <p:nvCxnSpPr>
          <p:cNvPr id="8" name="直線矢印コネクタ 7"/>
          <p:cNvCxnSpPr/>
          <p:nvPr/>
        </p:nvCxnSpPr>
        <p:spPr>
          <a:xfrm>
            <a:off x="12439568" y="2585571"/>
            <a:ext cx="107726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12405551" y="2138016"/>
            <a:ext cx="1179322" cy="369332"/>
          </a:xfrm>
          <a:prstGeom prst="rect">
            <a:avLst/>
          </a:prstGeom>
          <a:noFill/>
        </p:spPr>
        <p:txBody>
          <a:bodyPr wrap="square" rtlCol="0">
            <a:spAutoFit/>
          </a:bodyPr>
          <a:lstStyle/>
          <a:p>
            <a:r>
              <a:rPr kumimoji="1" lang="ja-JP" altLang="en-US" dirty="0" smtClean="0"/>
              <a:t>埋め込み</a:t>
            </a:r>
            <a:endParaRPr kumimoji="1" lang="ja-JP" altLang="en-US" dirty="0"/>
          </a:p>
        </p:txBody>
      </p:sp>
    </p:spTree>
    <p:extLst>
      <p:ext uri="{BB962C8B-B14F-4D97-AF65-F5344CB8AC3E}">
        <p14:creationId xmlns:p14="http://schemas.microsoft.com/office/powerpoint/2010/main" val="2586624191"/>
      </p:ext>
    </p:extLst>
  </p:cSld>
  <p:clrMapOvr>
    <a:masterClrMapping/>
  </p:clrMapOvr>
  <mc:AlternateContent xmlns:mc="http://schemas.openxmlformats.org/markup-compatibility/2006">
    <mc:Choice xmlns:p14="http://schemas.microsoft.com/office/powerpoint/2010/main" Requires="p14">
      <p:transition spd="slow" p14:dur="2000" advTm="35177"/>
    </mc:Choice>
    <mc:Fallback>
      <p:transition xmlns:p14="http://schemas.microsoft.com/office/powerpoint/2010/main" spd="slow" advTm="35177"/>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LSB</a:t>
            </a:r>
            <a:r>
              <a:rPr lang="ja-JP" altLang="en-US" dirty="0" smtClean="0"/>
              <a:t>法</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88631542"/>
              </p:ext>
            </p:extLst>
          </p:nvPr>
        </p:nvGraphicFramePr>
        <p:xfrm>
          <a:off x="3125000" y="4895222"/>
          <a:ext cx="1260591" cy="370840"/>
        </p:xfrm>
        <a:graphic>
          <a:graphicData uri="http://schemas.openxmlformats.org/drawingml/2006/table">
            <a:tbl>
              <a:tblPr firstRow="1" bandRow="1">
                <a:tableStyleId>{BDBED569-4797-4DF1-A0F4-6AAB3CD982D8}</a:tableStyleId>
              </a:tblPr>
              <a:tblGrid>
                <a:gridCol w="420197"/>
                <a:gridCol w="420197"/>
                <a:gridCol w="420197"/>
              </a:tblGrid>
              <a:tr h="370840">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b="0" dirty="0" smtClean="0">
                          <a:solidFill>
                            <a:srgbClr val="000000"/>
                          </a:solidFill>
                          <a:latin typeface="+mj-lt"/>
                          <a:ea typeface="ＤＦＰ勘亭流" charset="2"/>
                          <a:cs typeface="ＤＦＰ勘亭流" charset="2"/>
                        </a:rPr>
                        <a:t>1</a:t>
                      </a:r>
                      <a:endParaRPr kumimoji="1" lang="ja-JP" altLang="en-US" b="0" dirty="0">
                        <a:solidFill>
                          <a:srgbClr val="000000"/>
                        </a:solidFill>
                        <a:latin typeface="+mj-lt"/>
                        <a:ea typeface="ＤＦＰ勘亭流" charset="2"/>
                        <a:cs typeface="ＤＦＰ勘亭流" charset="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7" name="直線矢印コネクタ 6"/>
          <p:cNvCxnSpPr/>
          <p:nvPr/>
        </p:nvCxnSpPr>
        <p:spPr>
          <a:xfrm flipV="1">
            <a:off x="3339099" y="4673560"/>
            <a:ext cx="0" cy="24856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テキスト ボックス 7"/>
          <p:cNvSpPr txBox="1"/>
          <p:nvPr/>
        </p:nvSpPr>
        <p:spPr>
          <a:xfrm>
            <a:off x="1253284" y="4257707"/>
            <a:ext cx="1989145" cy="369332"/>
          </a:xfrm>
          <a:prstGeom prst="rect">
            <a:avLst/>
          </a:prstGeom>
          <a:noFill/>
        </p:spPr>
        <p:txBody>
          <a:bodyPr wrap="square" rtlCol="0">
            <a:spAutoFit/>
          </a:bodyPr>
          <a:lstStyle/>
          <a:p>
            <a:pPr algn="ctr"/>
            <a:r>
              <a:rPr lang="en-US" altLang="ja-JP" dirty="0" smtClean="0">
                <a:solidFill>
                  <a:srgbClr val="000000"/>
                </a:solidFill>
              </a:rPr>
              <a:t>LSB</a:t>
            </a:r>
            <a:r>
              <a:rPr lang="ja-JP" altLang="en-US" dirty="0" smtClean="0">
                <a:solidFill>
                  <a:srgbClr val="000000"/>
                </a:solidFill>
              </a:rPr>
              <a:t>平面</a:t>
            </a:r>
            <a:endParaRPr kumimoji="1" lang="ja-JP" altLang="en-US" dirty="0">
              <a:solidFill>
                <a:srgbClr val="000000"/>
              </a:solidFill>
            </a:endParaRPr>
          </a:p>
        </p:txBody>
      </p:sp>
      <p:sp>
        <p:nvSpPr>
          <p:cNvPr id="9" name="テキスト ボックス 8"/>
          <p:cNvSpPr txBox="1"/>
          <p:nvPr/>
        </p:nvSpPr>
        <p:spPr>
          <a:xfrm>
            <a:off x="1253284" y="4890261"/>
            <a:ext cx="1989145" cy="369332"/>
          </a:xfrm>
          <a:prstGeom prst="rect">
            <a:avLst/>
          </a:prstGeom>
          <a:noFill/>
        </p:spPr>
        <p:txBody>
          <a:bodyPr wrap="square" rtlCol="0">
            <a:spAutoFit/>
          </a:bodyPr>
          <a:lstStyle/>
          <a:p>
            <a:pPr algn="ctr"/>
            <a:r>
              <a:rPr kumimoji="1" lang="ja-JP" altLang="en-US" dirty="0" smtClean="0">
                <a:solidFill>
                  <a:srgbClr val="000000"/>
                </a:solidFill>
              </a:rPr>
              <a:t>埋め込みデータ</a:t>
            </a:r>
            <a:endParaRPr kumimoji="1" lang="ja-JP" altLang="en-US" dirty="0">
              <a:solidFill>
                <a:srgbClr val="000000"/>
              </a:solidFill>
            </a:endParaRPr>
          </a:p>
        </p:txBody>
      </p:sp>
      <p:graphicFrame>
        <p:nvGraphicFramePr>
          <p:cNvPr id="10" name="表 9"/>
          <p:cNvGraphicFramePr>
            <a:graphicFrameLocks noGrp="1"/>
          </p:cNvGraphicFramePr>
          <p:nvPr>
            <p:extLst>
              <p:ext uri="{D42A27DB-BD31-4B8C-83A1-F6EECF244321}">
                <p14:modId xmlns:p14="http://schemas.microsoft.com/office/powerpoint/2010/main" val="2548678663"/>
              </p:ext>
            </p:extLst>
          </p:nvPr>
        </p:nvGraphicFramePr>
        <p:xfrm>
          <a:off x="4849551" y="386283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1829548785"/>
              </p:ext>
            </p:extLst>
          </p:nvPr>
        </p:nvGraphicFramePr>
        <p:xfrm>
          <a:off x="5274553" y="386283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3507668323"/>
              </p:ext>
            </p:extLst>
          </p:nvPr>
        </p:nvGraphicFramePr>
        <p:xfrm>
          <a:off x="5690719" y="386457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cxnSp>
        <p:nvCxnSpPr>
          <p:cNvPr id="14" name="直線矢印コネクタ 13"/>
          <p:cNvCxnSpPr/>
          <p:nvPr/>
        </p:nvCxnSpPr>
        <p:spPr>
          <a:xfrm flipV="1">
            <a:off x="3760549" y="4675292"/>
            <a:ext cx="0" cy="24856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直線矢印コネクタ 14"/>
          <p:cNvCxnSpPr/>
          <p:nvPr/>
        </p:nvCxnSpPr>
        <p:spPr>
          <a:xfrm flipV="1">
            <a:off x="4181999" y="4676593"/>
            <a:ext cx="0" cy="24596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下矢印 15"/>
          <p:cNvSpPr/>
          <p:nvPr/>
        </p:nvSpPr>
        <p:spPr>
          <a:xfrm>
            <a:off x="4464998" y="5292181"/>
            <a:ext cx="283491" cy="337395"/>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graphicFrame>
        <p:nvGraphicFramePr>
          <p:cNvPr id="17" name="表 16"/>
          <p:cNvGraphicFramePr>
            <a:graphicFrameLocks noGrp="1"/>
          </p:cNvGraphicFramePr>
          <p:nvPr>
            <p:extLst>
              <p:ext uri="{D42A27DB-BD31-4B8C-83A1-F6EECF244321}">
                <p14:modId xmlns:p14="http://schemas.microsoft.com/office/powerpoint/2010/main" val="1148493206"/>
              </p:ext>
            </p:extLst>
          </p:nvPr>
        </p:nvGraphicFramePr>
        <p:xfrm>
          <a:off x="3167540" y="386559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1229788608"/>
              </p:ext>
            </p:extLst>
          </p:nvPr>
        </p:nvGraphicFramePr>
        <p:xfrm>
          <a:off x="3592542" y="386559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19" name="表 18"/>
          <p:cNvGraphicFramePr>
            <a:graphicFrameLocks noGrp="1"/>
          </p:cNvGraphicFramePr>
          <p:nvPr>
            <p:extLst>
              <p:ext uri="{D42A27DB-BD31-4B8C-83A1-F6EECF244321}">
                <p14:modId xmlns:p14="http://schemas.microsoft.com/office/powerpoint/2010/main" val="801841905"/>
              </p:ext>
            </p:extLst>
          </p:nvPr>
        </p:nvGraphicFramePr>
        <p:xfrm>
          <a:off x="4008708" y="386732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0" name="表 19"/>
          <p:cNvGraphicFramePr>
            <a:graphicFrameLocks noGrp="1"/>
          </p:cNvGraphicFramePr>
          <p:nvPr>
            <p:extLst>
              <p:ext uri="{D42A27DB-BD31-4B8C-83A1-F6EECF244321}">
                <p14:modId xmlns:p14="http://schemas.microsoft.com/office/powerpoint/2010/main" val="1150178415"/>
              </p:ext>
            </p:extLst>
          </p:nvPr>
        </p:nvGraphicFramePr>
        <p:xfrm>
          <a:off x="4433710" y="386732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1" name="表 20"/>
          <p:cNvGraphicFramePr>
            <a:graphicFrameLocks noGrp="1"/>
          </p:cNvGraphicFramePr>
          <p:nvPr>
            <p:extLst>
              <p:ext uri="{D42A27DB-BD31-4B8C-83A1-F6EECF244321}">
                <p14:modId xmlns:p14="http://schemas.microsoft.com/office/powerpoint/2010/main" val="4119361647"/>
              </p:ext>
            </p:extLst>
          </p:nvPr>
        </p:nvGraphicFramePr>
        <p:xfrm>
          <a:off x="4843191" y="569355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2" name="表 21"/>
          <p:cNvGraphicFramePr>
            <a:graphicFrameLocks noGrp="1"/>
          </p:cNvGraphicFramePr>
          <p:nvPr>
            <p:extLst>
              <p:ext uri="{D42A27DB-BD31-4B8C-83A1-F6EECF244321}">
                <p14:modId xmlns:p14="http://schemas.microsoft.com/office/powerpoint/2010/main" val="658743818"/>
              </p:ext>
            </p:extLst>
          </p:nvPr>
        </p:nvGraphicFramePr>
        <p:xfrm>
          <a:off x="5268193" y="569355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3" name="表 22"/>
          <p:cNvGraphicFramePr>
            <a:graphicFrameLocks noGrp="1"/>
          </p:cNvGraphicFramePr>
          <p:nvPr>
            <p:extLst>
              <p:ext uri="{D42A27DB-BD31-4B8C-83A1-F6EECF244321}">
                <p14:modId xmlns:p14="http://schemas.microsoft.com/office/powerpoint/2010/main" val="1220851891"/>
              </p:ext>
            </p:extLst>
          </p:nvPr>
        </p:nvGraphicFramePr>
        <p:xfrm>
          <a:off x="5684359" y="569529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5" name="表 24"/>
          <p:cNvGraphicFramePr>
            <a:graphicFrameLocks noGrp="1"/>
          </p:cNvGraphicFramePr>
          <p:nvPr>
            <p:extLst>
              <p:ext uri="{D42A27DB-BD31-4B8C-83A1-F6EECF244321}">
                <p14:modId xmlns:p14="http://schemas.microsoft.com/office/powerpoint/2010/main" val="2493580001"/>
              </p:ext>
            </p:extLst>
          </p:nvPr>
        </p:nvGraphicFramePr>
        <p:xfrm>
          <a:off x="3161180" y="568497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1</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6" name="表 25"/>
          <p:cNvGraphicFramePr>
            <a:graphicFrameLocks noGrp="1"/>
          </p:cNvGraphicFramePr>
          <p:nvPr>
            <p:extLst>
              <p:ext uri="{D42A27DB-BD31-4B8C-83A1-F6EECF244321}">
                <p14:modId xmlns:p14="http://schemas.microsoft.com/office/powerpoint/2010/main" val="3020700658"/>
              </p:ext>
            </p:extLst>
          </p:nvPr>
        </p:nvGraphicFramePr>
        <p:xfrm>
          <a:off x="3586182" y="568497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1</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7" name="表 26"/>
          <p:cNvGraphicFramePr>
            <a:graphicFrameLocks noGrp="1"/>
          </p:cNvGraphicFramePr>
          <p:nvPr>
            <p:extLst>
              <p:ext uri="{D42A27DB-BD31-4B8C-83A1-F6EECF244321}">
                <p14:modId xmlns:p14="http://schemas.microsoft.com/office/powerpoint/2010/main" val="1165706025"/>
              </p:ext>
            </p:extLst>
          </p:nvPr>
        </p:nvGraphicFramePr>
        <p:xfrm>
          <a:off x="4002348" y="568670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1</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28" name="表 27"/>
          <p:cNvGraphicFramePr>
            <a:graphicFrameLocks noGrp="1"/>
          </p:cNvGraphicFramePr>
          <p:nvPr>
            <p:extLst>
              <p:ext uri="{D42A27DB-BD31-4B8C-83A1-F6EECF244321}">
                <p14:modId xmlns:p14="http://schemas.microsoft.com/office/powerpoint/2010/main" val="840168500"/>
              </p:ext>
            </p:extLst>
          </p:nvPr>
        </p:nvGraphicFramePr>
        <p:xfrm>
          <a:off x="4427350" y="568670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29" name="角丸四角形 28"/>
          <p:cNvSpPr/>
          <p:nvPr/>
        </p:nvSpPr>
        <p:spPr>
          <a:xfrm>
            <a:off x="3072923" y="4174219"/>
            <a:ext cx="1384031"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30" name="角丸四角形 29"/>
          <p:cNvSpPr/>
          <p:nvPr/>
        </p:nvSpPr>
        <p:spPr>
          <a:xfrm>
            <a:off x="3066563" y="5993599"/>
            <a:ext cx="1384031"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32" name="コンテンツ プレースホルダー 2"/>
          <p:cNvSpPr txBox="1">
            <a:spLocks/>
          </p:cNvSpPr>
          <p:nvPr/>
        </p:nvSpPr>
        <p:spPr>
          <a:xfrm>
            <a:off x="457200" y="1497101"/>
            <a:ext cx="8229600" cy="200755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smtClean="0">
                <a:solidFill>
                  <a:srgbClr val="000000"/>
                </a:solidFill>
              </a:rPr>
              <a:t>概要</a:t>
            </a:r>
            <a:endParaRPr lang="en-US" altLang="ja-JP" dirty="0" smtClean="0">
              <a:solidFill>
                <a:srgbClr val="000000"/>
              </a:solidFill>
            </a:endParaRPr>
          </a:p>
          <a:p>
            <a:pPr lvl="1"/>
            <a:r>
              <a:rPr lang="ja-JP" altLang="en-US" dirty="0" smtClean="0">
                <a:solidFill>
                  <a:srgbClr val="000000"/>
                </a:solidFill>
              </a:rPr>
              <a:t>テキスト情報のバイナリを画像の</a:t>
            </a:r>
            <a:r>
              <a:rPr lang="en-US" altLang="ja-JP" dirty="0" smtClean="0">
                <a:solidFill>
                  <a:srgbClr val="000000"/>
                </a:solidFill>
              </a:rPr>
              <a:t>LSB</a:t>
            </a:r>
            <a:r>
              <a:rPr lang="ja-JP" altLang="en-US" dirty="0">
                <a:solidFill>
                  <a:srgbClr val="000000"/>
                </a:solidFill>
              </a:rPr>
              <a:t>平面と置き換える</a:t>
            </a:r>
            <a:endParaRPr lang="en-US" altLang="ja-JP" sz="2400" dirty="0"/>
          </a:p>
          <a:p>
            <a:r>
              <a:rPr lang="ja-JP" altLang="en-US" dirty="0" smtClean="0">
                <a:solidFill>
                  <a:srgbClr val="000000"/>
                </a:solidFill>
              </a:rPr>
              <a:t>特徴</a:t>
            </a:r>
            <a:endParaRPr lang="en-US" altLang="ja-JP" dirty="0" smtClean="0">
              <a:solidFill>
                <a:srgbClr val="000000"/>
              </a:solidFill>
            </a:endParaRPr>
          </a:p>
          <a:p>
            <a:pPr lvl="1"/>
            <a:r>
              <a:rPr lang="en-US" altLang="ja-JP" dirty="0" smtClean="0">
                <a:solidFill>
                  <a:srgbClr val="000000"/>
                </a:solidFill>
              </a:rPr>
              <a:t>LSB</a:t>
            </a:r>
            <a:r>
              <a:rPr lang="ja-JP" altLang="en-US" dirty="0" smtClean="0">
                <a:solidFill>
                  <a:srgbClr val="000000"/>
                </a:solidFill>
              </a:rPr>
              <a:t>が変化しやすい　</a:t>
            </a:r>
            <a:r>
              <a:rPr lang="en-US" altLang="ja-JP" dirty="0" smtClean="0">
                <a:solidFill>
                  <a:srgbClr val="000000"/>
                </a:solidFill>
              </a:rPr>
              <a:t>→</a:t>
            </a:r>
            <a:r>
              <a:rPr lang="ja-JP" altLang="en-US" dirty="0" smtClean="0">
                <a:solidFill>
                  <a:srgbClr val="000000"/>
                </a:solidFill>
              </a:rPr>
              <a:t>　誤り率が高い</a:t>
            </a:r>
          </a:p>
        </p:txBody>
      </p:sp>
      <p:pic>
        <p:nvPicPr>
          <p:cNvPr id="34" name="サウンド 3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875965893"/>
      </p:ext>
    </p:extLst>
  </p:cSld>
  <p:clrMapOvr>
    <a:masterClrMapping/>
  </p:clrMapOvr>
  <mc:AlternateContent xmlns:mc="http://schemas.openxmlformats.org/markup-compatibility/2006">
    <mc:Choice xmlns:p14="http://schemas.microsoft.com/office/powerpoint/2010/main" Requires="p14">
      <p:transition spd="slow" p14:dur="2000" advTm="31877"/>
    </mc:Choice>
    <mc:Fallback>
      <p:transition xmlns:p14="http://schemas.microsoft.com/office/powerpoint/2010/main" spd="slow" advTm="3187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 name="表 123"/>
          <p:cNvGraphicFramePr>
            <a:graphicFrameLocks noGrp="1"/>
          </p:cNvGraphicFramePr>
          <p:nvPr>
            <p:extLst>
              <p:ext uri="{D42A27DB-BD31-4B8C-83A1-F6EECF244321}">
                <p14:modId xmlns:p14="http://schemas.microsoft.com/office/powerpoint/2010/main" val="2269668362"/>
              </p:ext>
            </p:extLst>
          </p:nvPr>
        </p:nvGraphicFramePr>
        <p:xfrm>
          <a:off x="13051721" y="51031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7" name="タイトル 1"/>
          <p:cNvSpPr>
            <a:spLocks noGrp="1"/>
          </p:cNvSpPr>
          <p:nvPr>
            <p:ph type="title"/>
          </p:nvPr>
        </p:nvSpPr>
        <p:spPr>
          <a:xfrm>
            <a:off x="457200" y="274638"/>
            <a:ext cx="8229600" cy="1143000"/>
          </a:xfrm>
        </p:spPr>
        <p:txBody>
          <a:bodyPr/>
          <a:lstStyle/>
          <a:p>
            <a:r>
              <a:rPr kumimoji="1" lang="ja-JP" altLang="en-US" dirty="0" smtClean="0">
                <a:solidFill>
                  <a:srgbClr val="000000"/>
                </a:solidFill>
              </a:rPr>
              <a:t>誤りパターン埋め込み法</a:t>
            </a:r>
            <a:endParaRPr kumimoji="1" lang="ja-JP" altLang="en-US" dirty="0">
              <a:solidFill>
                <a:srgbClr val="000000"/>
              </a:solidFill>
            </a:endParaRPr>
          </a:p>
        </p:txBody>
      </p:sp>
      <p:sp>
        <p:nvSpPr>
          <p:cNvPr id="88" name="コンテンツ プレースホルダー 2"/>
          <p:cNvSpPr>
            <a:spLocks noGrp="1"/>
          </p:cNvSpPr>
          <p:nvPr>
            <p:ph idx="1"/>
          </p:nvPr>
        </p:nvSpPr>
        <p:spPr>
          <a:xfrm>
            <a:off x="457200" y="1497634"/>
            <a:ext cx="8229600" cy="2256487"/>
          </a:xfrm>
        </p:spPr>
        <p:txBody>
          <a:bodyPr>
            <a:normAutofit fontScale="85000" lnSpcReduction="20000"/>
          </a:bodyPr>
          <a:lstStyle/>
          <a:p>
            <a:r>
              <a:rPr lang="ja-JP" altLang="en-US" dirty="0" smtClean="0">
                <a:solidFill>
                  <a:srgbClr val="000000"/>
                </a:solidFill>
              </a:rPr>
              <a:t>概要</a:t>
            </a:r>
            <a:endParaRPr lang="en-US" altLang="ja-JP" dirty="0" smtClean="0">
              <a:solidFill>
                <a:srgbClr val="000000"/>
              </a:solidFill>
            </a:endParaRPr>
          </a:p>
          <a:p>
            <a:pPr lvl="1"/>
            <a:r>
              <a:rPr lang="ja-JP" altLang="en-US" dirty="0" smtClean="0">
                <a:solidFill>
                  <a:srgbClr val="000000"/>
                </a:solidFill>
              </a:rPr>
              <a:t>テキスト情報のバイナリを誤りパターンに変換し，誤りパターンと</a:t>
            </a:r>
            <a:r>
              <a:rPr lang="en-US" altLang="ja-JP" dirty="0" smtClean="0">
                <a:solidFill>
                  <a:srgbClr val="000000"/>
                </a:solidFill>
              </a:rPr>
              <a:t>LSB</a:t>
            </a:r>
            <a:r>
              <a:rPr lang="ja-JP" altLang="en-US" dirty="0" smtClean="0">
                <a:solidFill>
                  <a:srgbClr val="000000"/>
                </a:solidFill>
              </a:rPr>
              <a:t>平面の排他的論理和を</a:t>
            </a:r>
            <a:r>
              <a:rPr lang="en-US" altLang="ja-JP" dirty="0" smtClean="0">
                <a:solidFill>
                  <a:srgbClr val="000000"/>
                </a:solidFill>
              </a:rPr>
              <a:t>LSB</a:t>
            </a:r>
            <a:r>
              <a:rPr lang="ja-JP" altLang="en-US" dirty="0" smtClean="0">
                <a:solidFill>
                  <a:srgbClr val="000000"/>
                </a:solidFill>
              </a:rPr>
              <a:t>平面に埋め込む</a:t>
            </a:r>
            <a:endParaRPr lang="en-US" altLang="ja-JP" dirty="0">
              <a:solidFill>
                <a:srgbClr val="000000"/>
              </a:solidFill>
            </a:endParaRPr>
          </a:p>
          <a:p>
            <a:r>
              <a:rPr lang="ja-JP" altLang="en-US" dirty="0" smtClean="0">
                <a:solidFill>
                  <a:srgbClr val="000000"/>
                </a:solidFill>
              </a:rPr>
              <a:t>特徴</a:t>
            </a:r>
            <a:endParaRPr lang="en-US" altLang="ja-JP" dirty="0" smtClean="0">
              <a:solidFill>
                <a:srgbClr val="000000"/>
              </a:solidFill>
            </a:endParaRPr>
          </a:p>
          <a:p>
            <a:pPr lvl="1"/>
            <a:r>
              <a:rPr lang="en-US" altLang="ja-JP" dirty="0" smtClean="0">
                <a:solidFill>
                  <a:srgbClr val="000000"/>
                </a:solidFill>
              </a:rPr>
              <a:t>LSB</a:t>
            </a:r>
            <a:r>
              <a:rPr lang="ja-JP" altLang="en-US" dirty="0" smtClean="0">
                <a:solidFill>
                  <a:srgbClr val="000000"/>
                </a:solidFill>
              </a:rPr>
              <a:t>が変化しにくい　</a:t>
            </a:r>
            <a:r>
              <a:rPr lang="en-US" altLang="ja-JP" dirty="0" smtClean="0">
                <a:solidFill>
                  <a:srgbClr val="000000"/>
                </a:solidFill>
              </a:rPr>
              <a:t>→</a:t>
            </a:r>
            <a:r>
              <a:rPr lang="ja-JP" altLang="en-US" dirty="0" smtClean="0">
                <a:solidFill>
                  <a:srgbClr val="000000"/>
                </a:solidFill>
              </a:rPr>
              <a:t>　誤り率が低い</a:t>
            </a:r>
            <a:endParaRPr lang="en-US" altLang="ja-JP" dirty="0" smtClean="0">
              <a:solidFill>
                <a:srgbClr val="000000"/>
              </a:solidFill>
            </a:endParaRPr>
          </a:p>
          <a:p>
            <a:pPr lvl="1"/>
            <a:r>
              <a:rPr lang="ja-JP" altLang="en-US" dirty="0" smtClean="0">
                <a:solidFill>
                  <a:srgbClr val="000000"/>
                </a:solidFill>
              </a:rPr>
              <a:t>冗長なビット列　</a:t>
            </a:r>
            <a:r>
              <a:rPr lang="en-US" altLang="ja-JP" dirty="0" smtClean="0">
                <a:solidFill>
                  <a:srgbClr val="000000"/>
                </a:solidFill>
              </a:rPr>
              <a:t>       →</a:t>
            </a:r>
            <a:r>
              <a:rPr lang="ja-JP" altLang="en-US" dirty="0" smtClean="0">
                <a:solidFill>
                  <a:srgbClr val="000000"/>
                </a:solidFill>
              </a:rPr>
              <a:t>　埋め込み率が低い</a:t>
            </a:r>
            <a:endParaRPr lang="en-US" altLang="ja-JP" dirty="0" smtClean="0">
              <a:solidFill>
                <a:srgbClr val="000000"/>
              </a:solidFill>
            </a:endParaRPr>
          </a:p>
        </p:txBody>
      </p:sp>
      <p:grpSp>
        <p:nvGrpSpPr>
          <p:cNvPr id="89" name="図形グループ 88"/>
          <p:cNvGrpSpPr/>
          <p:nvPr/>
        </p:nvGrpSpPr>
        <p:grpSpPr>
          <a:xfrm>
            <a:off x="10375850" y="1475340"/>
            <a:ext cx="3396949" cy="657671"/>
            <a:chOff x="2910791" y="4273272"/>
            <a:chExt cx="3396949" cy="657671"/>
          </a:xfrm>
        </p:grpSpPr>
        <p:sp>
          <p:nvSpPr>
            <p:cNvPr id="90" name="テキスト ボックス 89"/>
            <p:cNvSpPr txBox="1"/>
            <p:nvPr/>
          </p:nvSpPr>
          <p:spPr>
            <a:xfrm>
              <a:off x="2910791" y="427327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1" name="テキスト ボックス 90"/>
            <p:cNvSpPr txBox="1"/>
            <p:nvPr/>
          </p:nvSpPr>
          <p:spPr>
            <a:xfrm>
              <a:off x="3333800" y="427327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2" name="テキスト ボックス 91"/>
            <p:cNvSpPr txBox="1"/>
            <p:nvPr/>
          </p:nvSpPr>
          <p:spPr>
            <a:xfrm>
              <a:off x="3766271" y="427825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3" name="テキスト ボックス 92"/>
            <p:cNvSpPr txBox="1"/>
            <p:nvPr/>
          </p:nvSpPr>
          <p:spPr>
            <a:xfrm>
              <a:off x="4189280" y="427825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4" name="テキスト ボックス 93"/>
            <p:cNvSpPr txBox="1"/>
            <p:nvPr/>
          </p:nvSpPr>
          <p:spPr>
            <a:xfrm>
              <a:off x="4614378" y="427963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5" name="テキスト ボックス 94"/>
            <p:cNvSpPr txBox="1"/>
            <p:nvPr/>
          </p:nvSpPr>
          <p:spPr>
            <a:xfrm>
              <a:off x="5026047" y="427963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6" name="テキスト ボックス 95"/>
            <p:cNvSpPr txBox="1"/>
            <p:nvPr/>
          </p:nvSpPr>
          <p:spPr>
            <a:xfrm>
              <a:off x="5458518" y="428461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
          <p:nvSpPr>
            <p:cNvPr id="97" name="テキスト ボックス 96"/>
            <p:cNvSpPr txBox="1"/>
            <p:nvPr/>
          </p:nvSpPr>
          <p:spPr>
            <a:xfrm>
              <a:off x="5881527" y="4284612"/>
              <a:ext cx="426213" cy="646331"/>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grpSp>
      <p:sp>
        <p:nvSpPr>
          <p:cNvPr id="99" name="テキスト ボックス 98"/>
          <p:cNvSpPr txBox="1"/>
          <p:nvPr/>
        </p:nvSpPr>
        <p:spPr>
          <a:xfrm>
            <a:off x="1037824" y="5049021"/>
            <a:ext cx="1989145" cy="646331"/>
          </a:xfrm>
          <a:prstGeom prst="rect">
            <a:avLst/>
          </a:prstGeom>
          <a:noFill/>
        </p:spPr>
        <p:txBody>
          <a:bodyPr wrap="square" rtlCol="0">
            <a:spAutoFit/>
          </a:bodyPr>
          <a:lstStyle/>
          <a:p>
            <a:pPr algn="ctr"/>
            <a:r>
              <a:rPr kumimoji="1" lang="en-US" altLang="ja-JP" dirty="0" smtClean="0">
                <a:solidFill>
                  <a:srgbClr val="000000"/>
                </a:solidFill>
              </a:rPr>
              <a:t>(111)</a:t>
            </a:r>
            <a:r>
              <a:rPr kumimoji="1" lang="en-US" altLang="ja-JP" baseline="-25000" dirty="0" smtClean="0">
                <a:solidFill>
                  <a:srgbClr val="000000"/>
                </a:solidFill>
              </a:rPr>
              <a:t>2</a:t>
            </a:r>
            <a:r>
              <a:rPr kumimoji="1" lang="ja-JP" altLang="en-US" dirty="0" smtClean="0">
                <a:solidFill>
                  <a:srgbClr val="000000"/>
                </a:solidFill>
              </a:rPr>
              <a:t>に対応する</a:t>
            </a:r>
            <a:endParaRPr kumimoji="1" lang="en-US" altLang="ja-JP" dirty="0" smtClean="0">
              <a:solidFill>
                <a:srgbClr val="000000"/>
              </a:solidFill>
            </a:endParaRPr>
          </a:p>
          <a:p>
            <a:pPr algn="ctr"/>
            <a:r>
              <a:rPr kumimoji="1" lang="ja-JP" altLang="en-US" dirty="0" smtClean="0">
                <a:solidFill>
                  <a:srgbClr val="000000"/>
                </a:solidFill>
              </a:rPr>
              <a:t>誤りパターン</a:t>
            </a:r>
            <a:endParaRPr kumimoji="1" lang="ja-JP" altLang="en-US" dirty="0">
              <a:solidFill>
                <a:srgbClr val="000000"/>
              </a:solidFill>
            </a:endParaRPr>
          </a:p>
        </p:txBody>
      </p:sp>
      <p:graphicFrame>
        <p:nvGraphicFramePr>
          <p:cNvPr id="117" name="表 116"/>
          <p:cNvGraphicFramePr>
            <a:graphicFrameLocks noGrp="1"/>
          </p:cNvGraphicFramePr>
          <p:nvPr>
            <p:extLst>
              <p:ext uri="{D42A27DB-BD31-4B8C-83A1-F6EECF244321}">
                <p14:modId xmlns:p14="http://schemas.microsoft.com/office/powerpoint/2010/main" val="841856687"/>
              </p:ext>
            </p:extLst>
          </p:nvPr>
        </p:nvGraphicFramePr>
        <p:xfrm>
          <a:off x="10075489" y="506593"/>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8" name="表 117"/>
          <p:cNvGraphicFramePr>
            <a:graphicFrameLocks noGrp="1"/>
          </p:cNvGraphicFramePr>
          <p:nvPr>
            <p:extLst>
              <p:ext uri="{D42A27DB-BD31-4B8C-83A1-F6EECF244321}">
                <p14:modId xmlns:p14="http://schemas.microsoft.com/office/powerpoint/2010/main" val="3717018353"/>
              </p:ext>
            </p:extLst>
          </p:nvPr>
        </p:nvGraphicFramePr>
        <p:xfrm>
          <a:off x="10500491" y="506593"/>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19" name="表 118"/>
          <p:cNvGraphicFramePr>
            <a:graphicFrameLocks noGrp="1"/>
          </p:cNvGraphicFramePr>
          <p:nvPr>
            <p:extLst>
              <p:ext uri="{D42A27DB-BD31-4B8C-83A1-F6EECF244321}">
                <p14:modId xmlns:p14="http://schemas.microsoft.com/office/powerpoint/2010/main" val="741061663"/>
              </p:ext>
            </p:extLst>
          </p:nvPr>
        </p:nvGraphicFramePr>
        <p:xfrm>
          <a:off x="10920739" y="516977"/>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0" name="表 119"/>
          <p:cNvGraphicFramePr>
            <a:graphicFrameLocks noGrp="1"/>
          </p:cNvGraphicFramePr>
          <p:nvPr>
            <p:extLst>
              <p:ext uri="{D42A27DB-BD31-4B8C-83A1-F6EECF244321}">
                <p14:modId xmlns:p14="http://schemas.microsoft.com/office/powerpoint/2010/main" val="330392550"/>
              </p:ext>
            </p:extLst>
          </p:nvPr>
        </p:nvGraphicFramePr>
        <p:xfrm>
          <a:off x="11345741" y="516977"/>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1" name="表 120"/>
          <p:cNvGraphicFramePr>
            <a:graphicFrameLocks noGrp="1"/>
          </p:cNvGraphicFramePr>
          <p:nvPr>
            <p:extLst>
              <p:ext uri="{D42A27DB-BD31-4B8C-83A1-F6EECF244321}">
                <p14:modId xmlns:p14="http://schemas.microsoft.com/office/powerpoint/2010/main" val="1788142263"/>
              </p:ext>
            </p:extLst>
          </p:nvPr>
        </p:nvGraphicFramePr>
        <p:xfrm>
          <a:off x="11781469" y="499926"/>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2" name="表 121"/>
          <p:cNvGraphicFramePr>
            <a:graphicFrameLocks noGrp="1"/>
          </p:cNvGraphicFramePr>
          <p:nvPr>
            <p:extLst>
              <p:ext uri="{D42A27DB-BD31-4B8C-83A1-F6EECF244321}">
                <p14:modId xmlns:p14="http://schemas.microsoft.com/office/powerpoint/2010/main" val="672967725"/>
              </p:ext>
            </p:extLst>
          </p:nvPr>
        </p:nvGraphicFramePr>
        <p:xfrm>
          <a:off x="12206471" y="499926"/>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23" name="表 122"/>
          <p:cNvGraphicFramePr>
            <a:graphicFrameLocks noGrp="1"/>
          </p:cNvGraphicFramePr>
          <p:nvPr>
            <p:extLst>
              <p:ext uri="{D42A27DB-BD31-4B8C-83A1-F6EECF244321}">
                <p14:modId xmlns:p14="http://schemas.microsoft.com/office/powerpoint/2010/main" val="4103125339"/>
              </p:ext>
            </p:extLst>
          </p:nvPr>
        </p:nvGraphicFramePr>
        <p:xfrm>
          <a:off x="12626719" y="51031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29" name="テキスト ボックス 228"/>
          <p:cNvSpPr txBox="1"/>
          <p:nvPr/>
        </p:nvSpPr>
        <p:spPr>
          <a:xfrm>
            <a:off x="3624312" y="5043503"/>
            <a:ext cx="1989145" cy="369332"/>
          </a:xfrm>
          <a:prstGeom prst="rect">
            <a:avLst/>
          </a:prstGeom>
          <a:noFill/>
        </p:spPr>
        <p:txBody>
          <a:bodyPr wrap="square" rtlCol="0">
            <a:spAutoFit/>
          </a:bodyPr>
          <a:lstStyle/>
          <a:p>
            <a:pPr algn="ctr"/>
            <a:r>
              <a:rPr lang="ja-JP" altLang="en-US" dirty="0" smtClean="0">
                <a:solidFill>
                  <a:srgbClr val="000000"/>
                </a:solidFill>
              </a:rPr>
              <a:t>（</a:t>
            </a:r>
            <a:r>
              <a:rPr lang="en-US" altLang="ja-JP" dirty="0" smtClean="0">
                <a:solidFill>
                  <a:srgbClr val="000000"/>
                </a:solidFill>
              </a:rPr>
              <a:t>1</a:t>
            </a:r>
            <a:r>
              <a:rPr lang="ja-JP" altLang="en-US" dirty="0" smtClean="0">
                <a:solidFill>
                  <a:srgbClr val="000000"/>
                </a:solidFill>
              </a:rPr>
              <a:t>００００００）</a:t>
            </a:r>
            <a:r>
              <a:rPr lang="ja-JP" altLang="en-US" baseline="-25000" dirty="0" smtClean="0">
                <a:solidFill>
                  <a:srgbClr val="000000"/>
                </a:solidFill>
              </a:rPr>
              <a:t>２</a:t>
            </a:r>
            <a:endParaRPr kumimoji="1" lang="ja-JP" altLang="en-US" dirty="0">
              <a:solidFill>
                <a:srgbClr val="000000"/>
              </a:solidFill>
            </a:endParaRPr>
          </a:p>
        </p:txBody>
      </p:sp>
      <p:pic>
        <p:nvPicPr>
          <p:cNvPr id="274" name="サウンド 27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5829300"/>
            <a:ext cx="812800" cy="812800"/>
          </a:xfrm>
          <a:prstGeom prst="rect">
            <a:avLst/>
          </a:prstGeom>
        </p:spPr>
      </p:pic>
      <p:sp>
        <p:nvSpPr>
          <p:cNvPr id="47" name="テキスト ボックス 46"/>
          <p:cNvSpPr txBox="1"/>
          <p:nvPr/>
        </p:nvSpPr>
        <p:spPr>
          <a:xfrm>
            <a:off x="1253284" y="4416467"/>
            <a:ext cx="1989145" cy="369332"/>
          </a:xfrm>
          <a:prstGeom prst="rect">
            <a:avLst/>
          </a:prstGeom>
          <a:noFill/>
        </p:spPr>
        <p:txBody>
          <a:bodyPr wrap="square" rtlCol="0">
            <a:spAutoFit/>
          </a:bodyPr>
          <a:lstStyle/>
          <a:p>
            <a:pPr algn="ctr"/>
            <a:r>
              <a:rPr lang="en-US" altLang="ja-JP" dirty="0" smtClean="0">
                <a:solidFill>
                  <a:srgbClr val="000000"/>
                </a:solidFill>
              </a:rPr>
              <a:t>LSB</a:t>
            </a:r>
            <a:r>
              <a:rPr lang="ja-JP" altLang="en-US" dirty="0" smtClean="0">
                <a:solidFill>
                  <a:srgbClr val="000000"/>
                </a:solidFill>
              </a:rPr>
              <a:t>平面</a:t>
            </a:r>
            <a:endParaRPr kumimoji="1" lang="ja-JP" altLang="en-US" dirty="0">
              <a:solidFill>
                <a:srgbClr val="000000"/>
              </a:solidFill>
            </a:endParaRPr>
          </a:p>
        </p:txBody>
      </p:sp>
      <p:graphicFrame>
        <p:nvGraphicFramePr>
          <p:cNvPr id="49" name="表 48"/>
          <p:cNvGraphicFramePr>
            <a:graphicFrameLocks noGrp="1"/>
          </p:cNvGraphicFramePr>
          <p:nvPr>
            <p:extLst>
              <p:ext uri="{D42A27DB-BD31-4B8C-83A1-F6EECF244321}">
                <p14:modId xmlns:p14="http://schemas.microsoft.com/office/powerpoint/2010/main" val="3755049531"/>
              </p:ext>
            </p:extLst>
          </p:nvPr>
        </p:nvGraphicFramePr>
        <p:xfrm>
          <a:off x="4849551" y="402159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0" name="表 49"/>
          <p:cNvGraphicFramePr>
            <a:graphicFrameLocks noGrp="1"/>
          </p:cNvGraphicFramePr>
          <p:nvPr>
            <p:extLst>
              <p:ext uri="{D42A27DB-BD31-4B8C-83A1-F6EECF244321}">
                <p14:modId xmlns:p14="http://schemas.microsoft.com/office/powerpoint/2010/main" val="2152845582"/>
              </p:ext>
            </p:extLst>
          </p:nvPr>
        </p:nvGraphicFramePr>
        <p:xfrm>
          <a:off x="5274553" y="402159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1" name="表 50"/>
          <p:cNvGraphicFramePr>
            <a:graphicFrameLocks noGrp="1"/>
          </p:cNvGraphicFramePr>
          <p:nvPr>
            <p:extLst>
              <p:ext uri="{D42A27DB-BD31-4B8C-83A1-F6EECF244321}">
                <p14:modId xmlns:p14="http://schemas.microsoft.com/office/powerpoint/2010/main" val="2291163095"/>
              </p:ext>
            </p:extLst>
          </p:nvPr>
        </p:nvGraphicFramePr>
        <p:xfrm>
          <a:off x="5690719" y="402333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54" name="下矢印 53"/>
          <p:cNvSpPr/>
          <p:nvPr/>
        </p:nvSpPr>
        <p:spPr>
          <a:xfrm>
            <a:off x="4464998" y="5394241"/>
            <a:ext cx="283491" cy="337395"/>
          </a:xfrm>
          <a:prstGeom prst="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graphicFrame>
        <p:nvGraphicFramePr>
          <p:cNvPr id="55" name="表 54"/>
          <p:cNvGraphicFramePr>
            <a:graphicFrameLocks noGrp="1"/>
          </p:cNvGraphicFramePr>
          <p:nvPr>
            <p:extLst>
              <p:ext uri="{D42A27DB-BD31-4B8C-83A1-F6EECF244321}">
                <p14:modId xmlns:p14="http://schemas.microsoft.com/office/powerpoint/2010/main" val="2734662644"/>
              </p:ext>
            </p:extLst>
          </p:nvPr>
        </p:nvGraphicFramePr>
        <p:xfrm>
          <a:off x="3167540" y="402435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6" name="表 55"/>
          <p:cNvGraphicFramePr>
            <a:graphicFrameLocks noGrp="1"/>
          </p:cNvGraphicFramePr>
          <p:nvPr>
            <p:extLst>
              <p:ext uri="{D42A27DB-BD31-4B8C-83A1-F6EECF244321}">
                <p14:modId xmlns:p14="http://schemas.microsoft.com/office/powerpoint/2010/main" val="4166066432"/>
              </p:ext>
            </p:extLst>
          </p:nvPr>
        </p:nvGraphicFramePr>
        <p:xfrm>
          <a:off x="3592542" y="402435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7" name="表 56"/>
          <p:cNvGraphicFramePr>
            <a:graphicFrameLocks noGrp="1"/>
          </p:cNvGraphicFramePr>
          <p:nvPr>
            <p:extLst>
              <p:ext uri="{D42A27DB-BD31-4B8C-83A1-F6EECF244321}">
                <p14:modId xmlns:p14="http://schemas.microsoft.com/office/powerpoint/2010/main" val="1567999397"/>
              </p:ext>
            </p:extLst>
          </p:nvPr>
        </p:nvGraphicFramePr>
        <p:xfrm>
          <a:off x="4008708" y="402608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8" name="表 57"/>
          <p:cNvGraphicFramePr>
            <a:graphicFrameLocks noGrp="1"/>
          </p:cNvGraphicFramePr>
          <p:nvPr>
            <p:extLst>
              <p:ext uri="{D42A27DB-BD31-4B8C-83A1-F6EECF244321}">
                <p14:modId xmlns:p14="http://schemas.microsoft.com/office/powerpoint/2010/main" val="4245229155"/>
              </p:ext>
            </p:extLst>
          </p:nvPr>
        </p:nvGraphicFramePr>
        <p:xfrm>
          <a:off x="4433710" y="402608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59" name="表 58"/>
          <p:cNvGraphicFramePr>
            <a:graphicFrameLocks noGrp="1"/>
          </p:cNvGraphicFramePr>
          <p:nvPr>
            <p:extLst>
              <p:ext uri="{D42A27DB-BD31-4B8C-83A1-F6EECF244321}">
                <p14:modId xmlns:p14="http://schemas.microsoft.com/office/powerpoint/2010/main" val="1229760979"/>
              </p:ext>
            </p:extLst>
          </p:nvPr>
        </p:nvGraphicFramePr>
        <p:xfrm>
          <a:off x="4843191" y="579561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0" name="表 59"/>
          <p:cNvGraphicFramePr>
            <a:graphicFrameLocks noGrp="1"/>
          </p:cNvGraphicFramePr>
          <p:nvPr>
            <p:extLst>
              <p:ext uri="{D42A27DB-BD31-4B8C-83A1-F6EECF244321}">
                <p14:modId xmlns:p14="http://schemas.microsoft.com/office/powerpoint/2010/main" val="391675103"/>
              </p:ext>
            </p:extLst>
          </p:nvPr>
        </p:nvGraphicFramePr>
        <p:xfrm>
          <a:off x="5268193" y="5795618"/>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1" name="表 60"/>
          <p:cNvGraphicFramePr>
            <a:graphicFrameLocks noGrp="1"/>
          </p:cNvGraphicFramePr>
          <p:nvPr>
            <p:extLst>
              <p:ext uri="{D42A27DB-BD31-4B8C-83A1-F6EECF244321}">
                <p14:modId xmlns:p14="http://schemas.microsoft.com/office/powerpoint/2010/main" val="1959772447"/>
              </p:ext>
            </p:extLst>
          </p:nvPr>
        </p:nvGraphicFramePr>
        <p:xfrm>
          <a:off x="5684359" y="5797350"/>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2" name="表 61"/>
          <p:cNvGraphicFramePr>
            <a:graphicFrameLocks noGrp="1"/>
          </p:cNvGraphicFramePr>
          <p:nvPr>
            <p:extLst>
              <p:ext uri="{D42A27DB-BD31-4B8C-83A1-F6EECF244321}">
                <p14:modId xmlns:p14="http://schemas.microsoft.com/office/powerpoint/2010/main" val="2933265727"/>
              </p:ext>
            </p:extLst>
          </p:nvPr>
        </p:nvGraphicFramePr>
        <p:xfrm>
          <a:off x="3161180" y="578703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C0504D"/>
                          </a:solidFill>
                        </a:rPr>
                        <a:t>1</a:t>
                      </a:r>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3" name="表 62"/>
          <p:cNvGraphicFramePr>
            <a:graphicFrameLocks noGrp="1"/>
          </p:cNvGraphicFramePr>
          <p:nvPr>
            <p:extLst>
              <p:ext uri="{D42A27DB-BD31-4B8C-83A1-F6EECF244321}">
                <p14:modId xmlns:p14="http://schemas.microsoft.com/office/powerpoint/2010/main" val="814477015"/>
              </p:ext>
            </p:extLst>
          </p:nvPr>
        </p:nvGraphicFramePr>
        <p:xfrm>
          <a:off x="3586182" y="5787032"/>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4" name="表 63"/>
          <p:cNvGraphicFramePr>
            <a:graphicFrameLocks noGrp="1"/>
          </p:cNvGraphicFramePr>
          <p:nvPr>
            <p:extLst>
              <p:ext uri="{D42A27DB-BD31-4B8C-83A1-F6EECF244321}">
                <p14:modId xmlns:p14="http://schemas.microsoft.com/office/powerpoint/2010/main" val="2864614033"/>
              </p:ext>
            </p:extLst>
          </p:nvPr>
        </p:nvGraphicFramePr>
        <p:xfrm>
          <a:off x="4002348" y="578876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C0504D"/>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65" name="表 64"/>
          <p:cNvGraphicFramePr>
            <a:graphicFrameLocks noGrp="1"/>
          </p:cNvGraphicFramePr>
          <p:nvPr>
            <p:extLst>
              <p:ext uri="{D42A27DB-BD31-4B8C-83A1-F6EECF244321}">
                <p14:modId xmlns:p14="http://schemas.microsoft.com/office/powerpoint/2010/main" val="2446920972"/>
              </p:ext>
            </p:extLst>
          </p:nvPr>
        </p:nvGraphicFramePr>
        <p:xfrm>
          <a:off x="4427350" y="5788764"/>
          <a:ext cx="352755" cy="741680"/>
        </p:xfrm>
        <a:graphic>
          <a:graphicData uri="http://schemas.openxmlformats.org/drawingml/2006/table">
            <a:tbl>
              <a:tblPr firstRow="1" bandRow="1">
                <a:tableStyleId>{BDBED569-4797-4DF1-A0F4-6AAB3CD982D8}</a:tableStyleId>
              </a:tblPr>
              <a:tblGrid>
                <a:gridCol w="352755"/>
              </a:tblGrid>
              <a:tr h="370840">
                <a:tc>
                  <a:txBody>
                    <a:bodyPr/>
                    <a:lstStyle/>
                    <a:p>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pPr algn="ct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66" name="角丸四角形 65"/>
          <p:cNvSpPr/>
          <p:nvPr/>
        </p:nvSpPr>
        <p:spPr>
          <a:xfrm>
            <a:off x="3072923" y="4332979"/>
            <a:ext cx="3073160"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67" name="角丸四角形 66"/>
          <p:cNvSpPr/>
          <p:nvPr/>
        </p:nvSpPr>
        <p:spPr>
          <a:xfrm>
            <a:off x="3066563" y="6095659"/>
            <a:ext cx="3079520" cy="484613"/>
          </a:xfrm>
          <a:prstGeom prst="roundRect">
            <a:avLst/>
          </a:prstGeom>
          <a:noFill/>
          <a:ln w="38100" cmpd="sng">
            <a:solidFill>
              <a:srgbClr val="558ED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000000"/>
              </a:solidFill>
            </a:endParaRPr>
          </a:p>
        </p:txBody>
      </p:sp>
      <p:sp>
        <p:nvSpPr>
          <p:cNvPr id="68" name="テキスト ボックス 67"/>
          <p:cNvSpPr txBox="1"/>
          <p:nvPr/>
        </p:nvSpPr>
        <p:spPr>
          <a:xfrm>
            <a:off x="4396898" y="4626224"/>
            <a:ext cx="426213" cy="274107"/>
          </a:xfrm>
          <a:prstGeom prst="rect">
            <a:avLst/>
          </a:prstGeom>
          <a:noFill/>
        </p:spPr>
        <p:txBody>
          <a:bodyPr wrap="square" rtlCol="0">
            <a:spAutoFit/>
          </a:bodyPr>
          <a:lstStyle/>
          <a:p>
            <a:r>
              <a:rPr kumimoji="1" lang="en-US" altLang="ja-JP" sz="3600" dirty="0" smtClean="0">
                <a:solidFill>
                  <a:srgbClr val="000000"/>
                </a:solidFill>
              </a:rPr>
              <a:t>⊕</a:t>
            </a:r>
            <a:endParaRPr kumimoji="1" lang="ja-JP" altLang="en-US" sz="3600" dirty="0">
              <a:solidFill>
                <a:srgbClr val="000000"/>
              </a:solidFill>
            </a:endParaRPr>
          </a:p>
        </p:txBody>
      </p:sp>
    </p:spTree>
    <p:extLst>
      <p:ext uri="{BB962C8B-B14F-4D97-AF65-F5344CB8AC3E}">
        <p14:creationId xmlns:p14="http://schemas.microsoft.com/office/powerpoint/2010/main" val="2243532185"/>
      </p:ext>
    </p:extLst>
  </p:cSld>
  <p:clrMapOvr>
    <a:masterClrMapping/>
  </p:clrMapOvr>
  <mc:AlternateContent xmlns:mc="http://schemas.openxmlformats.org/markup-compatibility/2006">
    <mc:Choice xmlns:p14="http://schemas.microsoft.com/office/powerpoint/2010/main" Requires="p14">
      <p:transition spd="slow" p14:dur="2000" advTm="38365"/>
    </mc:Choice>
    <mc:Fallback>
      <p:transition xmlns:p14="http://schemas.microsoft.com/office/powerpoint/2010/main" spd="slow" advTm="3836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7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7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タイトル 1"/>
          <p:cNvSpPr>
            <a:spLocks noGrp="1"/>
          </p:cNvSpPr>
          <p:nvPr>
            <p:ph type="title"/>
          </p:nvPr>
        </p:nvSpPr>
        <p:spPr>
          <a:xfrm>
            <a:off x="457200" y="274638"/>
            <a:ext cx="8229600" cy="1143000"/>
          </a:xfrm>
        </p:spPr>
        <p:txBody>
          <a:bodyPr>
            <a:normAutofit/>
          </a:bodyPr>
          <a:lstStyle/>
          <a:p>
            <a:r>
              <a:rPr kumimoji="1" lang="ja-JP" altLang="en-US" dirty="0" smtClean="0">
                <a:solidFill>
                  <a:srgbClr val="000000"/>
                </a:solidFill>
              </a:rPr>
              <a:t>誤りテーブルを用いた変換</a:t>
            </a:r>
            <a:endParaRPr kumimoji="1" lang="ja-JP" altLang="en-US" dirty="0">
              <a:solidFill>
                <a:srgbClr val="000000"/>
              </a:solidFill>
            </a:endParaRPr>
          </a:p>
        </p:txBody>
      </p:sp>
      <p:sp>
        <p:nvSpPr>
          <p:cNvPr id="33" name="コンテンツ プレースホルダー 2"/>
          <p:cNvSpPr>
            <a:spLocks noGrp="1"/>
          </p:cNvSpPr>
          <p:nvPr>
            <p:ph idx="1"/>
          </p:nvPr>
        </p:nvSpPr>
        <p:spPr>
          <a:xfrm>
            <a:off x="1069542" y="4979184"/>
            <a:ext cx="7049640" cy="1949684"/>
          </a:xfrm>
        </p:spPr>
        <p:txBody>
          <a:bodyPr>
            <a:normAutofit/>
          </a:bodyPr>
          <a:lstStyle/>
          <a:p>
            <a:r>
              <a:rPr lang="ja-JP" altLang="en-US" dirty="0" smtClean="0">
                <a:solidFill>
                  <a:srgbClr val="000000"/>
                </a:solidFill>
              </a:rPr>
              <a:t>問題点</a:t>
            </a:r>
            <a:endParaRPr lang="en-US" altLang="ja-JP" dirty="0" smtClean="0">
              <a:solidFill>
                <a:srgbClr val="000000"/>
              </a:solidFill>
            </a:endParaRPr>
          </a:p>
          <a:p>
            <a:pPr lvl="1"/>
            <a:r>
              <a:rPr lang="ja-JP" altLang="en-US" b="1" dirty="0" smtClean="0">
                <a:solidFill>
                  <a:srgbClr val="000000"/>
                </a:solidFill>
              </a:rPr>
              <a:t>メモリ制約の大きい環境での実装が困難</a:t>
            </a:r>
          </a:p>
          <a:p>
            <a:endParaRPr lang="ja-JP" altLang="en-US" sz="2800" b="1" dirty="0" smtClean="0">
              <a:solidFill>
                <a:srgbClr val="000000"/>
              </a:solidFill>
            </a:endParaRPr>
          </a:p>
        </p:txBody>
      </p:sp>
      <p:graphicFrame>
        <p:nvGraphicFramePr>
          <p:cNvPr id="34" name="表 33"/>
          <p:cNvGraphicFramePr>
            <a:graphicFrameLocks noGrp="1"/>
          </p:cNvGraphicFramePr>
          <p:nvPr>
            <p:extLst>
              <p:ext uri="{D42A27DB-BD31-4B8C-83A1-F6EECF244321}">
                <p14:modId xmlns:p14="http://schemas.microsoft.com/office/powerpoint/2010/main" val="2883480885"/>
              </p:ext>
            </p:extLst>
          </p:nvPr>
        </p:nvGraphicFramePr>
        <p:xfrm>
          <a:off x="3151760" y="2136752"/>
          <a:ext cx="2914946" cy="2488745"/>
        </p:xfrm>
        <a:graphic>
          <a:graphicData uri="http://schemas.openxmlformats.org/drawingml/2006/table">
            <a:tbl>
              <a:tblPr firstRow="1" bandRow="1">
                <a:tableStyleId>{BDBED569-4797-4DF1-A0F4-6AAB3CD982D8}</a:tableStyleId>
              </a:tblPr>
              <a:tblGrid>
                <a:gridCol w="1457473"/>
                <a:gridCol w="1457473"/>
              </a:tblGrid>
              <a:tr h="541969">
                <a:tc>
                  <a:txBody>
                    <a:bodyPr/>
                    <a:lstStyle/>
                    <a:p>
                      <a:pPr algn="ctr"/>
                      <a:r>
                        <a:rPr kumimoji="1" lang="ja-JP" altLang="en-US" dirty="0" smtClean="0">
                          <a:solidFill>
                            <a:schemeClr val="tx1"/>
                          </a:solidFill>
                        </a:rPr>
                        <a:t>埋め込みデータ</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ja-JP" altLang="en-US" dirty="0" smtClean="0">
                          <a:solidFill>
                            <a:schemeClr val="tx1"/>
                          </a:solidFill>
                        </a:rPr>
                        <a:t>誤りパターン</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000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0000000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100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0001000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369733">
                <a:tc>
                  <a:txBody>
                    <a:bodyPr/>
                    <a:lstStyle/>
                    <a:p>
                      <a:pPr algn="ctr"/>
                      <a:r>
                        <a:rPr kumimoji="1" lang="en-US" altLang="ja-JP" dirty="0" smtClean="0">
                          <a:solidFill>
                            <a:schemeClr val="tx1"/>
                          </a:solidFill>
                        </a:rPr>
                        <a:t>111</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kumimoji="1" lang="en-US" altLang="ja-JP" dirty="0" smtClean="0">
                          <a:solidFill>
                            <a:schemeClr val="tx1"/>
                          </a:solidFill>
                        </a:rPr>
                        <a:t>1000000</a:t>
                      </a:r>
                      <a:endParaRPr kumimoji="1" lang="ja-JP" altLang="en-US"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35" name="テキスト ボックス 34"/>
          <p:cNvSpPr txBox="1"/>
          <p:nvPr/>
        </p:nvSpPr>
        <p:spPr>
          <a:xfrm>
            <a:off x="3327214" y="1587848"/>
            <a:ext cx="2490020" cy="400110"/>
          </a:xfrm>
          <a:prstGeom prst="rect">
            <a:avLst/>
          </a:prstGeom>
          <a:noFill/>
        </p:spPr>
        <p:txBody>
          <a:bodyPr wrap="square" rtlCol="0">
            <a:spAutoFit/>
          </a:bodyPr>
          <a:lstStyle/>
          <a:p>
            <a:r>
              <a:rPr kumimoji="1" lang="ja-JP" altLang="en-US" sz="2000" dirty="0" smtClean="0">
                <a:solidFill>
                  <a:srgbClr val="000000"/>
                </a:solidFill>
              </a:rPr>
              <a:t>誤りパターンテーブル</a:t>
            </a:r>
            <a:endParaRPr kumimoji="1" lang="ja-JP" altLang="en-US" sz="2000" dirty="0">
              <a:solidFill>
                <a:srgbClr val="000000"/>
              </a:solidFill>
            </a:endParaRPr>
          </a:p>
        </p:txBody>
      </p:sp>
      <p:sp>
        <p:nvSpPr>
          <p:cNvPr id="36" name="テキスト ボックス 35"/>
          <p:cNvSpPr txBox="1"/>
          <p:nvPr/>
        </p:nvSpPr>
        <p:spPr>
          <a:xfrm>
            <a:off x="321120" y="1587848"/>
            <a:ext cx="1901445" cy="400110"/>
          </a:xfrm>
          <a:prstGeom prst="rect">
            <a:avLst/>
          </a:prstGeom>
          <a:noFill/>
        </p:spPr>
        <p:txBody>
          <a:bodyPr wrap="square" rtlCol="0">
            <a:spAutoFit/>
          </a:bodyPr>
          <a:lstStyle/>
          <a:p>
            <a:r>
              <a:rPr kumimoji="1" lang="ja-JP" altLang="en-US" sz="2000" dirty="0" smtClean="0">
                <a:solidFill>
                  <a:srgbClr val="000000"/>
                </a:solidFill>
              </a:rPr>
              <a:t>埋め込みデータ</a:t>
            </a:r>
            <a:endParaRPr kumimoji="1" lang="ja-JP" altLang="en-US" sz="2000" dirty="0">
              <a:solidFill>
                <a:srgbClr val="000000"/>
              </a:solidFill>
            </a:endParaRPr>
          </a:p>
        </p:txBody>
      </p:sp>
      <p:sp>
        <p:nvSpPr>
          <p:cNvPr id="37" name="テキスト ボックス 36"/>
          <p:cNvSpPr txBox="1"/>
          <p:nvPr/>
        </p:nvSpPr>
        <p:spPr>
          <a:xfrm>
            <a:off x="1599784" y="3203115"/>
            <a:ext cx="717577" cy="338554"/>
          </a:xfrm>
          <a:prstGeom prst="rect">
            <a:avLst/>
          </a:prstGeom>
          <a:noFill/>
        </p:spPr>
        <p:txBody>
          <a:bodyPr wrap="square" rtlCol="0">
            <a:spAutoFit/>
          </a:bodyPr>
          <a:lstStyle/>
          <a:p>
            <a:r>
              <a:rPr kumimoji="1" lang="ja-JP" altLang="en-US" sz="1600" dirty="0" smtClean="0">
                <a:solidFill>
                  <a:srgbClr val="000000"/>
                </a:solidFill>
              </a:rPr>
              <a:t>参照</a:t>
            </a:r>
            <a:endParaRPr kumimoji="1" lang="ja-JP" altLang="en-US" sz="1600" dirty="0">
              <a:solidFill>
                <a:srgbClr val="000000"/>
              </a:solidFill>
            </a:endParaRPr>
          </a:p>
        </p:txBody>
      </p:sp>
      <p:sp>
        <p:nvSpPr>
          <p:cNvPr id="38" name="テキスト ボックス 37"/>
          <p:cNvSpPr txBox="1"/>
          <p:nvPr/>
        </p:nvSpPr>
        <p:spPr>
          <a:xfrm>
            <a:off x="6888639" y="3203115"/>
            <a:ext cx="604407" cy="338554"/>
          </a:xfrm>
          <a:prstGeom prst="rect">
            <a:avLst/>
          </a:prstGeom>
          <a:noFill/>
        </p:spPr>
        <p:txBody>
          <a:bodyPr wrap="square" rtlCol="0">
            <a:spAutoFit/>
          </a:bodyPr>
          <a:lstStyle/>
          <a:p>
            <a:r>
              <a:rPr kumimoji="1" lang="ja-JP" altLang="en-US" sz="1600" dirty="0" smtClean="0">
                <a:solidFill>
                  <a:srgbClr val="000000"/>
                </a:solidFill>
              </a:rPr>
              <a:t>決定</a:t>
            </a:r>
            <a:endParaRPr kumimoji="1" lang="ja-JP" altLang="en-US" sz="1600" dirty="0">
              <a:solidFill>
                <a:srgbClr val="000000"/>
              </a:solidFill>
            </a:endParaRPr>
          </a:p>
        </p:txBody>
      </p:sp>
      <p:sp>
        <p:nvSpPr>
          <p:cNvPr id="39" name="テキスト ボックス 38"/>
          <p:cNvSpPr txBox="1"/>
          <p:nvPr/>
        </p:nvSpPr>
        <p:spPr>
          <a:xfrm>
            <a:off x="926783" y="1984939"/>
            <a:ext cx="693744" cy="369332"/>
          </a:xfrm>
          <a:prstGeom prst="rect">
            <a:avLst/>
          </a:prstGeom>
          <a:noFill/>
        </p:spPr>
        <p:txBody>
          <a:bodyPr wrap="square" rtlCol="0">
            <a:spAutoFit/>
          </a:bodyPr>
          <a:lstStyle/>
          <a:p>
            <a:r>
              <a:rPr kumimoji="1" lang="ja-JP" altLang="en-US" dirty="0" smtClean="0">
                <a:solidFill>
                  <a:srgbClr val="000000"/>
                </a:solidFill>
              </a:rPr>
              <a:t>１００</a:t>
            </a:r>
            <a:endParaRPr kumimoji="1" lang="ja-JP" altLang="en-US" dirty="0">
              <a:solidFill>
                <a:srgbClr val="000000"/>
              </a:solidFill>
            </a:endParaRPr>
          </a:p>
        </p:txBody>
      </p:sp>
      <p:cxnSp>
        <p:nvCxnSpPr>
          <p:cNvPr id="40" name="カギ線コネクタ 39"/>
          <p:cNvCxnSpPr/>
          <p:nvPr/>
        </p:nvCxnSpPr>
        <p:spPr>
          <a:xfrm rot="16200000" flipH="1">
            <a:off x="1462701" y="2361387"/>
            <a:ext cx="1124759" cy="1469318"/>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1" name="テキスト ボックス 40"/>
          <p:cNvSpPr txBox="1"/>
          <p:nvPr/>
        </p:nvSpPr>
        <p:spPr>
          <a:xfrm>
            <a:off x="6914039" y="1644438"/>
            <a:ext cx="1590693" cy="400110"/>
          </a:xfrm>
          <a:prstGeom prst="rect">
            <a:avLst/>
          </a:prstGeom>
          <a:noFill/>
        </p:spPr>
        <p:txBody>
          <a:bodyPr wrap="square" rtlCol="0">
            <a:spAutoFit/>
          </a:bodyPr>
          <a:lstStyle/>
          <a:p>
            <a:r>
              <a:rPr kumimoji="1" lang="ja-JP" altLang="en-US" sz="2000" dirty="0" smtClean="0">
                <a:solidFill>
                  <a:srgbClr val="000000"/>
                </a:solidFill>
              </a:rPr>
              <a:t>誤りパターン</a:t>
            </a:r>
            <a:endParaRPr kumimoji="1" lang="ja-JP" altLang="en-US" sz="2000" dirty="0">
              <a:solidFill>
                <a:srgbClr val="000000"/>
              </a:solidFill>
            </a:endParaRPr>
          </a:p>
        </p:txBody>
      </p:sp>
      <p:sp>
        <p:nvSpPr>
          <p:cNvPr id="42" name="テキスト ボックス 41"/>
          <p:cNvSpPr txBox="1"/>
          <p:nvPr/>
        </p:nvSpPr>
        <p:spPr>
          <a:xfrm>
            <a:off x="7134142" y="2041529"/>
            <a:ext cx="1121110" cy="369332"/>
          </a:xfrm>
          <a:prstGeom prst="rect">
            <a:avLst/>
          </a:prstGeom>
          <a:noFill/>
        </p:spPr>
        <p:txBody>
          <a:bodyPr wrap="square" rtlCol="0">
            <a:spAutoFit/>
          </a:bodyPr>
          <a:lstStyle/>
          <a:p>
            <a:r>
              <a:rPr kumimoji="1" lang="en-US" altLang="ja-JP" dirty="0" smtClean="0">
                <a:solidFill>
                  <a:srgbClr val="000000"/>
                </a:solidFill>
              </a:rPr>
              <a:t>0001000</a:t>
            </a:r>
            <a:endParaRPr kumimoji="1" lang="ja-JP" altLang="en-US" dirty="0">
              <a:solidFill>
                <a:srgbClr val="000000"/>
              </a:solidFill>
            </a:endParaRPr>
          </a:p>
        </p:txBody>
      </p:sp>
      <p:cxnSp>
        <p:nvCxnSpPr>
          <p:cNvPr id="43" name="カギ線コネクタ 42"/>
          <p:cNvCxnSpPr/>
          <p:nvPr/>
        </p:nvCxnSpPr>
        <p:spPr>
          <a:xfrm flipV="1">
            <a:off x="6316316" y="2527618"/>
            <a:ext cx="1417193" cy="1130808"/>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pic>
        <p:nvPicPr>
          <p:cNvPr id="44" name="サウンド 4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1911542962"/>
      </p:ext>
    </p:extLst>
  </p:cSld>
  <p:clrMapOvr>
    <a:masterClrMapping/>
  </p:clrMapOvr>
  <mc:AlternateContent xmlns:mc="http://schemas.openxmlformats.org/markup-compatibility/2006">
    <mc:Choice xmlns:p14="http://schemas.microsoft.com/office/powerpoint/2010/main" Requires="p14">
      <p:transition spd="slow" p14:dur="2000" advTm="26017"/>
    </mc:Choice>
    <mc:Fallback>
      <p:transition xmlns:p14="http://schemas.microsoft.com/office/powerpoint/2010/main" spd="slow" advTm="2601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a:spLocks noGrp="1"/>
          </p:cNvSpPr>
          <p:nvPr>
            <p:ph type="title"/>
          </p:nvPr>
        </p:nvSpPr>
        <p:spPr>
          <a:xfrm>
            <a:off x="457200" y="274638"/>
            <a:ext cx="8229600" cy="1143000"/>
          </a:xfrm>
        </p:spPr>
        <p:txBody>
          <a:bodyPr/>
          <a:lstStyle/>
          <a:p>
            <a:r>
              <a:rPr kumimoji="1" lang="en-US" altLang="ja-JP" dirty="0" err="1" smtClean="0">
                <a:solidFill>
                  <a:srgbClr val="000000"/>
                </a:solidFill>
              </a:rPr>
              <a:t>Shalkwijk</a:t>
            </a:r>
            <a:r>
              <a:rPr kumimoji="1" lang="ja-JP" altLang="en-US" dirty="0" smtClean="0">
                <a:solidFill>
                  <a:srgbClr val="000000"/>
                </a:solidFill>
              </a:rPr>
              <a:t>の数え上げ符号とは</a:t>
            </a:r>
            <a:endParaRPr kumimoji="1" lang="ja-JP" altLang="en-US" dirty="0">
              <a:solidFill>
                <a:srgbClr val="000000"/>
              </a:solidFill>
            </a:endParaRPr>
          </a:p>
        </p:txBody>
      </p:sp>
      <p:sp>
        <p:nvSpPr>
          <p:cNvPr id="14" name="コンテンツ プレースホルダー 2"/>
          <p:cNvSpPr>
            <a:spLocks noGrp="1"/>
          </p:cNvSpPr>
          <p:nvPr>
            <p:ph idx="1"/>
          </p:nvPr>
        </p:nvSpPr>
        <p:spPr>
          <a:xfrm>
            <a:off x="457200" y="1543500"/>
            <a:ext cx="8229600" cy="2319681"/>
          </a:xfrm>
        </p:spPr>
        <p:txBody>
          <a:bodyPr>
            <a:noAutofit/>
          </a:bodyPr>
          <a:lstStyle/>
          <a:p>
            <a:r>
              <a:rPr kumimoji="1" lang="ja-JP" altLang="en-US" sz="2800" dirty="0" smtClean="0">
                <a:solidFill>
                  <a:srgbClr val="000000"/>
                </a:solidFill>
              </a:rPr>
              <a:t>概要</a:t>
            </a:r>
            <a:endParaRPr kumimoji="1" lang="en-US" altLang="ja-JP" sz="2800" dirty="0" smtClean="0">
              <a:solidFill>
                <a:srgbClr val="000000"/>
              </a:solidFill>
            </a:endParaRPr>
          </a:p>
          <a:p>
            <a:pPr lvl="1"/>
            <a:r>
              <a:rPr lang="ja-JP" altLang="en-US" sz="2400" dirty="0" smtClean="0">
                <a:solidFill>
                  <a:srgbClr val="000000"/>
                </a:solidFill>
              </a:rPr>
              <a:t>長さ</a:t>
            </a:r>
            <a:r>
              <a:rPr lang="ja-JP" altLang="en-US" sz="2400" dirty="0">
                <a:solidFill>
                  <a:srgbClr val="000000"/>
                </a:solidFill>
              </a:rPr>
              <a:t>ｎ，ハミング重み</a:t>
            </a:r>
            <a:r>
              <a:rPr lang="en-US" altLang="ja-JP" sz="2400" dirty="0">
                <a:solidFill>
                  <a:srgbClr val="000000"/>
                </a:solidFill>
              </a:rPr>
              <a:t>k</a:t>
            </a:r>
            <a:r>
              <a:rPr lang="ja-JP" altLang="en-US" sz="2400" dirty="0">
                <a:solidFill>
                  <a:srgbClr val="000000"/>
                </a:solidFill>
              </a:rPr>
              <a:t>の２</a:t>
            </a:r>
            <a:r>
              <a:rPr lang="ja-JP" altLang="en-US" sz="2400" dirty="0" smtClean="0">
                <a:solidFill>
                  <a:srgbClr val="000000"/>
                </a:solidFill>
              </a:rPr>
              <a:t>進数列</a:t>
            </a:r>
            <a:r>
              <a:rPr lang="en-US" altLang="ja-JP" sz="2400" dirty="0" smtClean="0">
                <a:solidFill>
                  <a:srgbClr val="000000"/>
                </a:solidFill>
              </a:rPr>
              <a:t>x</a:t>
            </a:r>
            <a:r>
              <a:rPr lang="ja-JP" altLang="en-US" sz="2400" dirty="0" smtClean="0">
                <a:solidFill>
                  <a:srgbClr val="000000"/>
                </a:solidFill>
              </a:rPr>
              <a:t>の</a:t>
            </a:r>
            <a:r>
              <a:rPr lang="ja-JP" altLang="en-US" sz="2400" dirty="0">
                <a:solidFill>
                  <a:srgbClr val="000000"/>
                </a:solidFill>
              </a:rPr>
              <a:t>集合に対し</a:t>
            </a:r>
            <a:r>
              <a:rPr lang="ja-JP" altLang="en-US" sz="2400" dirty="0" smtClean="0">
                <a:solidFill>
                  <a:srgbClr val="000000"/>
                </a:solidFill>
              </a:rPr>
              <a:t>，一意の１０進数</a:t>
            </a:r>
            <a:r>
              <a:rPr lang="en-US" altLang="ja-JP" sz="2400" dirty="0" err="1" smtClean="0">
                <a:solidFill>
                  <a:srgbClr val="000000"/>
                </a:solidFill>
              </a:rPr>
              <a:t>i</a:t>
            </a:r>
            <a:r>
              <a:rPr lang="en-US" altLang="ja-JP" sz="2400" dirty="0" smtClean="0">
                <a:solidFill>
                  <a:srgbClr val="000000"/>
                </a:solidFill>
              </a:rPr>
              <a:t>(x)</a:t>
            </a:r>
            <a:r>
              <a:rPr lang="ja-JP" altLang="en-US" sz="2400" dirty="0" smtClean="0">
                <a:solidFill>
                  <a:srgbClr val="000000"/>
                </a:solidFill>
              </a:rPr>
              <a:t>を</a:t>
            </a:r>
            <a:endParaRPr lang="en-US" altLang="ja-JP" sz="2400" dirty="0">
              <a:solidFill>
                <a:srgbClr val="000000"/>
              </a:solidFill>
            </a:endParaRPr>
          </a:p>
          <a:p>
            <a:pPr marL="457200" lvl="1" indent="0">
              <a:buNone/>
            </a:pPr>
            <a:endParaRPr lang="en-US" altLang="ja-JP" dirty="0">
              <a:solidFill>
                <a:srgbClr val="000000"/>
              </a:solidFill>
            </a:endParaRPr>
          </a:p>
          <a:p>
            <a:pPr marL="457200" lvl="1" indent="0">
              <a:buNone/>
            </a:pPr>
            <a:r>
              <a:rPr lang="en-US" altLang="ja-JP" dirty="0">
                <a:solidFill>
                  <a:srgbClr val="000000"/>
                </a:solidFill>
              </a:rPr>
              <a:t>    </a:t>
            </a:r>
            <a:endParaRPr lang="en-US" altLang="ja-JP" dirty="0" smtClean="0">
              <a:solidFill>
                <a:srgbClr val="000000"/>
              </a:solidFill>
            </a:endParaRPr>
          </a:p>
          <a:p>
            <a:pPr marL="457200" lvl="1" indent="0">
              <a:buNone/>
            </a:pPr>
            <a:r>
              <a:rPr lang="en-US" altLang="ja-JP" sz="2400" dirty="0">
                <a:solidFill>
                  <a:srgbClr val="000000"/>
                </a:solidFill>
              </a:rPr>
              <a:t> </a:t>
            </a:r>
            <a:r>
              <a:rPr lang="en-US" altLang="ja-JP" sz="2400" dirty="0" smtClean="0">
                <a:solidFill>
                  <a:srgbClr val="000000"/>
                </a:solidFill>
              </a:rPr>
              <a:t>   </a:t>
            </a:r>
            <a:r>
              <a:rPr lang="ja-JP" altLang="en-US" sz="2400" dirty="0" smtClean="0">
                <a:solidFill>
                  <a:srgbClr val="000000"/>
                </a:solidFill>
              </a:rPr>
              <a:t>の</a:t>
            </a:r>
            <a:r>
              <a:rPr lang="ja-JP" altLang="en-US" sz="2400" dirty="0">
                <a:solidFill>
                  <a:srgbClr val="000000"/>
                </a:solidFill>
              </a:rPr>
              <a:t>範囲で割り当てる符号化</a:t>
            </a:r>
            <a:r>
              <a:rPr lang="ja-JP" altLang="en-US" sz="2400" dirty="0" smtClean="0">
                <a:solidFill>
                  <a:srgbClr val="000000"/>
                </a:solidFill>
              </a:rPr>
              <a:t>手法</a:t>
            </a:r>
            <a:endParaRPr lang="en-US" altLang="ja-JP" sz="2400" dirty="0" smtClean="0">
              <a:solidFill>
                <a:srgbClr val="000000"/>
              </a:solidFill>
            </a:endParaRPr>
          </a:p>
          <a:p>
            <a:pPr marL="457200" lvl="1" indent="0">
              <a:buNone/>
            </a:pPr>
            <a:endParaRPr lang="en-US" altLang="ja-JP" sz="2400" dirty="0">
              <a:solidFill>
                <a:srgbClr val="000000"/>
              </a:solidFill>
            </a:endParaRPr>
          </a:p>
        </p:txBody>
      </p:sp>
      <p:graphicFrame>
        <p:nvGraphicFramePr>
          <p:cNvPr id="15" name="オブジェクト 14"/>
          <p:cNvGraphicFramePr>
            <a:graphicFrameLocks noChangeAspect="1"/>
          </p:cNvGraphicFramePr>
          <p:nvPr>
            <p:extLst>
              <p:ext uri="{D42A27DB-BD31-4B8C-83A1-F6EECF244321}">
                <p14:modId xmlns:p14="http://schemas.microsoft.com/office/powerpoint/2010/main" val="499212315"/>
              </p:ext>
            </p:extLst>
          </p:nvPr>
        </p:nvGraphicFramePr>
        <p:xfrm>
          <a:off x="-1082250" y="4566217"/>
          <a:ext cx="419100" cy="469900"/>
        </p:xfrm>
        <a:graphic>
          <a:graphicData uri="http://schemas.openxmlformats.org/presentationml/2006/ole">
            <mc:AlternateContent xmlns:mc="http://schemas.openxmlformats.org/markup-compatibility/2006">
              <mc:Choice xmlns:v="urn:schemas-microsoft-com:vml" Requires="v">
                <p:oleObj spid="_x0000_s1371" name="数式" r:id="rId5" imgW="419100" imgH="469900" progId="Equation.3">
                  <p:embed/>
                </p:oleObj>
              </mc:Choice>
              <mc:Fallback>
                <p:oleObj name="数式" r:id="rId5" imgW="419100" imgH="469900" progId="Equation.3">
                  <p:embed/>
                  <p:pic>
                    <p:nvPicPr>
                      <p:cNvPr id="0" name=""/>
                      <p:cNvPicPr/>
                      <p:nvPr/>
                    </p:nvPicPr>
                    <p:blipFill>
                      <a:blip r:embed="rId6"/>
                      <a:stretch>
                        <a:fillRect/>
                      </a:stretch>
                    </p:blipFill>
                    <p:spPr>
                      <a:xfrm>
                        <a:off x="-1082250" y="4566217"/>
                        <a:ext cx="419100" cy="469900"/>
                      </a:xfrm>
                      <a:prstGeom prst="rect">
                        <a:avLst/>
                      </a:prstGeom>
                    </p:spPr>
                  </p:pic>
                </p:oleObj>
              </mc:Fallback>
            </mc:AlternateContent>
          </a:graphicData>
        </a:graphic>
      </p:graphicFrame>
      <p:graphicFrame>
        <p:nvGraphicFramePr>
          <p:cNvPr id="16" name="オブジェクト 15"/>
          <p:cNvGraphicFramePr>
            <a:graphicFrameLocks noChangeAspect="1"/>
          </p:cNvGraphicFramePr>
          <p:nvPr>
            <p:extLst>
              <p:ext uri="{D42A27DB-BD31-4B8C-83A1-F6EECF244321}">
                <p14:modId xmlns:p14="http://schemas.microsoft.com/office/powerpoint/2010/main" val="3686808658"/>
              </p:ext>
            </p:extLst>
          </p:nvPr>
        </p:nvGraphicFramePr>
        <p:xfrm>
          <a:off x="3550472" y="2900532"/>
          <a:ext cx="2030195" cy="851371"/>
        </p:xfrm>
        <a:graphic>
          <a:graphicData uri="http://schemas.openxmlformats.org/presentationml/2006/ole">
            <mc:AlternateContent xmlns:mc="http://schemas.openxmlformats.org/markup-compatibility/2006">
              <mc:Choice xmlns:v="urn:schemas-microsoft-com:vml" Requires="v">
                <p:oleObj spid="_x0000_s1372" name="数式" r:id="rId7" imgW="1181100" imgH="495300" progId="Equation.3">
                  <p:embed/>
                </p:oleObj>
              </mc:Choice>
              <mc:Fallback>
                <p:oleObj name="数式" r:id="rId7" imgW="1181100" imgH="495300" progId="Equation.3">
                  <p:embed/>
                  <p:pic>
                    <p:nvPicPr>
                      <p:cNvPr id="0" name=""/>
                      <p:cNvPicPr/>
                      <p:nvPr/>
                    </p:nvPicPr>
                    <p:blipFill>
                      <a:blip r:embed="rId8"/>
                      <a:stretch>
                        <a:fillRect/>
                      </a:stretch>
                    </p:blipFill>
                    <p:spPr>
                      <a:xfrm>
                        <a:off x="3550472" y="2900532"/>
                        <a:ext cx="2030195" cy="851371"/>
                      </a:xfrm>
                      <a:prstGeom prst="rect">
                        <a:avLst/>
                      </a:prstGeom>
                    </p:spPr>
                  </p:pic>
                </p:oleObj>
              </mc:Fallback>
            </mc:AlternateContent>
          </a:graphicData>
        </a:graphic>
      </p:graphicFrame>
      <p:graphicFrame>
        <p:nvGraphicFramePr>
          <p:cNvPr id="19" name="表 18"/>
          <p:cNvGraphicFramePr>
            <a:graphicFrameLocks noGrp="1"/>
          </p:cNvGraphicFramePr>
          <p:nvPr>
            <p:extLst>
              <p:ext uri="{D42A27DB-BD31-4B8C-83A1-F6EECF244321}">
                <p14:modId xmlns:p14="http://schemas.microsoft.com/office/powerpoint/2010/main" val="716464039"/>
              </p:ext>
            </p:extLst>
          </p:nvPr>
        </p:nvGraphicFramePr>
        <p:xfrm>
          <a:off x="2510548" y="5059569"/>
          <a:ext cx="4123139" cy="1463040"/>
        </p:xfrm>
        <a:graphic>
          <a:graphicData uri="http://schemas.openxmlformats.org/drawingml/2006/table">
            <a:tbl>
              <a:tblPr firstRow="1" bandRow="1">
                <a:tableStyleId>{5C22544A-7EE6-4342-B048-85BDC9FD1C3A}</a:tableStyleId>
              </a:tblPr>
              <a:tblGrid>
                <a:gridCol w="551154"/>
                <a:gridCol w="1542191"/>
                <a:gridCol w="555642"/>
                <a:gridCol w="1474152"/>
              </a:tblGrid>
              <a:tr h="340902">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err="1" smtClean="0">
                          <a:solidFill>
                            <a:srgbClr val="000000"/>
                          </a:solidFill>
                        </a:rPr>
                        <a:t>i</a:t>
                      </a: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x</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40902">
                <a:tc>
                  <a:txBody>
                    <a:bodyPr/>
                    <a:lstStyle/>
                    <a:p>
                      <a:pPr algn="r"/>
                      <a:r>
                        <a:rPr kumimoji="1" lang="en-US" altLang="ja-JP" dirty="0" smtClean="0">
                          <a:solidFill>
                            <a:srgbClr val="000000"/>
                          </a:solidFill>
                        </a:rPr>
                        <a:t>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0011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3</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40902">
                <a:tc>
                  <a:txBody>
                    <a:bodyPr/>
                    <a:lstStyle/>
                    <a:p>
                      <a:pPr algn="r"/>
                      <a:r>
                        <a:rPr kumimoji="1" lang="en-US" altLang="ja-JP" dirty="0" smtClean="0">
                          <a:solidFill>
                            <a:srgbClr val="000000"/>
                          </a:solidFill>
                        </a:rPr>
                        <a:t>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0101</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4</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1010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40902">
                <a:tc>
                  <a:txBody>
                    <a:bodyPr/>
                    <a:lstStyle/>
                    <a:p>
                      <a:pPr algn="r"/>
                      <a:r>
                        <a:rPr kumimoji="1" lang="en-US" altLang="ja-JP" dirty="0" smtClean="0">
                          <a:solidFill>
                            <a:srgbClr val="000000"/>
                          </a:solidFill>
                        </a:rPr>
                        <a:t>2</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0110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5</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r"/>
                      <a:r>
                        <a:rPr kumimoji="1" lang="en-US" altLang="ja-JP" dirty="0" smtClean="0">
                          <a:solidFill>
                            <a:srgbClr val="000000"/>
                          </a:solidFill>
                        </a:rPr>
                        <a:t>1100</a:t>
                      </a:r>
                      <a:endParaRPr kumimoji="1" lang="ja-JP" altLang="en-US"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20" name="テキスト ボックス 19"/>
          <p:cNvSpPr txBox="1"/>
          <p:nvPr/>
        </p:nvSpPr>
        <p:spPr>
          <a:xfrm>
            <a:off x="1562602" y="4562382"/>
            <a:ext cx="6037224" cy="400110"/>
          </a:xfrm>
          <a:prstGeom prst="rect">
            <a:avLst/>
          </a:prstGeom>
          <a:noFill/>
        </p:spPr>
        <p:txBody>
          <a:bodyPr wrap="square" rtlCol="0">
            <a:spAutoFit/>
          </a:bodyPr>
          <a:lstStyle/>
          <a:p>
            <a:pPr algn="ctr"/>
            <a:r>
              <a:rPr kumimoji="1" lang="en-US" altLang="ja-JP" sz="2000" dirty="0" smtClean="0"/>
              <a:t>n=4, k=2</a:t>
            </a:r>
            <a:r>
              <a:rPr kumimoji="1" lang="ja-JP" altLang="en-US" sz="2000" dirty="0" smtClean="0"/>
              <a:t>の場合の割り当て表</a:t>
            </a:r>
            <a:endParaRPr kumimoji="1" lang="ja-JP" altLang="en-US" sz="2000" dirty="0"/>
          </a:p>
        </p:txBody>
      </p:sp>
      <p:pic>
        <p:nvPicPr>
          <p:cNvPr id="25" name="サウンド 24">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9"/>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3605733184"/>
      </p:ext>
    </p:extLst>
  </p:cSld>
  <p:clrMapOvr>
    <a:masterClrMapping/>
  </p:clrMapOvr>
  <mc:AlternateContent xmlns:mc="http://schemas.openxmlformats.org/markup-compatibility/2006">
    <mc:Choice xmlns:p14="http://schemas.microsoft.com/office/powerpoint/2010/main" Requires="p14">
      <p:transition spd="slow" p14:dur="2000" advTm="40204"/>
    </mc:Choice>
    <mc:Fallback>
      <p:transition xmlns:p14="http://schemas.microsoft.com/office/powerpoint/2010/main" spd="slow" advTm="4020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オブジェクト 31"/>
          <p:cNvGraphicFramePr>
            <a:graphicFrameLocks noChangeAspect="1"/>
          </p:cNvGraphicFramePr>
          <p:nvPr>
            <p:extLst>
              <p:ext uri="{D42A27DB-BD31-4B8C-83A1-F6EECF244321}">
                <p14:modId xmlns:p14="http://schemas.microsoft.com/office/powerpoint/2010/main" val="1413850855"/>
              </p:ext>
            </p:extLst>
          </p:nvPr>
        </p:nvGraphicFramePr>
        <p:xfrm>
          <a:off x="9532360" y="559443"/>
          <a:ext cx="1543308" cy="725168"/>
        </p:xfrm>
        <a:graphic>
          <a:graphicData uri="http://schemas.openxmlformats.org/presentationml/2006/ole">
            <mc:AlternateContent xmlns:mc="http://schemas.openxmlformats.org/markup-compatibility/2006">
              <mc:Choice xmlns:v="urn:schemas-microsoft-com:vml" Requires="v">
                <p:oleObj spid="_x0000_s3444" name="数式" r:id="rId4" imgW="1054100" imgH="495300" progId="Equation.3">
                  <p:embed/>
                </p:oleObj>
              </mc:Choice>
              <mc:Fallback>
                <p:oleObj name="数式" r:id="rId4" imgW="1054100" imgH="495300" progId="Equation.3">
                  <p:embed/>
                  <p:pic>
                    <p:nvPicPr>
                      <p:cNvPr id="0" name=""/>
                      <p:cNvPicPr/>
                      <p:nvPr/>
                    </p:nvPicPr>
                    <p:blipFill>
                      <a:blip r:embed="rId5"/>
                      <a:stretch>
                        <a:fillRect/>
                      </a:stretch>
                    </p:blipFill>
                    <p:spPr>
                      <a:xfrm>
                        <a:off x="9532360" y="559443"/>
                        <a:ext cx="1543308" cy="725168"/>
                      </a:xfrm>
                      <a:prstGeom prst="rect">
                        <a:avLst/>
                      </a:prstGeom>
                    </p:spPr>
                  </p:pic>
                </p:oleObj>
              </mc:Fallback>
            </mc:AlternateContent>
          </a:graphicData>
        </a:graphic>
      </p:graphicFrame>
      <p:graphicFrame>
        <p:nvGraphicFramePr>
          <p:cNvPr id="36" name="オブジェクト 35"/>
          <p:cNvGraphicFramePr>
            <a:graphicFrameLocks noChangeAspect="1"/>
          </p:cNvGraphicFramePr>
          <p:nvPr>
            <p:extLst>
              <p:ext uri="{D42A27DB-BD31-4B8C-83A1-F6EECF244321}">
                <p14:modId xmlns:p14="http://schemas.microsoft.com/office/powerpoint/2010/main" val="1621364785"/>
              </p:ext>
            </p:extLst>
          </p:nvPr>
        </p:nvGraphicFramePr>
        <p:xfrm>
          <a:off x="-1668107" y="2610582"/>
          <a:ext cx="1208615" cy="725168"/>
        </p:xfrm>
        <a:graphic>
          <a:graphicData uri="http://schemas.openxmlformats.org/presentationml/2006/ole">
            <mc:AlternateContent xmlns:mc="http://schemas.openxmlformats.org/markup-compatibility/2006">
              <mc:Choice xmlns:v="urn:schemas-microsoft-com:vml" Requires="v">
                <p:oleObj spid="_x0000_s3445" name="数式" r:id="rId6" imgW="825500" imgH="495300" progId="Equation.3">
                  <p:embed/>
                </p:oleObj>
              </mc:Choice>
              <mc:Fallback>
                <p:oleObj name="数式" r:id="rId6" imgW="825500" imgH="495300" progId="Equation.3">
                  <p:embed/>
                  <p:pic>
                    <p:nvPicPr>
                      <p:cNvPr id="0" name=""/>
                      <p:cNvPicPr/>
                      <p:nvPr/>
                    </p:nvPicPr>
                    <p:blipFill>
                      <a:blip r:embed="rId7"/>
                      <a:stretch>
                        <a:fillRect/>
                      </a:stretch>
                    </p:blipFill>
                    <p:spPr>
                      <a:xfrm>
                        <a:off x="-1668107" y="2610582"/>
                        <a:ext cx="1208615" cy="725168"/>
                      </a:xfrm>
                      <a:prstGeom prst="rect">
                        <a:avLst/>
                      </a:prstGeom>
                    </p:spPr>
                  </p:pic>
                </p:oleObj>
              </mc:Fallback>
            </mc:AlternateContent>
          </a:graphicData>
        </a:graphic>
      </p:graphicFrame>
      <p:sp>
        <p:nvSpPr>
          <p:cNvPr id="65" name="タイトル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dirty="0" smtClean="0"/>
              <a:t>実験手順</a:t>
            </a:r>
            <a:endParaRPr lang="ja-JP" altLang="en-US" dirty="0"/>
          </a:p>
        </p:txBody>
      </p:sp>
      <p:sp>
        <p:nvSpPr>
          <p:cNvPr id="66" name="コンテンツ プレースホルダー 2"/>
          <p:cNvSpPr txBox="1">
            <a:spLocks/>
          </p:cNvSpPr>
          <p:nvPr/>
        </p:nvSpPr>
        <p:spPr>
          <a:xfrm>
            <a:off x="561802" y="1474231"/>
            <a:ext cx="8229600" cy="178041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2400" dirty="0" smtClean="0"/>
              <a:t>前提</a:t>
            </a:r>
            <a:r>
              <a:rPr lang="ja-JP" altLang="en-US" sz="2400" dirty="0" smtClean="0"/>
              <a:t>条件</a:t>
            </a:r>
            <a:endParaRPr lang="en-US" altLang="ja-JP" sz="2400" dirty="0"/>
          </a:p>
          <a:p>
            <a:pPr lvl="1"/>
            <a:r>
              <a:rPr lang="ja-JP" altLang="en-US" sz="2000" dirty="0"/>
              <a:t>メッセージはほぼ等確率で発生する</a:t>
            </a:r>
            <a:r>
              <a:rPr lang="en-US" altLang="ja-JP" sz="2000" dirty="0"/>
              <a:t>8</a:t>
            </a:r>
            <a:r>
              <a:rPr lang="ja-JP" altLang="en-US" sz="2000" dirty="0"/>
              <a:t>ビットコードの列と</a:t>
            </a:r>
            <a:r>
              <a:rPr lang="ja-JP" altLang="en-US" sz="2000" dirty="0" smtClean="0"/>
              <a:t>する</a:t>
            </a:r>
            <a:endParaRPr lang="en-US" altLang="ja-JP" sz="2400" dirty="0" smtClean="0"/>
          </a:p>
          <a:p>
            <a:endParaRPr lang="en-US" altLang="ja-JP" sz="2400" dirty="0"/>
          </a:p>
          <a:p>
            <a:r>
              <a:rPr lang="ja-JP" altLang="en-US" sz="2400" dirty="0" smtClean="0"/>
              <a:t>概要図</a:t>
            </a:r>
            <a:endParaRPr lang="en-US" altLang="ja-JP" sz="2400" dirty="0"/>
          </a:p>
        </p:txBody>
      </p:sp>
      <p:graphicFrame>
        <p:nvGraphicFramePr>
          <p:cNvPr id="67" name="オブジェクト 66"/>
          <p:cNvGraphicFramePr>
            <a:graphicFrameLocks noChangeAspect="1"/>
          </p:cNvGraphicFramePr>
          <p:nvPr>
            <p:extLst>
              <p:ext uri="{D42A27DB-BD31-4B8C-83A1-F6EECF244321}">
                <p14:modId xmlns:p14="http://schemas.microsoft.com/office/powerpoint/2010/main" val="1841905680"/>
              </p:ext>
            </p:extLst>
          </p:nvPr>
        </p:nvGraphicFramePr>
        <p:xfrm>
          <a:off x="11760447" y="961904"/>
          <a:ext cx="2364484" cy="641216"/>
        </p:xfrm>
        <a:graphic>
          <a:graphicData uri="http://schemas.openxmlformats.org/presentationml/2006/ole">
            <mc:AlternateContent xmlns:mc="http://schemas.openxmlformats.org/markup-compatibility/2006">
              <mc:Choice xmlns:v="urn:schemas-microsoft-com:vml" Requires="v">
                <p:oleObj spid="_x0000_s3446" name="数式" r:id="rId8" imgW="1498600" imgH="406400" progId="Equation.3">
                  <p:embed/>
                </p:oleObj>
              </mc:Choice>
              <mc:Fallback>
                <p:oleObj name="数式" r:id="rId8" imgW="1498600" imgH="406400" progId="Equation.3">
                  <p:embed/>
                  <p:pic>
                    <p:nvPicPr>
                      <p:cNvPr id="0" name=""/>
                      <p:cNvPicPr/>
                      <p:nvPr/>
                    </p:nvPicPr>
                    <p:blipFill>
                      <a:blip r:embed="rId9"/>
                      <a:stretch>
                        <a:fillRect/>
                      </a:stretch>
                    </p:blipFill>
                    <p:spPr>
                      <a:xfrm>
                        <a:off x="11760447" y="961904"/>
                        <a:ext cx="2364484" cy="641216"/>
                      </a:xfrm>
                      <a:prstGeom prst="rect">
                        <a:avLst/>
                      </a:prstGeom>
                    </p:spPr>
                  </p:pic>
                </p:oleObj>
              </mc:Fallback>
            </mc:AlternateContent>
          </a:graphicData>
        </a:graphic>
      </p:graphicFrame>
      <p:sp>
        <p:nvSpPr>
          <p:cNvPr id="68" name="テキスト ボックス 67"/>
          <p:cNvSpPr txBox="1"/>
          <p:nvPr/>
        </p:nvSpPr>
        <p:spPr>
          <a:xfrm>
            <a:off x="9714099" y="1587631"/>
            <a:ext cx="6448853" cy="615553"/>
          </a:xfrm>
          <a:prstGeom prst="rect">
            <a:avLst/>
          </a:prstGeom>
          <a:noFill/>
        </p:spPr>
        <p:txBody>
          <a:bodyPr wrap="square" rtlCol="0">
            <a:spAutoFit/>
          </a:bodyPr>
          <a:lstStyle/>
          <a:p>
            <a:pPr marL="0" lvl="1" algn="ctr"/>
            <a:r>
              <a:rPr lang="en-US" altLang="ja-JP" i="1" dirty="0" smtClean="0">
                <a:latin typeface="Cambria Math"/>
                <a:ea typeface="ＭＳ 明朝"/>
                <a:cs typeface="Cambria Math"/>
              </a:rPr>
              <a:t>MSE </a:t>
            </a:r>
            <a:r>
              <a:rPr lang="en-US" altLang="ja-JP" dirty="0" smtClean="0">
                <a:latin typeface="Cambria Math"/>
                <a:ea typeface="ＭＳ 明朝"/>
                <a:cs typeface="Cambria Math"/>
              </a:rPr>
              <a:t>: </a:t>
            </a:r>
            <a:r>
              <a:rPr lang="ja-JP" altLang="en-US" dirty="0" smtClean="0">
                <a:latin typeface="Cambria Math"/>
                <a:ea typeface="ＭＳ 明朝"/>
                <a:cs typeface="Cambria Math"/>
              </a:rPr>
              <a:t>平均</a:t>
            </a:r>
            <a:r>
              <a:rPr lang="ja-JP" altLang="en-US" dirty="0">
                <a:latin typeface="Cambria Math"/>
                <a:ea typeface="ＭＳ 明朝"/>
                <a:cs typeface="Cambria Math"/>
              </a:rPr>
              <a:t>二乗誤差，</a:t>
            </a:r>
            <a:r>
              <a:rPr lang="en-US" altLang="ja-JP" i="1" dirty="0" smtClean="0">
                <a:latin typeface="Cambria Math"/>
                <a:ea typeface="ＭＳ 明朝"/>
                <a:cs typeface="Cambria Math"/>
              </a:rPr>
              <a:t>MAX </a:t>
            </a:r>
            <a:r>
              <a:rPr lang="en-US" altLang="ja-JP" dirty="0" smtClean="0">
                <a:latin typeface="Cambria Math"/>
                <a:ea typeface="ＭＳ 明朝"/>
                <a:cs typeface="Cambria Math"/>
              </a:rPr>
              <a:t>: </a:t>
            </a:r>
            <a:r>
              <a:rPr lang="ja-JP" altLang="en-US" dirty="0" smtClean="0">
                <a:latin typeface="Cambria Math"/>
                <a:ea typeface="ＭＳ 明朝"/>
                <a:cs typeface="Cambria Math"/>
              </a:rPr>
              <a:t>最大</a:t>
            </a:r>
            <a:r>
              <a:rPr lang="ja-JP" altLang="en-US" dirty="0">
                <a:latin typeface="Cambria Math"/>
                <a:ea typeface="ＭＳ 明朝"/>
                <a:cs typeface="Cambria Math"/>
              </a:rPr>
              <a:t>ピクセル値（</a:t>
            </a:r>
            <a:r>
              <a:rPr lang="en-US" altLang="ja-JP" dirty="0">
                <a:latin typeface="Cambria Math"/>
                <a:ea typeface="ＭＳ 明朝"/>
                <a:cs typeface="Cambria Math"/>
              </a:rPr>
              <a:t>255</a:t>
            </a:r>
            <a:r>
              <a:rPr lang="ja-JP" altLang="en-US" dirty="0">
                <a:latin typeface="Cambria Math"/>
                <a:ea typeface="ＭＳ 明朝"/>
                <a:cs typeface="Cambria Math"/>
              </a:rPr>
              <a:t>）</a:t>
            </a:r>
            <a:endParaRPr lang="en-US" altLang="ja-JP" dirty="0">
              <a:latin typeface="Cambria Math"/>
              <a:ea typeface="ＭＳ 明朝"/>
              <a:cs typeface="Cambria Math"/>
            </a:endParaRPr>
          </a:p>
          <a:p>
            <a:pPr algn="ctr"/>
            <a:endParaRPr kumimoji="1" lang="ja-JP" altLang="en-US" sz="1600" dirty="0">
              <a:latin typeface="Cambria Math"/>
              <a:ea typeface="ＭＳ 明朝"/>
              <a:cs typeface="Cambria Math"/>
            </a:endParaRPr>
          </a:p>
        </p:txBody>
      </p:sp>
      <p:graphicFrame>
        <p:nvGraphicFramePr>
          <p:cNvPr id="69" name="オブジェクト 68"/>
          <p:cNvGraphicFramePr>
            <a:graphicFrameLocks noChangeAspect="1"/>
          </p:cNvGraphicFramePr>
          <p:nvPr>
            <p:extLst>
              <p:ext uri="{D42A27DB-BD31-4B8C-83A1-F6EECF244321}">
                <p14:modId xmlns:p14="http://schemas.microsoft.com/office/powerpoint/2010/main" val="4039658854"/>
              </p:ext>
            </p:extLst>
          </p:nvPr>
        </p:nvGraphicFramePr>
        <p:xfrm>
          <a:off x="12551056" y="4659075"/>
          <a:ext cx="1239756" cy="650241"/>
        </p:xfrm>
        <a:graphic>
          <a:graphicData uri="http://schemas.openxmlformats.org/presentationml/2006/ole">
            <mc:AlternateContent xmlns:mc="http://schemas.openxmlformats.org/markup-compatibility/2006">
              <mc:Choice xmlns:v="urn:schemas-microsoft-com:vml" Requires="v">
                <p:oleObj spid="_x0000_s3447" name="数式" r:id="rId10" imgW="749300" imgH="393700" progId="Equation.3">
                  <p:embed/>
                </p:oleObj>
              </mc:Choice>
              <mc:Fallback>
                <p:oleObj name="数式" r:id="rId10" imgW="749300" imgH="3937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51056" y="4659075"/>
                        <a:ext cx="1239756" cy="650241"/>
                      </a:xfrm>
                      <a:prstGeom prst="rect">
                        <a:avLst/>
                      </a:prstGeom>
                      <a:noFill/>
                      <a:ln>
                        <a:noFill/>
                      </a:ln>
                    </p:spPr>
                  </p:pic>
                </p:oleObj>
              </mc:Fallback>
            </mc:AlternateContent>
          </a:graphicData>
        </a:graphic>
      </p:graphicFrame>
      <p:sp>
        <p:nvSpPr>
          <p:cNvPr id="70" name="テキスト ボックス 69"/>
          <p:cNvSpPr txBox="1"/>
          <p:nvPr/>
        </p:nvSpPr>
        <p:spPr>
          <a:xfrm>
            <a:off x="9981002" y="5322665"/>
            <a:ext cx="6448853" cy="369332"/>
          </a:xfrm>
          <a:prstGeom prst="rect">
            <a:avLst/>
          </a:prstGeom>
          <a:noFill/>
        </p:spPr>
        <p:txBody>
          <a:bodyPr wrap="square" rtlCol="0">
            <a:spAutoFit/>
          </a:bodyPr>
          <a:lstStyle/>
          <a:p>
            <a:pPr marL="0" lvl="1" algn="ctr"/>
            <a:r>
              <a:rPr lang="en-US" altLang="ja-JP" i="1" dirty="0" smtClean="0">
                <a:latin typeface="Cambria Math"/>
                <a:ea typeface="ＭＳ 明朝"/>
                <a:cs typeface="Cambria Math"/>
              </a:rPr>
              <a:t>d </a:t>
            </a:r>
            <a:r>
              <a:rPr lang="en-US" altLang="ja-JP" dirty="0" smtClean="0">
                <a:latin typeface="Cambria Math"/>
                <a:ea typeface="ＭＳ 明朝"/>
                <a:cs typeface="Cambria Math"/>
              </a:rPr>
              <a:t>: </a:t>
            </a:r>
            <a:r>
              <a:rPr lang="ja-JP" altLang="en-US" dirty="0" smtClean="0">
                <a:latin typeface="Cambria Math"/>
                <a:ea typeface="ＭＳ 明朝"/>
                <a:cs typeface="Cambria Math"/>
              </a:rPr>
              <a:t>異なる</a:t>
            </a:r>
            <a:r>
              <a:rPr lang="en-US" altLang="ja-JP" dirty="0" smtClean="0">
                <a:latin typeface="Cambria Math"/>
                <a:ea typeface="ＭＳ 明朝"/>
                <a:cs typeface="Cambria Math"/>
              </a:rPr>
              <a:t>LSB</a:t>
            </a:r>
            <a:r>
              <a:rPr lang="ja-JP" altLang="en-US" dirty="0" smtClean="0">
                <a:latin typeface="Cambria Math"/>
                <a:ea typeface="ＭＳ 明朝"/>
                <a:cs typeface="Cambria Math"/>
              </a:rPr>
              <a:t>の数，</a:t>
            </a:r>
            <a:r>
              <a:rPr lang="en-US" altLang="ja-JP" dirty="0" smtClean="0">
                <a:latin typeface="Cambria Math"/>
                <a:ea typeface="ＭＳ 明朝"/>
                <a:cs typeface="Cambria Math"/>
              </a:rPr>
              <a:t>n : </a:t>
            </a:r>
            <a:r>
              <a:rPr lang="ja-JP" altLang="en-US" dirty="0" smtClean="0">
                <a:latin typeface="Cambria Math"/>
                <a:ea typeface="ＭＳ 明朝"/>
                <a:cs typeface="Cambria Math"/>
              </a:rPr>
              <a:t>画像の総ピクセル数</a:t>
            </a:r>
            <a:endParaRPr kumimoji="1" lang="ja-JP" altLang="en-US" sz="1600" dirty="0">
              <a:latin typeface="Cambria Math"/>
              <a:ea typeface="ＭＳ 明朝"/>
              <a:cs typeface="Cambria Math"/>
            </a:endParaRPr>
          </a:p>
        </p:txBody>
      </p:sp>
      <p:grpSp>
        <p:nvGrpSpPr>
          <p:cNvPr id="72" name="図形グループ 71"/>
          <p:cNvGrpSpPr/>
          <p:nvPr/>
        </p:nvGrpSpPr>
        <p:grpSpPr>
          <a:xfrm>
            <a:off x="765039" y="4057553"/>
            <a:ext cx="1081335" cy="621947"/>
            <a:chOff x="532220" y="2067796"/>
            <a:chExt cx="1124655" cy="667302"/>
          </a:xfrm>
        </p:grpSpPr>
        <p:sp>
          <p:nvSpPr>
            <p:cNvPr id="94" name="正方形/長方形 93"/>
            <p:cNvSpPr/>
            <p:nvPr/>
          </p:nvSpPr>
          <p:spPr>
            <a:xfrm>
              <a:off x="532220" y="2067796"/>
              <a:ext cx="1124655" cy="667302"/>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95" name="テキスト ボックス 94"/>
            <p:cNvSpPr txBox="1"/>
            <p:nvPr/>
          </p:nvSpPr>
          <p:spPr>
            <a:xfrm>
              <a:off x="544202" y="2070077"/>
              <a:ext cx="1094031" cy="627420"/>
            </a:xfrm>
            <a:prstGeom prst="rect">
              <a:avLst/>
            </a:prstGeom>
            <a:noFill/>
          </p:spPr>
          <p:txBody>
            <a:bodyPr wrap="none" rtlCol="0">
              <a:spAutoFit/>
            </a:bodyPr>
            <a:lstStyle/>
            <a:p>
              <a:pPr algn="ctr"/>
              <a:r>
                <a:rPr lang="ja-JP" altLang="en-US" sz="1600" dirty="0" smtClean="0"/>
                <a:t>メッセージ</a:t>
              </a:r>
              <a:endParaRPr kumimoji="1" lang="en-US" altLang="ja-JP" sz="1600" dirty="0" smtClean="0"/>
            </a:p>
            <a:p>
              <a:r>
                <a:rPr kumimoji="1" lang="ja-JP" altLang="en-US" sz="1600" dirty="0" smtClean="0"/>
                <a:t>生成器</a:t>
              </a:r>
              <a:endParaRPr kumimoji="1" lang="ja-JP" altLang="en-US" sz="1600" dirty="0"/>
            </a:p>
          </p:txBody>
        </p:sp>
      </p:grpSp>
      <p:pic>
        <p:nvPicPr>
          <p:cNvPr id="73" name="図 72" descr="LENNA.bmp"/>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27049" y="4999284"/>
            <a:ext cx="843114" cy="843113"/>
          </a:xfrm>
          <a:prstGeom prst="rect">
            <a:avLst/>
          </a:prstGeom>
        </p:spPr>
      </p:pic>
      <p:cxnSp>
        <p:nvCxnSpPr>
          <p:cNvPr id="74" name="直線矢印コネクタ 73"/>
          <p:cNvCxnSpPr/>
          <p:nvPr/>
        </p:nvCxnSpPr>
        <p:spPr>
          <a:xfrm>
            <a:off x="1904266" y="4382061"/>
            <a:ext cx="495316"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5" name="図形グループ 74"/>
          <p:cNvGrpSpPr/>
          <p:nvPr/>
        </p:nvGrpSpPr>
        <p:grpSpPr>
          <a:xfrm>
            <a:off x="2421180" y="4057557"/>
            <a:ext cx="1325379" cy="621947"/>
            <a:chOff x="2243237" y="1917223"/>
            <a:chExt cx="1095354" cy="514006"/>
          </a:xfrm>
        </p:grpSpPr>
        <p:sp>
          <p:nvSpPr>
            <p:cNvPr id="92" name="正方形/長方形 91"/>
            <p:cNvSpPr/>
            <p:nvPr/>
          </p:nvSpPr>
          <p:spPr>
            <a:xfrm>
              <a:off x="2243237" y="1917223"/>
              <a:ext cx="1095354" cy="514006"/>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93" name="テキスト ボックス 92"/>
            <p:cNvSpPr txBox="1"/>
            <p:nvPr/>
          </p:nvSpPr>
          <p:spPr>
            <a:xfrm>
              <a:off x="2265343" y="1919451"/>
              <a:ext cx="1057452" cy="483286"/>
            </a:xfrm>
            <a:prstGeom prst="rect">
              <a:avLst/>
            </a:prstGeom>
            <a:noFill/>
          </p:spPr>
          <p:txBody>
            <a:bodyPr wrap="none" rtlCol="0">
              <a:spAutoFit/>
            </a:bodyPr>
            <a:lstStyle/>
            <a:p>
              <a:pPr algn="ctr"/>
              <a:r>
                <a:rPr kumimoji="1" lang="ja-JP" altLang="en-US" sz="1600" dirty="0" smtClean="0"/>
                <a:t>誤りパターン</a:t>
              </a:r>
              <a:endParaRPr kumimoji="1" lang="en-US" altLang="ja-JP" sz="1600" dirty="0" smtClean="0"/>
            </a:p>
            <a:p>
              <a:pPr algn="ctr"/>
              <a:r>
                <a:rPr kumimoji="1" lang="ja-JP" altLang="en-US" sz="1600" dirty="0" smtClean="0"/>
                <a:t>変換器</a:t>
              </a:r>
              <a:endParaRPr kumimoji="1" lang="ja-JP" altLang="en-US" sz="1600" dirty="0"/>
            </a:p>
          </p:txBody>
        </p:sp>
      </p:grpSp>
      <p:cxnSp>
        <p:nvCxnSpPr>
          <p:cNvPr id="76" name="直線矢印コネクタ 75"/>
          <p:cNvCxnSpPr/>
          <p:nvPr/>
        </p:nvCxnSpPr>
        <p:spPr>
          <a:xfrm>
            <a:off x="3082002" y="4733845"/>
            <a:ext cx="3203" cy="52484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7" name="テキスト ボックス 76"/>
          <p:cNvSpPr txBox="1"/>
          <p:nvPr/>
        </p:nvSpPr>
        <p:spPr>
          <a:xfrm>
            <a:off x="1261575" y="5933352"/>
            <a:ext cx="1441420" cy="523220"/>
          </a:xfrm>
          <a:prstGeom prst="rect">
            <a:avLst/>
          </a:prstGeom>
          <a:noFill/>
        </p:spPr>
        <p:txBody>
          <a:bodyPr wrap="none" rtlCol="0">
            <a:spAutoFit/>
          </a:bodyPr>
          <a:lstStyle/>
          <a:p>
            <a:pPr algn="ctr"/>
            <a:r>
              <a:rPr lang="ja-JP" altLang="en-US" sz="1400" dirty="0"/>
              <a:t>埋め込み前画像</a:t>
            </a:r>
          </a:p>
          <a:p>
            <a:pPr algn="ctr"/>
            <a:endParaRPr lang="ja-JP" altLang="en-US" sz="1400" dirty="0"/>
          </a:p>
        </p:txBody>
      </p:sp>
      <p:pic>
        <p:nvPicPr>
          <p:cNvPr id="78" name="図 77" descr="LENNA.bmp"/>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81301" y="5009489"/>
            <a:ext cx="843114" cy="843113"/>
          </a:xfrm>
          <a:prstGeom prst="rect">
            <a:avLst/>
          </a:prstGeom>
        </p:spPr>
      </p:pic>
      <p:sp>
        <p:nvSpPr>
          <p:cNvPr id="79" name="テキスト ボックス 78"/>
          <p:cNvSpPr txBox="1"/>
          <p:nvPr/>
        </p:nvSpPr>
        <p:spPr>
          <a:xfrm>
            <a:off x="3511450" y="5933352"/>
            <a:ext cx="1441420" cy="523220"/>
          </a:xfrm>
          <a:prstGeom prst="rect">
            <a:avLst/>
          </a:prstGeom>
          <a:noFill/>
        </p:spPr>
        <p:txBody>
          <a:bodyPr wrap="none" rtlCol="0">
            <a:spAutoFit/>
          </a:bodyPr>
          <a:lstStyle/>
          <a:p>
            <a:pPr algn="ctr"/>
            <a:r>
              <a:rPr lang="ja-JP" altLang="en-US" sz="1400" dirty="0" smtClean="0"/>
              <a:t>埋め込み後画像</a:t>
            </a:r>
            <a:endParaRPr lang="ja-JP" altLang="en-US" sz="1400" dirty="0"/>
          </a:p>
          <a:p>
            <a:pPr algn="ctr"/>
            <a:endParaRPr lang="ja-JP" altLang="en-US" sz="1400" dirty="0"/>
          </a:p>
        </p:txBody>
      </p:sp>
      <p:sp>
        <p:nvSpPr>
          <p:cNvPr id="80" name="テキスト ボックス 79"/>
          <p:cNvSpPr txBox="1"/>
          <p:nvPr/>
        </p:nvSpPr>
        <p:spPr>
          <a:xfrm>
            <a:off x="2858795" y="5004272"/>
            <a:ext cx="564821" cy="931023"/>
          </a:xfrm>
          <a:prstGeom prst="rect">
            <a:avLst/>
          </a:prstGeom>
          <a:noFill/>
          <a:ln>
            <a:noFill/>
          </a:ln>
        </p:spPr>
        <p:txBody>
          <a:bodyPr wrap="none" rtlCol="0">
            <a:spAutoFit/>
          </a:bodyPr>
          <a:lstStyle/>
          <a:p>
            <a:r>
              <a:rPr kumimoji="1" lang="en-US" altLang="ja-JP" sz="4400" dirty="0" smtClean="0"/>
              <a:t>⊕</a:t>
            </a:r>
            <a:endParaRPr kumimoji="1" lang="ja-JP" altLang="en-US" sz="4400" dirty="0"/>
          </a:p>
        </p:txBody>
      </p:sp>
      <p:cxnSp>
        <p:nvCxnSpPr>
          <p:cNvPr id="81" name="直線矢印コネクタ 80"/>
          <p:cNvCxnSpPr/>
          <p:nvPr/>
        </p:nvCxnSpPr>
        <p:spPr>
          <a:xfrm>
            <a:off x="2421181" y="5424830"/>
            <a:ext cx="47648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2" name="直線矢印コネクタ 81"/>
          <p:cNvCxnSpPr/>
          <p:nvPr/>
        </p:nvCxnSpPr>
        <p:spPr>
          <a:xfrm>
            <a:off x="3270078" y="5429252"/>
            <a:ext cx="47648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3" name="直線矢印コネクタ 82"/>
          <p:cNvCxnSpPr/>
          <p:nvPr/>
        </p:nvCxnSpPr>
        <p:spPr>
          <a:xfrm>
            <a:off x="4671883" y="5419437"/>
            <a:ext cx="433163"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84" name="図 83" descr="LENNA.bmp"/>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80197" y="3443412"/>
            <a:ext cx="843114" cy="843113"/>
          </a:xfrm>
          <a:prstGeom prst="rect">
            <a:avLst/>
          </a:prstGeom>
        </p:spPr>
      </p:pic>
      <p:sp>
        <p:nvSpPr>
          <p:cNvPr id="85" name="テキスト ボックス 84"/>
          <p:cNvSpPr txBox="1"/>
          <p:nvPr/>
        </p:nvSpPr>
        <p:spPr>
          <a:xfrm>
            <a:off x="5079849" y="4304274"/>
            <a:ext cx="1441420" cy="307777"/>
          </a:xfrm>
          <a:prstGeom prst="rect">
            <a:avLst/>
          </a:prstGeom>
          <a:noFill/>
        </p:spPr>
        <p:txBody>
          <a:bodyPr wrap="none" rtlCol="0">
            <a:spAutoFit/>
          </a:bodyPr>
          <a:lstStyle/>
          <a:p>
            <a:pPr algn="ctr"/>
            <a:r>
              <a:rPr lang="ja-JP" altLang="en-US" sz="1400" dirty="0" smtClean="0"/>
              <a:t>埋め込み前画像</a:t>
            </a:r>
            <a:endParaRPr kumimoji="1" lang="ja-JP" altLang="en-US" sz="1400" dirty="0"/>
          </a:p>
        </p:txBody>
      </p:sp>
      <p:cxnSp>
        <p:nvCxnSpPr>
          <p:cNvPr id="86" name="直線矢印コネクタ 85"/>
          <p:cNvCxnSpPr/>
          <p:nvPr/>
        </p:nvCxnSpPr>
        <p:spPr>
          <a:xfrm>
            <a:off x="5822794" y="4634569"/>
            <a:ext cx="0" cy="43941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7" name="正方形/長方形 86"/>
          <p:cNvSpPr/>
          <p:nvPr/>
        </p:nvSpPr>
        <p:spPr>
          <a:xfrm>
            <a:off x="5101891" y="5112702"/>
            <a:ext cx="1570727" cy="633097"/>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p>
        </p:txBody>
      </p:sp>
      <p:sp>
        <p:nvSpPr>
          <p:cNvPr id="88" name="テキスト ボックス 87"/>
          <p:cNvSpPr txBox="1"/>
          <p:nvPr/>
        </p:nvSpPr>
        <p:spPr>
          <a:xfrm>
            <a:off x="5142386" y="5122788"/>
            <a:ext cx="1533693" cy="584776"/>
          </a:xfrm>
          <a:prstGeom prst="rect">
            <a:avLst/>
          </a:prstGeom>
          <a:noFill/>
        </p:spPr>
        <p:txBody>
          <a:bodyPr wrap="none" rtlCol="0">
            <a:spAutoFit/>
          </a:bodyPr>
          <a:lstStyle/>
          <a:p>
            <a:pPr algn="ctr"/>
            <a:r>
              <a:rPr kumimoji="1" lang="en-US" altLang="ja-JP" sz="1600" dirty="0" smtClean="0"/>
              <a:t>PSNR</a:t>
            </a:r>
            <a:r>
              <a:rPr kumimoji="1" lang="ja-JP" altLang="en-US" sz="1600" dirty="0" smtClean="0"/>
              <a:t>値，</a:t>
            </a:r>
            <a:r>
              <a:rPr lang="ja-JP" altLang="en-US" sz="1600" dirty="0" smtClean="0"/>
              <a:t>誤り率</a:t>
            </a:r>
            <a:endParaRPr lang="en-US" altLang="ja-JP" sz="1600" dirty="0" smtClean="0"/>
          </a:p>
          <a:p>
            <a:pPr algn="ctr"/>
            <a:r>
              <a:rPr kumimoji="1" lang="ja-JP" altLang="en-US" sz="1600" dirty="0" smtClean="0"/>
              <a:t>計算器</a:t>
            </a:r>
            <a:endParaRPr kumimoji="1" lang="ja-JP" altLang="en-US" sz="1600" dirty="0"/>
          </a:p>
        </p:txBody>
      </p:sp>
      <p:cxnSp>
        <p:nvCxnSpPr>
          <p:cNvPr id="89" name="直線矢印コネクタ 88"/>
          <p:cNvCxnSpPr/>
          <p:nvPr/>
        </p:nvCxnSpPr>
        <p:spPr>
          <a:xfrm>
            <a:off x="6720359" y="5419437"/>
            <a:ext cx="433163"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0" name="円/楕円 89"/>
          <p:cNvSpPr/>
          <p:nvPr/>
        </p:nvSpPr>
        <p:spPr>
          <a:xfrm>
            <a:off x="7165878" y="5122788"/>
            <a:ext cx="1245895" cy="595322"/>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91" name="テキスト ボックス 90"/>
          <p:cNvSpPr txBox="1"/>
          <p:nvPr/>
        </p:nvSpPr>
        <p:spPr>
          <a:xfrm>
            <a:off x="7359966" y="5111312"/>
            <a:ext cx="838691" cy="584776"/>
          </a:xfrm>
          <a:prstGeom prst="rect">
            <a:avLst/>
          </a:prstGeom>
          <a:noFill/>
        </p:spPr>
        <p:txBody>
          <a:bodyPr wrap="none" rtlCol="0">
            <a:spAutoFit/>
          </a:bodyPr>
          <a:lstStyle/>
          <a:p>
            <a:pPr algn="ctr"/>
            <a:r>
              <a:rPr kumimoji="1" lang="en-US" altLang="ja-JP" sz="1600" dirty="0" smtClean="0">
                <a:solidFill>
                  <a:srgbClr val="000000"/>
                </a:solidFill>
              </a:rPr>
              <a:t>PSNR</a:t>
            </a:r>
            <a:r>
              <a:rPr kumimoji="1" lang="ja-JP" altLang="en-US" sz="1600" dirty="0" smtClean="0">
                <a:solidFill>
                  <a:srgbClr val="000000"/>
                </a:solidFill>
              </a:rPr>
              <a:t>値</a:t>
            </a:r>
            <a:endParaRPr kumimoji="1" lang="en-US" altLang="ja-JP" sz="1600" dirty="0" smtClean="0">
              <a:solidFill>
                <a:srgbClr val="000000"/>
              </a:solidFill>
            </a:endParaRPr>
          </a:p>
          <a:p>
            <a:pPr algn="ctr"/>
            <a:r>
              <a:rPr lang="ja-JP" altLang="en-US" sz="1600" dirty="0" smtClean="0">
                <a:solidFill>
                  <a:srgbClr val="000000"/>
                </a:solidFill>
              </a:rPr>
              <a:t>誤り率</a:t>
            </a:r>
            <a:endParaRPr kumimoji="1" lang="ja-JP" altLang="en-US" sz="1600" dirty="0">
              <a:solidFill>
                <a:srgbClr val="000000"/>
              </a:solidFill>
            </a:endParaRPr>
          </a:p>
        </p:txBody>
      </p:sp>
    </p:spTree>
    <p:extLst>
      <p:ext uri="{BB962C8B-B14F-4D97-AF65-F5344CB8AC3E}">
        <p14:creationId xmlns:p14="http://schemas.microsoft.com/office/powerpoint/2010/main" val="111839243"/>
      </p:ext>
    </p:extLst>
  </p:cSld>
  <p:clrMapOvr>
    <a:masterClrMapping/>
  </p:clrMapOvr>
  <mc:AlternateContent xmlns:mc="http://schemas.openxmlformats.org/markup-compatibility/2006">
    <mc:Choice xmlns:p14="http://schemas.microsoft.com/office/powerpoint/2010/main" Requires="p14">
      <p:transition spd="slow" p14:dur="2000" advTm="46717"/>
    </mc:Choice>
    <mc:Fallback>
      <p:transition xmlns:p14="http://schemas.microsoft.com/office/powerpoint/2010/main" spd="slow" advTm="46717"/>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p:cNvSpPr>
            <a:spLocks noGrp="1"/>
          </p:cNvSpPr>
          <p:nvPr>
            <p:ph type="title"/>
          </p:nvPr>
        </p:nvSpPr>
        <p:spPr>
          <a:xfrm>
            <a:off x="457200" y="274638"/>
            <a:ext cx="8229600" cy="1143000"/>
          </a:xfrm>
        </p:spPr>
        <p:txBody>
          <a:bodyPr/>
          <a:lstStyle/>
          <a:p>
            <a:r>
              <a:rPr kumimoji="1" lang="ja-JP" altLang="en-US" dirty="0" smtClean="0"/>
              <a:t>実験結果（１）</a:t>
            </a:r>
            <a:endParaRPr kumimoji="1" lang="ja-JP" altLang="en-US" dirty="0"/>
          </a:p>
        </p:txBody>
      </p:sp>
      <p:sp>
        <p:nvSpPr>
          <p:cNvPr id="20" name="コンテンツ プレースホルダー 2"/>
          <p:cNvSpPr>
            <a:spLocks noGrp="1"/>
          </p:cNvSpPr>
          <p:nvPr>
            <p:ph idx="1"/>
          </p:nvPr>
        </p:nvSpPr>
        <p:spPr>
          <a:xfrm>
            <a:off x="457200" y="1600200"/>
            <a:ext cx="8229600" cy="4525963"/>
          </a:xfrm>
        </p:spPr>
        <p:txBody>
          <a:bodyPr/>
          <a:lstStyle/>
          <a:p>
            <a:r>
              <a:rPr kumimoji="1" lang="ja-JP" altLang="en-US" dirty="0" smtClean="0"/>
              <a:t>使用した画像</a:t>
            </a:r>
            <a:endParaRPr kumimoji="1" lang="en-US" altLang="ja-JP" dirty="0" smtClean="0"/>
          </a:p>
          <a:p>
            <a:pPr lvl="1"/>
            <a:r>
              <a:rPr lang="ja-JP" altLang="en-US" dirty="0" smtClean="0"/>
              <a:t>サイズ：</a:t>
            </a:r>
            <a:r>
              <a:rPr lang="en-US" altLang="ja-JP" dirty="0" smtClean="0"/>
              <a:t>256×256px</a:t>
            </a:r>
          </a:p>
          <a:p>
            <a:pPr lvl="1"/>
            <a:r>
              <a:rPr kumimoji="1" lang="ja-JP" altLang="en-US" dirty="0" smtClean="0"/>
              <a:t>フォーマット：</a:t>
            </a:r>
            <a:r>
              <a:rPr kumimoji="1" lang="en-US" altLang="ja-JP" dirty="0" smtClean="0"/>
              <a:t>8bit</a:t>
            </a:r>
            <a:r>
              <a:rPr kumimoji="1" lang="ja-JP" altLang="en-US" dirty="0" smtClean="0"/>
              <a:t>グレイスケールビットマップ</a:t>
            </a:r>
            <a:endParaRPr kumimoji="1" lang="en-US" altLang="ja-JP" dirty="0" smtClean="0"/>
          </a:p>
          <a:p>
            <a:pPr lvl="1"/>
            <a:r>
              <a:rPr lang="en-US" altLang="ja-JP" dirty="0" smtClean="0"/>
              <a:t>SIDBA</a:t>
            </a:r>
            <a:r>
              <a:rPr lang="ja-JP" altLang="en-US" dirty="0" smtClean="0"/>
              <a:t>標準画像の</a:t>
            </a:r>
            <a:r>
              <a:rPr lang="en-US" altLang="ja-JP" dirty="0" err="1" smtClean="0"/>
              <a:t>Lenna</a:t>
            </a:r>
            <a:endParaRPr kumimoji="1" lang="en-US" altLang="ja-JP" dirty="0" smtClean="0"/>
          </a:p>
          <a:p>
            <a:endParaRPr lang="en-US" altLang="ja-JP" dirty="0" smtClean="0"/>
          </a:p>
          <a:p>
            <a:r>
              <a:rPr lang="ja-JP" altLang="en-US" dirty="0" smtClean="0"/>
              <a:t>誤りパターンの範囲</a:t>
            </a:r>
            <a:endParaRPr lang="en-US" altLang="ja-JP" dirty="0" smtClean="0"/>
          </a:p>
          <a:p>
            <a:pPr lvl="1"/>
            <a:r>
              <a:rPr lang="en-US" altLang="ja-JP" dirty="0" smtClean="0"/>
              <a:t>8bit〜128bit</a:t>
            </a:r>
          </a:p>
          <a:p>
            <a:pPr lvl="1"/>
            <a:r>
              <a:rPr lang="en-US" altLang="ja-JP" dirty="0" smtClean="0"/>
              <a:t>8bit</a:t>
            </a:r>
            <a:r>
              <a:rPr lang="ja-JP" altLang="en-US" dirty="0" smtClean="0"/>
              <a:t>ごとに算出</a:t>
            </a:r>
            <a:endParaRPr lang="en-US" altLang="ja-JP" dirty="0" smtClean="0"/>
          </a:p>
          <a:p>
            <a:endParaRPr kumimoji="1" lang="ja-JP" altLang="en-US" dirty="0"/>
          </a:p>
        </p:txBody>
      </p:sp>
      <p:pic>
        <p:nvPicPr>
          <p:cNvPr id="21" name="図 20" descr="LENNA.bm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4778" y="3338567"/>
            <a:ext cx="1560912" cy="1560912"/>
          </a:xfrm>
          <a:prstGeom prst="rect">
            <a:avLst/>
          </a:prstGeom>
        </p:spPr>
      </p:pic>
      <p:sp>
        <p:nvSpPr>
          <p:cNvPr id="22" name="テキスト ボックス 21"/>
          <p:cNvSpPr txBox="1"/>
          <p:nvPr/>
        </p:nvSpPr>
        <p:spPr>
          <a:xfrm>
            <a:off x="6451123" y="5039953"/>
            <a:ext cx="1294985" cy="646331"/>
          </a:xfrm>
          <a:prstGeom prst="rect">
            <a:avLst/>
          </a:prstGeom>
          <a:noFill/>
        </p:spPr>
        <p:txBody>
          <a:bodyPr wrap="square" rtlCol="0">
            <a:spAutoFit/>
          </a:bodyPr>
          <a:lstStyle/>
          <a:p>
            <a:r>
              <a:rPr kumimoji="1" lang="en-US" altLang="ja-JP" dirty="0" err="1" smtClean="0"/>
              <a:t>Lenna.bmp</a:t>
            </a:r>
            <a:endParaRPr kumimoji="1" lang="ja-JP" altLang="en-US" dirty="0"/>
          </a:p>
        </p:txBody>
      </p:sp>
    </p:spTree>
    <p:extLst>
      <p:ext uri="{BB962C8B-B14F-4D97-AF65-F5344CB8AC3E}">
        <p14:creationId xmlns:p14="http://schemas.microsoft.com/office/powerpoint/2010/main" val="1502725558"/>
      </p:ext>
    </p:extLst>
  </p:cSld>
  <p:clrMapOvr>
    <a:masterClrMapping/>
  </p:clrMapOvr>
  <mc:AlternateContent xmlns:mc="http://schemas.openxmlformats.org/markup-compatibility/2006">
    <mc:Choice xmlns:p14="http://schemas.microsoft.com/office/powerpoint/2010/main" Requires="p14">
      <p:transition spd="slow" p14:dur="2000" advTm="18686"/>
    </mc:Choice>
    <mc:Fallback>
      <p:transition xmlns:p14="http://schemas.microsoft.com/office/powerpoint/2010/main" spd="slow" advTm="18686"/>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実験結果（２）</a:t>
            </a:r>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221327581"/>
              </p:ext>
            </p:extLst>
          </p:nvPr>
        </p:nvGraphicFramePr>
        <p:xfrm>
          <a:off x="0" y="1071751"/>
          <a:ext cx="9334500" cy="5321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96719915"/>
      </p:ext>
    </p:extLst>
  </p:cSld>
  <p:clrMapOvr>
    <a:masterClrMapping/>
  </p:clrMapOvr>
  <mc:AlternateContent xmlns:mc="http://schemas.openxmlformats.org/markup-compatibility/2006">
    <mc:Choice xmlns:p14="http://schemas.microsoft.com/office/powerpoint/2010/main" Requires="p14">
      <p:transition spd="slow" p14:dur="2000" advTm="60702"/>
    </mc:Choice>
    <mc:Fallback>
      <p:transition xmlns:p14="http://schemas.microsoft.com/office/powerpoint/2010/main" spd="slow" advTm="60702"/>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5"/>
</p:tagLst>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ストーリー.thmx</Template>
  <TotalTime>3942</TotalTime>
  <Words>908</Words>
  <Application>Microsoft Macintosh PowerPoint</Application>
  <PresentationFormat>画面に合わせる (4:3)</PresentationFormat>
  <Paragraphs>275</Paragraphs>
  <Slides>15</Slides>
  <Notes>7</Notes>
  <HiddenSlides>0</HiddenSlides>
  <MMClips>7</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15</vt:i4>
      </vt:variant>
    </vt:vector>
  </HeadingPairs>
  <TitlesOfParts>
    <vt:vector size="17" baseType="lpstr">
      <vt:lpstr>ホワイト</vt:lpstr>
      <vt:lpstr>数式</vt:lpstr>
      <vt:lpstr>誤りパターン埋込み型ステガノグラフィにおける画質劣化の評価</vt:lpstr>
      <vt:lpstr>研究概要</vt:lpstr>
      <vt:lpstr>LSB法</vt:lpstr>
      <vt:lpstr>誤りパターン埋め込み法</vt:lpstr>
      <vt:lpstr>誤りテーブルを用いた変換</vt:lpstr>
      <vt:lpstr>Shalkwijkの数え上げ符号とは</vt:lpstr>
      <vt:lpstr>PowerPoint プレゼンテーション</vt:lpstr>
      <vt:lpstr>実験結果（１）</vt:lpstr>
      <vt:lpstr>実験結果（２）</vt:lpstr>
      <vt:lpstr>画像比較</vt:lpstr>
      <vt:lpstr>今後の予定</vt:lpstr>
      <vt:lpstr>提案手法</vt:lpstr>
      <vt:lpstr>PSNR</vt:lpstr>
      <vt:lpstr>SSIM</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誤りパターン埋込み型ステガノグラフィにおける画質劣化の評価</dc:title>
  <dc:creator>索手 一平</dc:creator>
  <cp:lastModifiedBy>索手 一平</cp:lastModifiedBy>
  <cp:revision>187</cp:revision>
  <cp:lastPrinted>2013-10-28T06:13:27Z</cp:lastPrinted>
  <dcterms:created xsi:type="dcterms:W3CDTF">2013-10-26T06:25:13Z</dcterms:created>
  <dcterms:modified xsi:type="dcterms:W3CDTF">2013-10-30T10:17:52Z</dcterms:modified>
</cp:coreProperties>
</file>