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38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-1512" y="-96"/>
      </p:cViewPr>
      <p:guideLst>
        <p:guide orient="horz" pos="4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B9CDE-7A40-0449-964F-24626D91F1D2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AAB4E-689D-0B4F-9BBC-FEEEBA37B3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00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AAB4E-689D-0B4F-9BBC-FEEEBA37B3D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71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70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07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66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34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22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52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5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8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67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90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50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82849"/>
              </p:ext>
            </p:extLst>
          </p:nvPr>
        </p:nvGraphicFramePr>
        <p:xfrm>
          <a:off x="1524000" y="1889006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7932"/>
              </p:ext>
            </p:extLst>
          </p:nvPr>
        </p:nvGraphicFramePr>
        <p:xfrm>
          <a:off x="1524000" y="2483678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" name="直線矢印コネクタ 9"/>
          <p:cNvCxnSpPr/>
          <p:nvPr/>
        </p:nvCxnSpPr>
        <p:spPr>
          <a:xfrm flipV="1">
            <a:off x="2732843" y="2347594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440128" y="1627396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カバービット列</a:t>
            </a:r>
            <a:endParaRPr kumimoji="1" lang="ja-JP" altLang="en-US" sz="11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40128" y="2317108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64849"/>
              </p:ext>
            </p:extLst>
          </p:nvPr>
        </p:nvGraphicFramePr>
        <p:xfrm>
          <a:off x="3238401" y="2135106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04974"/>
              </p:ext>
            </p:extLst>
          </p:nvPr>
        </p:nvGraphicFramePr>
        <p:xfrm>
          <a:off x="1524000" y="3570629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440128" y="3404059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80110" y="3389149"/>
            <a:ext cx="1678262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対応する誤りパターン</a:t>
            </a:r>
            <a:endParaRPr kumimoji="1" lang="ja-JP" altLang="en-US" sz="1100" dirty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732843" y="3750236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8087204" y="1760839"/>
            <a:ext cx="38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⊕</a:t>
            </a:r>
            <a:endParaRPr kumimoji="1" lang="ja-JP" altLang="en-US" sz="24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81793"/>
              </p:ext>
            </p:extLst>
          </p:nvPr>
        </p:nvGraphicFramePr>
        <p:xfrm>
          <a:off x="3202992" y="3560861"/>
          <a:ext cx="2400167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テキスト ボックス 31"/>
          <p:cNvSpPr txBox="1"/>
          <p:nvPr/>
        </p:nvSpPr>
        <p:spPr>
          <a:xfrm>
            <a:off x="1440128" y="4010967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カバービット列</a:t>
            </a:r>
            <a:endParaRPr kumimoji="1" lang="ja-JP" altLang="en-US" sz="11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40128" y="4700679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21339"/>
              </p:ext>
            </p:extLst>
          </p:nvPr>
        </p:nvGraphicFramePr>
        <p:xfrm>
          <a:off x="1524000" y="4882195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87759"/>
              </p:ext>
            </p:extLst>
          </p:nvPr>
        </p:nvGraphicFramePr>
        <p:xfrm>
          <a:off x="1524000" y="4259182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直線矢印コネクタ 36"/>
          <p:cNvCxnSpPr/>
          <p:nvPr/>
        </p:nvCxnSpPr>
        <p:spPr>
          <a:xfrm flipV="1">
            <a:off x="4084386" y="4724505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94384"/>
              </p:ext>
            </p:extLst>
          </p:nvPr>
        </p:nvGraphicFramePr>
        <p:xfrm>
          <a:off x="4650989" y="4511436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260863" y="1238918"/>
            <a:ext cx="120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LSB</a:t>
            </a:r>
            <a:r>
              <a:rPr kumimoji="1" lang="ja-JP" altLang="en-US" b="1" dirty="0" smtClean="0"/>
              <a:t>法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60863" y="3034727"/>
            <a:ext cx="46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誤りパターン</a:t>
            </a:r>
            <a:r>
              <a:rPr lang="ja-JP" altLang="en-US" b="1" dirty="0" smtClean="0"/>
              <a:t>による埋め込み</a:t>
            </a:r>
            <a:r>
              <a:rPr kumimoji="1" lang="ja-JP" altLang="en-US" b="1" dirty="0" smtClean="0"/>
              <a:t>法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78344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図形グループ 4"/>
          <p:cNvGrpSpPr/>
          <p:nvPr/>
        </p:nvGrpSpPr>
        <p:grpSpPr>
          <a:xfrm>
            <a:off x="927784" y="1810031"/>
            <a:ext cx="7304117" cy="2604112"/>
            <a:chOff x="927784" y="1810031"/>
            <a:chExt cx="7304117" cy="2604112"/>
          </a:xfrm>
        </p:grpSpPr>
        <p:grpSp>
          <p:nvGrpSpPr>
            <p:cNvPr id="16" name="図形グループ 15"/>
            <p:cNvGrpSpPr/>
            <p:nvPr/>
          </p:nvGrpSpPr>
          <p:grpSpPr>
            <a:xfrm>
              <a:off x="927784" y="2248316"/>
              <a:ext cx="943487" cy="524977"/>
              <a:chOff x="497541" y="2067796"/>
              <a:chExt cx="1187355" cy="681545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532220" y="2067796"/>
                <a:ext cx="1124655" cy="66730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497541" y="2070077"/>
                <a:ext cx="1187355" cy="679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400" dirty="0" smtClean="0"/>
                  <a:t>メッセージ</a:t>
                </a:r>
                <a:endParaRPr kumimoji="1" lang="en-US" altLang="ja-JP" sz="1400" dirty="0" smtClean="0"/>
              </a:p>
              <a:p>
                <a:r>
                  <a:rPr lang="ja-JP" altLang="en-US" sz="1400" dirty="0" smtClean="0"/>
                  <a:t>生成</a:t>
                </a:r>
                <a:r>
                  <a:rPr kumimoji="1" lang="ja-JP" altLang="en-US" sz="1400" dirty="0" smtClean="0"/>
                  <a:t>器</a:t>
                </a:r>
                <a:endParaRPr kumimoji="1" lang="ja-JP" altLang="en-US" sz="1400" dirty="0"/>
              </a:p>
            </p:txBody>
          </p:sp>
        </p:grpSp>
        <p:pic>
          <p:nvPicPr>
            <p:cNvPr id="15" name="図 14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285" y="3118966"/>
              <a:ext cx="696788" cy="696788"/>
            </a:xfrm>
            <a:prstGeom prst="rect">
              <a:avLst/>
            </a:prstGeom>
          </p:spPr>
        </p:pic>
        <p:cxnSp>
          <p:nvCxnSpPr>
            <p:cNvPr id="18" name="直線矢印コネクタ 17"/>
            <p:cNvCxnSpPr/>
            <p:nvPr/>
          </p:nvCxnSpPr>
          <p:spPr>
            <a:xfrm>
              <a:off x="1853703" y="2516504"/>
              <a:ext cx="450287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図形グループ 46"/>
            <p:cNvGrpSpPr/>
            <p:nvPr/>
          </p:nvGrpSpPr>
          <p:grpSpPr>
            <a:xfrm>
              <a:off x="2301650" y="2248320"/>
              <a:ext cx="1146468" cy="525448"/>
              <a:chOff x="2220835" y="1917223"/>
              <a:chExt cx="1146468" cy="525448"/>
            </a:xfrm>
          </p:grpSpPr>
          <p:sp>
            <p:nvSpPr>
              <p:cNvPr id="12" name="正方形/長方形 11"/>
              <p:cNvSpPr/>
              <p:nvPr/>
            </p:nvSpPr>
            <p:spPr>
              <a:xfrm>
                <a:off x="2243237" y="1917223"/>
                <a:ext cx="1095354" cy="51400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2220835" y="1919451"/>
                <a:ext cx="1146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1400" dirty="0" smtClean="0"/>
                  <a:t>誤りパターン</a:t>
                </a:r>
                <a:endParaRPr kumimoji="1" lang="en-US" altLang="ja-JP" sz="1400" dirty="0" smtClean="0"/>
              </a:p>
              <a:p>
                <a:pPr algn="ctr"/>
                <a:r>
                  <a:rPr kumimoji="1" lang="ja-JP" altLang="en-US" sz="1400" dirty="0" smtClean="0"/>
                  <a:t>変換器</a:t>
                </a:r>
                <a:endParaRPr kumimoji="1" lang="ja-JP" altLang="en-US" sz="1400" dirty="0"/>
              </a:p>
            </p:txBody>
          </p:sp>
        </p:grpSp>
        <p:cxnSp>
          <p:nvCxnSpPr>
            <p:cNvPr id="20" name="直線矢印コネクタ 19"/>
            <p:cNvCxnSpPr/>
            <p:nvPr/>
          </p:nvCxnSpPr>
          <p:spPr>
            <a:xfrm>
              <a:off x="2870185" y="2818780"/>
              <a:ext cx="2647" cy="43376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159804" y="3890923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埋め込み前画像</a:t>
              </a:r>
            </a:p>
            <a:p>
              <a:endParaRPr lang="ja-JP" altLang="en-US" sz="1400" dirty="0"/>
            </a:p>
          </p:txBody>
        </p:sp>
        <p:pic>
          <p:nvPicPr>
            <p:cNvPr id="24" name="図 23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933" y="3127400"/>
              <a:ext cx="696788" cy="696788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3180834" y="3890923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埋め込み後画像</a:t>
              </a:r>
              <a:endParaRPr lang="ja-JP" altLang="en-US" sz="1400" dirty="0"/>
            </a:p>
            <a:p>
              <a:endParaRPr lang="ja-JP" altLang="en-US" sz="14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567414" y="3043767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 smtClean="0"/>
                <a:t>⊕</a:t>
              </a:r>
              <a:endParaRPr kumimoji="1" lang="ja-JP" altLang="en-US" sz="4400" dirty="0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2243237" y="3470657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3117980" y="3474311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4282097" y="3477745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図 36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2949" y="1810031"/>
              <a:ext cx="696788" cy="696788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4996556" y="2521487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埋め込み前画像</a:t>
              </a:r>
              <a:endParaRPr kumimoji="1" lang="ja-JP" altLang="en-US" sz="1400" dirty="0"/>
            </a:p>
          </p:txBody>
        </p:sp>
        <p:cxnSp>
          <p:nvCxnSpPr>
            <p:cNvPr id="39" name="直線矢印コネクタ 38"/>
            <p:cNvCxnSpPr/>
            <p:nvPr/>
          </p:nvCxnSpPr>
          <p:spPr>
            <a:xfrm>
              <a:off x="5739988" y="2822574"/>
              <a:ext cx="0" cy="36314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4744721" y="3221344"/>
              <a:ext cx="202009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PSNR</a:t>
              </a:r>
              <a:r>
                <a:rPr kumimoji="1" lang="ja-JP" altLang="en-US" sz="1400" dirty="0" smtClean="0"/>
                <a:t>，</a:t>
              </a:r>
              <a:r>
                <a:rPr kumimoji="1" lang="en-US" altLang="ja-JP" sz="1400" dirty="0" smtClean="0"/>
                <a:t>SSIM</a:t>
              </a:r>
              <a:r>
                <a:rPr kumimoji="1" lang="ja-JP" altLang="en-US" sz="1400" dirty="0" smtClean="0"/>
                <a:t>，</a:t>
              </a:r>
              <a:r>
                <a:rPr lang="ja-JP" altLang="en-US" sz="1400" dirty="0" smtClean="0"/>
                <a:t>誤り率</a:t>
              </a:r>
              <a:endParaRPr lang="en-US" altLang="ja-JP" sz="1400" dirty="0" smtClean="0"/>
            </a:p>
            <a:p>
              <a:pPr algn="ctr"/>
              <a:r>
                <a:rPr kumimoji="1" lang="ja-JP" altLang="en-US" sz="1400" dirty="0" smtClean="0"/>
                <a:t>計算器</a:t>
              </a:r>
              <a:endParaRPr kumimoji="1" lang="ja-JP" altLang="en-US" sz="1400" dirty="0"/>
            </a:p>
          </p:txBody>
        </p:sp>
        <p:cxnSp>
          <p:nvCxnSpPr>
            <p:cNvPr id="44" name="直線矢印コネクタ 43"/>
            <p:cNvCxnSpPr/>
            <p:nvPr/>
          </p:nvCxnSpPr>
          <p:spPr>
            <a:xfrm>
              <a:off x="6852267" y="3477745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円/楕円 44"/>
            <p:cNvSpPr/>
            <p:nvPr/>
          </p:nvSpPr>
          <p:spPr>
            <a:xfrm>
              <a:off x="7329278" y="2978589"/>
              <a:ext cx="902623" cy="1027683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7439403" y="3112805"/>
              <a:ext cx="7232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PSNR</a:t>
              </a:r>
              <a:endParaRPr lang="en-US" altLang="ja-JP" sz="1400" dirty="0"/>
            </a:p>
            <a:p>
              <a:pPr algn="ctr"/>
              <a:r>
                <a:rPr kumimoji="1" lang="en-US" altLang="ja-JP" sz="1400" dirty="0" smtClean="0"/>
                <a:t>SSIM</a:t>
              </a:r>
            </a:p>
            <a:p>
              <a:pPr algn="ctr"/>
              <a:r>
                <a:rPr lang="ja-JP" altLang="en-US" sz="1400" dirty="0" smtClean="0"/>
                <a:t>誤り率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58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図形グループ 46"/>
          <p:cNvGrpSpPr/>
          <p:nvPr/>
        </p:nvGrpSpPr>
        <p:grpSpPr>
          <a:xfrm>
            <a:off x="372910" y="916571"/>
            <a:ext cx="7738214" cy="5020823"/>
            <a:chOff x="372910" y="916571"/>
            <a:chExt cx="7738214" cy="5020823"/>
          </a:xfrm>
        </p:grpSpPr>
        <p:pic>
          <p:nvPicPr>
            <p:cNvPr id="9" name="図 8" descr="14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2251348"/>
              <a:ext cx="661202" cy="661202"/>
            </a:xfrm>
            <a:prstGeom prst="rect">
              <a:avLst/>
            </a:prstGeom>
          </p:spPr>
        </p:pic>
        <p:pic>
          <p:nvPicPr>
            <p:cNvPr id="10" name="図 9" descr="15.bmp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3084928"/>
              <a:ext cx="667326" cy="667326"/>
            </a:xfrm>
            <a:prstGeom prst="rect">
              <a:avLst/>
            </a:prstGeom>
          </p:spPr>
        </p:pic>
        <p:pic>
          <p:nvPicPr>
            <p:cNvPr id="11" name="図 10" descr="16.bmp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3881587"/>
              <a:ext cx="667326" cy="667326"/>
            </a:xfrm>
            <a:prstGeom prst="rect">
              <a:avLst/>
            </a:prstGeom>
          </p:spPr>
        </p:pic>
        <p:pic>
          <p:nvPicPr>
            <p:cNvPr id="12" name="図 11" descr="29.bmp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5190392"/>
              <a:ext cx="667326" cy="667326"/>
            </a:xfrm>
            <a:prstGeom prst="rect">
              <a:avLst/>
            </a:prstGeom>
          </p:spPr>
        </p:pic>
        <p:pic>
          <p:nvPicPr>
            <p:cNvPr id="13" name="図 12" descr="0.bmp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956079"/>
              <a:ext cx="661202" cy="661202"/>
            </a:xfrm>
            <a:prstGeom prst="rect">
              <a:avLst/>
            </a:prstGeom>
          </p:spPr>
        </p:pic>
        <p:pic>
          <p:nvPicPr>
            <p:cNvPr id="14" name="図 13" descr="LENNA.bmp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10" y="3024289"/>
              <a:ext cx="828689" cy="828689"/>
            </a:xfrm>
            <a:prstGeom prst="rect">
              <a:avLst/>
            </a:prstGeom>
          </p:spPr>
        </p:pic>
        <p:cxnSp>
          <p:nvCxnSpPr>
            <p:cNvPr id="18" name="直線矢印コネクタ 17"/>
            <p:cNvCxnSpPr>
              <a:stCxn id="14" idx="3"/>
              <a:endCxn id="13" idx="1"/>
            </p:cNvCxnSpPr>
            <p:nvPr/>
          </p:nvCxnSpPr>
          <p:spPr>
            <a:xfrm flipV="1">
              <a:off x="1201599" y="1286680"/>
              <a:ext cx="1357688" cy="21519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14" idx="3"/>
              <a:endCxn id="9" idx="1"/>
            </p:cNvCxnSpPr>
            <p:nvPr/>
          </p:nvCxnSpPr>
          <p:spPr>
            <a:xfrm flipV="1">
              <a:off x="1201599" y="2581949"/>
              <a:ext cx="1357688" cy="8566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14" idx="3"/>
              <a:endCxn id="10" idx="1"/>
            </p:cNvCxnSpPr>
            <p:nvPr/>
          </p:nvCxnSpPr>
          <p:spPr>
            <a:xfrm flipV="1">
              <a:off x="1201599" y="3418591"/>
              <a:ext cx="1357688" cy="200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14" idx="3"/>
              <a:endCxn id="11" idx="1"/>
            </p:cNvCxnSpPr>
            <p:nvPr/>
          </p:nvCxnSpPr>
          <p:spPr>
            <a:xfrm>
              <a:off x="1201599" y="3438634"/>
              <a:ext cx="1357688" cy="7766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14" idx="3"/>
              <a:endCxn id="12" idx="1"/>
            </p:cNvCxnSpPr>
            <p:nvPr/>
          </p:nvCxnSpPr>
          <p:spPr>
            <a:xfrm>
              <a:off x="1201599" y="3438634"/>
              <a:ext cx="1357688" cy="20854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 rot="5400000">
              <a:off x="2505588" y="1753875"/>
              <a:ext cx="615553" cy="35790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ja-JP" sz="2800" dirty="0" smtClean="0"/>
                <a:t>…</a:t>
              </a:r>
              <a:endParaRPr kumimoji="1" lang="ja-JP" altLang="en-US" sz="28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 rot="5400000">
              <a:off x="2507903" y="4680535"/>
              <a:ext cx="615553" cy="35790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ja-JP" sz="2800" dirty="0" smtClean="0"/>
                <a:t>…</a:t>
              </a:r>
              <a:endParaRPr kumimoji="1" lang="ja-JP" altLang="en-US" sz="2800" dirty="0"/>
            </a:p>
          </p:txBody>
        </p:sp>
        <p:grpSp>
          <p:nvGrpSpPr>
            <p:cNvPr id="31" name="図形グループ 30"/>
            <p:cNvGrpSpPr/>
            <p:nvPr/>
          </p:nvGrpSpPr>
          <p:grpSpPr>
            <a:xfrm>
              <a:off x="6557118" y="2976825"/>
              <a:ext cx="1554006" cy="923618"/>
              <a:chOff x="5519145" y="2985874"/>
              <a:chExt cx="1789546" cy="923618"/>
            </a:xfrm>
          </p:grpSpPr>
          <p:sp>
            <p:nvSpPr>
              <p:cNvPr id="29" name="円/楕円 28"/>
              <p:cNvSpPr/>
              <p:nvPr/>
            </p:nvSpPr>
            <p:spPr>
              <a:xfrm>
                <a:off x="5519145" y="2985874"/>
                <a:ext cx="1789546" cy="923618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802949" y="3265236"/>
                <a:ext cx="1269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最大面積</a:t>
                </a:r>
                <a:endParaRPr kumimoji="1" lang="ja-JP" altLang="en-US" dirty="0"/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4190470" y="2975758"/>
              <a:ext cx="1853398" cy="92333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ラベリング処理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＆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面積計算</a:t>
              </a:r>
              <a:endParaRPr kumimoji="1" lang="ja-JP" altLang="en-US" dirty="0"/>
            </a:p>
          </p:txBody>
        </p:sp>
        <p:sp>
          <p:nvSpPr>
            <p:cNvPr id="41" name="右中かっこ 40"/>
            <p:cNvSpPr/>
            <p:nvPr/>
          </p:nvSpPr>
          <p:spPr>
            <a:xfrm>
              <a:off x="3522952" y="916571"/>
              <a:ext cx="582606" cy="5020823"/>
            </a:xfrm>
            <a:prstGeom prst="rightBrace">
              <a:avLst>
                <a:gd name="adj1" fmla="val 763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矢印コネクタ 41"/>
            <p:cNvCxnSpPr>
              <a:stCxn id="36" idx="3"/>
              <a:endCxn id="29" idx="2"/>
            </p:cNvCxnSpPr>
            <p:nvPr/>
          </p:nvCxnSpPr>
          <p:spPr>
            <a:xfrm>
              <a:off x="6067198" y="3437423"/>
              <a:ext cx="466591" cy="1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487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矢印コネクタ 19"/>
          <p:cNvCxnSpPr/>
          <p:nvPr/>
        </p:nvCxnSpPr>
        <p:spPr>
          <a:xfrm flipV="1">
            <a:off x="9938327" y="3895806"/>
            <a:ext cx="1421261" cy="15756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9938327" y="5451765"/>
            <a:ext cx="1409609" cy="19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9938327" y="5471430"/>
            <a:ext cx="1421261" cy="1479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7325229" y="1315921"/>
            <a:ext cx="185339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ラベリング処理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＆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面積計算</a:t>
            </a:r>
            <a:endParaRPr kumimoji="1" lang="ja-JP" altLang="en-US" dirty="0"/>
          </a:p>
        </p:txBody>
      </p:sp>
      <p:grpSp>
        <p:nvGrpSpPr>
          <p:cNvPr id="35" name="図形グループ 34"/>
          <p:cNvGrpSpPr/>
          <p:nvPr/>
        </p:nvGrpSpPr>
        <p:grpSpPr>
          <a:xfrm>
            <a:off x="372910" y="1617228"/>
            <a:ext cx="7202555" cy="4161979"/>
            <a:chOff x="372910" y="1617228"/>
            <a:chExt cx="7202555" cy="4161979"/>
          </a:xfrm>
        </p:grpSpPr>
        <p:pic>
          <p:nvPicPr>
            <p:cNvPr id="14" name="図 13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10" y="3109108"/>
              <a:ext cx="828689" cy="828689"/>
            </a:xfrm>
            <a:prstGeom prst="rect">
              <a:avLst/>
            </a:prstGeom>
          </p:spPr>
        </p:pic>
        <p:grpSp>
          <p:nvGrpSpPr>
            <p:cNvPr id="31" name="図形グループ 30"/>
            <p:cNvGrpSpPr/>
            <p:nvPr/>
          </p:nvGrpSpPr>
          <p:grpSpPr>
            <a:xfrm>
              <a:off x="6021459" y="3014179"/>
              <a:ext cx="1554006" cy="923618"/>
              <a:chOff x="5519145" y="2985874"/>
              <a:chExt cx="1789546" cy="923618"/>
            </a:xfrm>
          </p:grpSpPr>
          <p:sp>
            <p:nvSpPr>
              <p:cNvPr id="29" name="円/楕円 28"/>
              <p:cNvSpPr/>
              <p:nvPr/>
            </p:nvSpPr>
            <p:spPr>
              <a:xfrm>
                <a:off x="5519145" y="2985874"/>
                <a:ext cx="1789546" cy="923618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802949" y="3265236"/>
                <a:ext cx="1269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最大面積</a:t>
                </a:r>
                <a:endParaRPr kumimoji="1" lang="ja-JP" altLang="en-US" dirty="0"/>
              </a:p>
            </p:txBody>
          </p:sp>
        </p:grpSp>
        <p:grpSp>
          <p:nvGrpSpPr>
            <p:cNvPr id="5" name="図形グループ 4"/>
            <p:cNvGrpSpPr/>
            <p:nvPr/>
          </p:nvGrpSpPr>
          <p:grpSpPr>
            <a:xfrm>
              <a:off x="2685295" y="1617228"/>
              <a:ext cx="1584688" cy="4161979"/>
              <a:chOff x="2109034" y="1530222"/>
              <a:chExt cx="1584688" cy="4161979"/>
            </a:xfrm>
          </p:grpSpPr>
          <p:pic>
            <p:nvPicPr>
              <p:cNvPr id="9" name="図 8" descr="14.bmp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7635" y="3086181"/>
                <a:ext cx="661202" cy="661202"/>
              </a:xfrm>
              <a:prstGeom prst="rect">
                <a:avLst/>
              </a:prstGeom>
            </p:spPr>
          </p:pic>
          <p:sp>
            <p:nvSpPr>
              <p:cNvPr id="28" name="テキスト ボックス 27"/>
              <p:cNvSpPr txBox="1"/>
              <p:nvPr/>
            </p:nvSpPr>
            <p:spPr>
              <a:xfrm rot="5400000">
                <a:off x="2651525" y="4212255"/>
                <a:ext cx="492443" cy="155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2000" dirty="0" smtClean="0"/>
                  <a:t>…</a:t>
                </a:r>
                <a:endParaRPr kumimoji="1" lang="ja-JP" altLang="en-US" sz="2000" dirty="0"/>
              </a:p>
            </p:txBody>
          </p:sp>
          <p:sp>
            <p:nvSpPr>
              <p:cNvPr id="2" name="テキスト ボックス 1"/>
              <p:cNvSpPr txBox="1"/>
              <p:nvPr/>
            </p:nvSpPr>
            <p:spPr>
              <a:xfrm>
                <a:off x="2109034" y="3780089"/>
                <a:ext cx="15730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画素値</a:t>
                </a:r>
                <a:r>
                  <a:rPr kumimoji="1" lang="en-US" altLang="ja-JP" sz="1400" dirty="0" smtClean="0"/>
                  <a:t>:112〜119</a:t>
                </a:r>
                <a:endParaRPr kumimoji="1" lang="ja-JP" altLang="en-US" sz="1400" dirty="0"/>
              </a:p>
            </p:txBody>
          </p:sp>
          <p:pic>
            <p:nvPicPr>
              <p:cNvPr id="3" name="図 2" descr="00.bmp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9287" y="1530222"/>
                <a:ext cx="655079" cy="661202"/>
              </a:xfrm>
              <a:prstGeom prst="rect">
                <a:avLst/>
              </a:prstGeom>
            </p:spPr>
          </p:pic>
          <p:pic>
            <p:nvPicPr>
              <p:cNvPr id="4" name="図 3" descr="29.bmp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9287" y="4585837"/>
                <a:ext cx="661202" cy="661202"/>
              </a:xfrm>
              <a:prstGeom prst="rect">
                <a:avLst/>
              </a:prstGeom>
            </p:spPr>
          </p:pic>
          <p:sp>
            <p:nvSpPr>
              <p:cNvPr id="25" name="テキスト ボックス 24"/>
              <p:cNvSpPr txBox="1"/>
              <p:nvPr/>
            </p:nvSpPr>
            <p:spPr>
              <a:xfrm>
                <a:off x="2120686" y="5384424"/>
                <a:ext cx="15730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画素値</a:t>
                </a:r>
                <a:r>
                  <a:rPr kumimoji="1" lang="en-US" altLang="ja-JP" sz="1400" dirty="0" smtClean="0"/>
                  <a:t>:248〜255</a:t>
                </a:r>
                <a:endParaRPr kumimoji="1" lang="ja-JP" altLang="en-US" sz="1400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2281326" y="2280574"/>
                <a:ext cx="11818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画素値</a:t>
                </a:r>
                <a:r>
                  <a:rPr kumimoji="1" lang="en-US" altLang="ja-JP" sz="1400" dirty="0" smtClean="0"/>
                  <a:t>:0〜7</a:t>
                </a:r>
                <a:endParaRPr kumimoji="1" lang="ja-JP" altLang="en-US" sz="1400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 rot="5400000">
                <a:off x="2640796" y="2700471"/>
                <a:ext cx="492443" cy="155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2000" dirty="0" smtClean="0"/>
                  <a:t>…</a:t>
                </a:r>
                <a:endParaRPr kumimoji="1" lang="ja-JP" altLang="en-US" sz="2000" dirty="0"/>
              </a:p>
            </p:txBody>
          </p:sp>
        </p:grpSp>
        <p:sp>
          <p:nvSpPr>
            <p:cNvPr id="34" name="右矢印 33"/>
            <p:cNvSpPr/>
            <p:nvPr/>
          </p:nvSpPr>
          <p:spPr>
            <a:xfrm>
              <a:off x="1562811" y="3321469"/>
              <a:ext cx="965698" cy="460454"/>
            </a:xfrm>
            <a:prstGeom prst="rightArrow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094587" y="2442416"/>
              <a:ext cx="185339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分割</a:t>
              </a:r>
              <a:endParaRPr kumimoji="1" lang="en-US" altLang="ja-JP" sz="1400" dirty="0" smtClean="0"/>
            </a:p>
            <a:p>
              <a:pPr algn="ctr"/>
              <a:r>
                <a:rPr lang="ja-JP" altLang="en-US" sz="1400" dirty="0" smtClean="0"/>
                <a:t>＆</a:t>
              </a:r>
              <a:endParaRPr lang="en-US" altLang="ja-JP" sz="1400" dirty="0" smtClean="0"/>
            </a:p>
            <a:p>
              <a:pPr algn="ctr"/>
              <a:r>
                <a:rPr kumimoji="1" lang="ja-JP" altLang="en-US" sz="1400" dirty="0" smtClean="0"/>
                <a:t>二値化</a:t>
              </a:r>
              <a:endParaRPr kumimoji="1" lang="ja-JP" altLang="en-US" sz="1400" dirty="0"/>
            </a:p>
          </p:txBody>
        </p:sp>
        <p:sp>
          <p:nvSpPr>
            <p:cNvPr id="43" name="右矢印 42"/>
            <p:cNvSpPr/>
            <p:nvPr/>
          </p:nvSpPr>
          <p:spPr>
            <a:xfrm>
              <a:off x="4463059" y="3321469"/>
              <a:ext cx="965698" cy="460454"/>
            </a:xfrm>
            <a:prstGeom prst="rightArrow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3994835" y="2442416"/>
              <a:ext cx="185339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ラベリング処理</a:t>
              </a:r>
              <a:endParaRPr kumimoji="1" lang="en-US" altLang="ja-JP" sz="1400" dirty="0" smtClean="0"/>
            </a:p>
            <a:p>
              <a:pPr algn="ctr"/>
              <a:r>
                <a:rPr lang="ja-JP" altLang="en-US" sz="1400" dirty="0" smtClean="0"/>
                <a:t>＆</a:t>
              </a:r>
              <a:endParaRPr lang="en-US" altLang="ja-JP" sz="1400" dirty="0" smtClean="0"/>
            </a:p>
            <a:p>
              <a:pPr algn="ctr"/>
              <a:r>
                <a:rPr kumimoji="1" lang="ja-JP" altLang="en-US" sz="1400" dirty="0" smtClean="0"/>
                <a:t>面積計算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937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矢印コネクタ 19"/>
          <p:cNvCxnSpPr/>
          <p:nvPr/>
        </p:nvCxnSpPr>
        <p:spPr>
          <a:xfrm flipV="1">
            <a:off x="9938327" y="3895806"/>
            <a:ext cx="1421261" cy="15756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9938327" y="5451765"/>
            <a:ext cx="1409609" cy="19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9938327" y="5471430"/>
            <a:ext cx="1421261" cy="1479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図 13" descr="LENNA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4" y="3192813"/>
            <a:ext cx="828689" cy="828689"/>
          </a:xfrm>
          <a:prstGeom prst="rect">
            <a:avLst/>
          </a:prstGeom>
        </p:spPr>
      </p:pic>
      <p:grpSp>
        <p:nvGrpSpPr>
          <p:cNvPr id="31" name="図形グループ 30"/>
          <p:cNvGrpSpPr/>
          <p:nvPr/>
        </p:nvGrpSpPr>
        <p:grpSpPr>
          <a:xfrm>
            <a:off x="4911594" y="3216115"/>
            <a:ext cx="1307556" cy="828689"/>
            <a:chOff x="5519145" y="2985874"/>
            <a:chExt cx="1789546" cy="923618"/>
          </a:xfrm>
        </p:grpSpPr>
        <p:sp>
          <p:nvSpPr>
            <p:cNvPr id="29" name="円/楕円 28"/>
            <p:cNvSpPr/>
            <p:nvPr/>
          </p:nvSpPr>
          <p:spPr>
            <a:xfrm>
              <a:off x="5519145" y="2985874"/>
              <a:ext cx="1789546" cy="923618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646724" y="3233222"/>
              <a:ext cx="1553803" cy="41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最大面積</a:t>
              </a:r>
              <a:endParaRPr kumimoji="1" lang="ja-JP" altLang="en-US" dirty="0"/>
            </a:p>
          </p:txBody>
        </p:sp>
      </p:grpSp>
      <p:pic>
        <p:nvPicPr>
          <p:cNvPr id="9" name="図 8" descr="14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04" y="3280194"/>
            <a:ext cx="661202" cy="661202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 rot="5400000">
            <a:off x="2822772" y="4313060"/>
            <a:ext cx="430887" cy="155867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ja-JP" sz="1600" dirty="0" smtClean="0"/>
              <a:t>…</a:t>
            </a:r>
            <a:endParaRPr kumimoji="1" lang="ja-JP" altLang="en-US" sz="16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61155" y="3974102"/>
            <a:ext cx="157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画素値</a:t>
            </a:r>
            <a:r>
              <a:rPr kumimoji="1" lang="en-US" altLang="ja-JP" sz="1400" dirty="0" smtClean="0"/>
              <a:t>:112〜119</a:t>
            </a:r>
            <a:endParaRPr kumimoji="1" lang="ja-JP" altLang="en-US" sz="1400" dirty="0"/>
          </a:p>
        </p:txBody>
      </p:sp>
      <p:pic>
        <p:nvPicPr>
          <p:cNvPr id="3" name="図 2" descr="00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08" y="1899000"/>
            <a:ext cx="655079" cy="661202"/>
          </a:xfrm>
          <a:prstGeom prst="rect">
            <a:avLst/>
          </a:prstGeom>
        </p:spPr>
      </p:pic>
      <p:pic>
        <p:nvPicPr>
          <p:cNvPr id="4" name="図 3" descr="29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60" y="4605085"/>
            <a:ext cx="661202" cy="6612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2284459" y="5403672"/>
            <a:ext cx="157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画素値</a:t>
            </a:r>
            <a:r>
              <a:rPr kumimoji="1" lang="en-US" altLang="ja-JP" sz="1400" dirty="0" smtClean="0"/>
              <a:t>:248〜255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445099" y="2649352"/>
            <a:ext cx="1181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画素値</a:t>
            </a:r>
            <a:r>
              <a:rPr kumimoji="1" lang="en-US" altLang="ja-JP" sz="1400" dirty="0" smtClean="0"/>
              <a:t>:0〜7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 rot="5400000">
            <a:off x="2812043" y="3022645"/>
            <a:ext cx="430887" cy="155867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ja-JP" sz="1600" dirty="0" smtClean="0"/>
              <a:t>…</a:t>
            </a:r>
            <a:endParaRPr kumimoji="1" lang="ja-JP" altLang="en-US" sz="1600" dirty="0"/>
          </a:p>
        </p:txBody>
      </p:sp>
      <p:sp>
        <p:nvSpPr>
          <p:cNvPr id="34" name="右矢印 33"/>
          <p:cNvSpPr/>
          <p:nvPr/>
        </p:nvSpPr>
        <p:spPr>
          <a:xfrm>
            <a:off x="1537076" y="3405174"/>
            <a:ext cx="798097" cy="460454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85051" y="2526121"/>
            <a:ext cx="185339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分割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＆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 smtClean="0"/>
              <a:t>二値化</a:t>
            </a:r>
            <a:endParaRPr kumimoji="1" lang="ja-JP" altLang="en-US" sz="1400" dirty="0"/>
          </a:p>
        </p:txBody>
      </p:sp>
      <p:sp>
        <p:nvSpPr>
          <p:cNvPr id="43" name="右矢印 42"/>
          <p:cNvSpPr/>
          <p:nvPr/>
        </p:nvSpPr>
        <p:spPr>
          <a:xfrm>
            <a:off x="3878028" y="3405174"/>
            <a:ext cx="798097" cy="460454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326003" y="2526121"/>
            <a:ext cx="185339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ラベリング処理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＆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 smtClean="0"/>
              <a:t>面積計算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064197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154</Words>
  <Application>Microsoft Macintosh PowerPoint</Application>
  <PresentationFormat>画面に合わせる (4:3)</PresentationFormat>
  <Paragraphs>96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索手 一平</dc:creator>
  <cp:lastModifiedBy>索手 一平</cp:lastModifiedBy>
  <cp:revision>38</cp:revision>
  <dcterms:created xsi:type="dcterms:W3CDTF">2013-10-25T04:48:51Z</dcterms:created>
  <dcterms:modified xsi:type="dcterms:W3CDTF">2013-12-20T12:08:47Z</dcterms:modified>
</cp:coreProperties>
</file>