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Microsoft___3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9" autoAdjust="0"/>
    <p:restoredTop sz="99565" autoAdjust="0"/>
  </p:normalViewPr>
  <p:slideViewPr>
    <p:cSldViewPr snapToGrid="0" snapToObjects="1">
      <p:cViewPr>
        <p:scale>
          <a:sx n="112" d="100"/>
          <a:sy n="112" d="100"/>
        </p:scale>
        <p:origin x="-141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kuna63:Documents:Workspace:01%20Android:eclipse%20Workspace:TestForCodingWithCostFunction:TestForImageDegrationOfSteganography:csv:Airpla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8582141518024"/>
          <c:y val="0.0973747016706444"/>
          <c:w val="0.71868487867588"/>
          <c:h val="0.72929998308684"/>
        </c:manualLayout>
      </c:layout>
      <c:scatterChart>
        <c:scatterStyle val="lineMarker"/>
        <c:varyColors val="0"/>
        <c:ser>
          <c:idx val="1"/>
          <c:order val="1"/>
          <c:tx>
            <c:strRef>
              <c:f>Airplane.csv!$D$1</c:f>
              <c:strCache>
                <c:ptCount val="1"/>
                <c:pt idx="0">
                  <c:v>誤り率</c:v>
                </c:pt>
              </c:strCache>
            </c:strRef>
          </c:tx>
          <c:spPr>
            <a:ln w="254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square"/>
            <c:size val="13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Airplane.csv!$B$2:$B$17</c:f>
              <c:numCache>
                <c:formatCode>General</c:formatCode>
                <c:ptCount val="16"/>
                <c:pt idx="0">
                  <c:v>100.0</c:v>
                </c:pt>
                <c:pt idx="1">
                  <c:v>50.0</c:v>
                </c:pt>
                <c:pt idx="2">
                  <c:v>33.3333333333333</c:v>
                </c:pt>
                <c:pt idx="3">
                  <c:v>25.0</c:v>
                </c:pt>
                <c:pt idx="4">
                  <c:v>20.0</c:v>
                </c:pt>
                <c:pt idx="5">
                  <c:v>16.6666666666666</c:v>
                </c:pt>
                <c:pt idx="6">
                  <c:v>14.2857142857142</c:v>
                </c:pt>
                <c:pt idx="7">
                  <c:v>12.5</c:v>
                </c:pt>
                <c:pt idx="8">
                  <c:v>11.1111111111111</c:v>
                </c:pt>
                <c:pt idx="9">
                  <c:v>10.0</c:v>
                </c:pt>
                <c:pt idx="10">
                  <c:v>9.09090909090909</c:v>
                </c:pt>
                <c:pt idx="11">
                  <c:v>8.33333333333333</c:v>
                </c:pt>
                <c:pt idx="12">
                  <c:v>7.69230769230769</c:v>
                </c:pt>
                <c:pt idx="13">
                  <c:v>7.14285714285714</c:v>
                </c:pt>
                <c:pt idx="14">
                  <c:v>6.66666666666666</c:v>
                </c:pt>
                <c:pt idx="15">
                  <c:v>6.25</c:v>
                </c:pt>
              </c:numCache>
            </c:numRef>
          </c:xVal>
          <c:yVal>
            <c:numRef>
              <c:f>Airplane.csv!$D$2:$D$17</c:f>
              <c:numCache>
                <c:formatCode>General</c:formatCode>
                <c:ptCount val="16"/>
                <c:pt idx="0">
                  <c:v>50.10986328125</c:v>
                </c:pt>
                <c:pt idx="1">
                  <c:v>15.0650024414062</c:v>
                </c:pt>
                <c:pt idx="2">
                  <c:v>7.89642333984375</c:v>
                </c:pt>
                <c:pt idx="3">
                  <c:v>5.816650390625</c:v>
                </c:pt>
                <c:pt idx="4">
                  <c:v>4.58221435546875</c:v>
                </c:pt>
                <c:pt idx="5">
                  <c:v>3.765869140625</c:v>
                </c:pt>
                <c:pt idx="6">
                  <c:v>3.1707763671875</c:v>
                </c:pt>
                <c:pt idx="7">
                  <c:v>2.74658203125</c:v>
                </c:pt>
                <c:pt idx="8">
                  <c:v>2.410888671875</c:v>
                </c:pt>
                <c:pt idx="9">
                  <c:v>2.15301513671875</c:v>
                </c:pt>
                <c:pt idx="10">
                  <c:v>1.91497802734375</c:v>
                </c:pt>
                <c:pt idx="11">
                  <c:v>1.70440673828125</c:v>
                </c:pt>
                <c:pt idx="12">
                  <c:v>1.544189453125</c:v>
                </c:pt>
                <c:pt idx="13">
                  <c:v>1.3885498046875</c:v>
                </c:pt>
                <c:pt idx="14">
                  <c:v>1.27410888671875</c:v>
                </c:pt>
                <c:pt idx="15">
                  <c:v>1.177978515625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219080"/>
        <c:axId val="-2124266248"/>
      </c:scatterChart>
      <c:scatterChart>
        <c:scatterStyle val="lineMarker"/>
        <c:varyColors val="0"/>
        <c:ser>
          <c:idx val="0"/>
          <c:order val="0"/>
          <c:tx>
            <c:strRef>
              <c:f>Airplane.csv!$C$1</c:f>
              <c:strCache>
                <c:ptCount val="1"/>
                <c:pt idx="0">
                  <c:v>PSNR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</c:spPr>
          <c:marker>
            <c:symbol val="circle"/>
            <c:size val="14"/>
            <c:spPr>
              <a:solidFill>
                <a:srgbClr val="C0504D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Airplane.csv!$B$2:$B$17</c:f>
              <c:numCache>
                <c:formatCode>General</c:formatCode>
                <c:ptCount val="16"/>
                <c:pt idx="0">
                  <c:v>100.0</c:v>
                </c:pt>
                <c:pt idx="1">
                  <c:v>50.0</c:v>
                </c:pt>
                <c:pt idx="2">
                  <c:v>33.3333333333333</c:v>
                </c:pt>
                <c:pt idx="3">
                  <c:v>25.0</c:v>
                </c:pt>
                <c:pt idx="4">
                  <c:v>20.0</c:v>
                </c:pt>
                <c:pt idx="5">
                  <c:v>16.6666666666666</c:v>
                </c:pt>
                <c:pt idx="6">
                  <c:v>14.2857142857142</c:v>
                </c:pt>
                <c:pt idx="7">
                  <c:v>12.5</c:v>
                </c:pt>
                <c:pt idx="8">
                  <c:v>11.1111111111111</c:v>
                </c:pt>
                <c:pt idx="9">
                  <c:v>10.0</c:v>
                </c:pt>
                <c:pt idx="10">
                  <c:v>9.09090909090909</c:v>
                </c:pt>
                <c:pt idx="11">
                  <c:v>8.33333333333333</c:v>
                </c:pt>
                <c:pt idx="12">
                  <c:v>7.69230769230769</c:v>
                </c:pt>
                <c:pt idx="13">
                  <c:v>7.14285714285714</c:v>
                </c:pt>
                <c:pt idx="14">
                  <c:v>6.66666666666666</c:v>
                </c:pt>
                <c:pt idx="15">
                  <c:v>6.25</c:v>
                </c:pt>
              </c:numCache>
            </c:numRef>
          </c:xVal>
          <c:yVal>
            <c:numRef>
              <c:f>Airplane.csv!$C$2:$C$17</c:f>
              <c:numCache>
                <c:formatCode>General</c:formatCode>
                <c:ptCount val="16"/>
                <c:pt idx="0">
                  <c:v>51.131571430442</c:v>
                </c:pt>
                <c:pt idx="1">
                  <c:v>56.3511115447757</c:v>
                </c:pt>
                <c:pt idx="2">
                  <c:v>59.1564993736265</c:v>
                </c:pt>
                <c:pt idx="3">
                  <c:v>60.4840739952532</c:v>
                </c:pt>
                <c:pt idx="4">
                  <c:v>61.5200495929262</c:v>
                </c:pt>
                <c:pt idx="5">
                  <c:v>62.372151361304</c:v>
                </c:pt>
                <c:pt idx="6">
                  <c:v>63.1191474827045</c:v>
                </c:pt>
                <c:pt idx="7">
                  <c:v>63.742877863883</c:v>
                </c:pt>
                <c:pt idx="8">
                  <c:v>64.30903204537179</c:v>
                </c:pt>
                <c:pt idx="9">
                  <c:v>64.8003327773726</c:v>
                </c:pt>
                <c:pt idx="10">
                  <c:v>65.3091656567455</c:v>
                </c:pt>
                <c:pt idx="11">
                  <c:v>65.81507118376</c:v>
                </c:pt>
                <c:pt idx="12">
                  <c:v>66.2437977898782</c:v>
                </c:pt>
                <c:pt idx="13">
                  <c:v>66.7051889917051</c:v>
                </c:pt>
                <c:pt idx="14">
                  <c:v>67.07873816007999</c:v>
                </c:pt>
                <c:pt idx="15">
                  <c:v>67.4194299115587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270312"/>
        <c:axId val="-2127170696"/>
      </c:scatterChart>
      <c:valAx>
        <c:axId val="-2124219080"/>
        <c:scaling>
          <c:orientation val="minMax"/>
          <c:max val="100.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/>
                  <a:t>埋め込み率</a:t>
                </a:r>
                <a:r>
                  <a:rPr lang="en-US" altLang="ja-JP" sz="1800"/>
                  <a:t>[%]</a:t>
                </a:r>
                <a:endParaRPr lang="ja-JP" alt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24266248"/>
        <c:crosses val="autoZero"/>
        <c:crossBetween val="midCat"/>
      </c:valAx>
      <c:valAx>
        <c:axId val="-2124266248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altLang="en-US" sz="1800"/>
                  <a:t>誤り率[%]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0163265306122449"/>
              <c:y val="0.01620130419258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24219080"/>
        <c:crosses val="autoZero"/>
        <c:crossBetween val="midCat"/>
      </c:valAx>
      <c:valAx>
        <c:axId val="-2127170696"/>
        <c:scaling>
          <c:orientation val="minMax"/>
          <c:max val="80.0"/>
          <c:min val="20.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altLang="ja-JP" sz="1800"/>
                  <a:t>PSNR[db]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777529808773903"/>
              <c:y val="0.02336120872719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24270312"/>
        <c:crosses val="max"/>
        <c:crossBetween val="midCat"/>
        <c:majorUnit val="10.0"/>
        <c:minorUnit val="1.0"/>
      </c:valAx>
      <c:valAx>
        <c:axId val="-2124270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71706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1524238041673"/>
          <c:y val="0.431395335726232"/>
          <c:w val="0.110788687128395"/>
          <c:h val="0.141982598237273"/>
        </c:manualLayout>
      </c:layout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__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__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180" y="2130425"/>
            <a:ext cx="8549640" cy="1470025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誤りパターン埋込み型ステガノグラフィにおける画質劣化の評価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J0929 </a:t>
            </a:r>
            <a:r>
              <a:rPr kumimoji="1" lang="ja-JP" altLang="en-US" dirty="0" smtClean="0"/>
              <a:t>索手一平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80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8LENNA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44" y="2045187"/>
            <a:ext cx="2412023" cy="2412023"/>
          </a:xfrm>
          <a:prstGeom prst="rect">
            <a:avLst/>
          </a:prstGeom>
        </p:spPr>
      </p:pic>
      <p:pic>
        <p:nvPicPr>
          <p:cNvPr id="5" name="図 4" descr="128LENNA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16" y="2045187"/>
            <a:ext cx="2412023" cy="2412023"/>
          </a:xfrm>
          <a:prstGeom prst="rect">
            <a:avLst/>
          </a:prstGeom>
        </p:spPr>
      </p:pic>
      <p:pic>
        <p:nvPicPr>
          <p:cNvPr id="6" name="図 5" descr="LENNA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4" y="2045187"/>
            <a:ext cx="2412023" cy="241202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349418" y="4681961"/>
            <a:ext cx="88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元画像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971" y="4681961"/>
            <a:ext cx="19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誤りパターン長</a:t>
            </a:r>
            <a:r>
              <a:rPr kumimoji="1" lang="en-US" altLang="ja-JP" dirty="0" smtClean="0"/>
              <a:t>8bit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58107" y="4681961"/>
            <a:ext cx="234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誤りパターン長</a:t>
            </a:r>
            <a:r>
              <a:rPr kumimoji="1" lang="en-US" altLang="ja-JP" dirty="0" smtClean="0"/>
              <a:t>128bit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4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128bit</a:t>
            </a:r>
            <a:r>
              <a:rPr kumimoji="1" lang="ja-JP" altLang="en-US" dirty="0" smtClean="0"/>
              <a:t>以上の誤りパターンでのデータの採取</a:t>
            </a:r>
            <a:endParaRPr kumimoji="1" lang="en-US" altLang="ja-JP" dirty="0" smtClean="0"/>
          </a:p>
          <a:p>
            <a:r>
              <a:rPr kumimoji="1" lang="en-US" altLang="ja-JP" dirty="0" smtClean="0"/>
              <a:t>SSIM</a:t>
            </a:r>
            <a:r>
              <a:rPr lang="ja-JP" altLang="en-US" dirty="0" smtClean="0"/>
              <a:t>を用いた評価</a:t>
            </a:r>
            <a:endParaRPr lang="en-US" altLang="ja-JP" dirty="0" smtClean="0"/>
          </a:p>
          <a:p>
            <a:r>
              <a:rPr lang="ja-JP" altLang="en-US" dirty="0" smtClean="0"/>
              <a:t>さまざまな画像での評価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1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LSB</a:t>
            </a:r>
            <a:r>
              <a:rPr kumimoji="1" lang="ja-JP" altLang="en-US" sz="3600" dirty="0" smtClean="0"/>
              <a:t>法と誤りパターン埋め込み法の比較</a:t>
            </a:r>
            <a:endParaRPr kumimoji="1" lang="ja-JP" altLang="en-US" sz="3600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969743"/>
              </p:ext>
            </p:extLst>
          </p:nvPr>
        </p:nvGraphicFramePr>
        <p:xfrm>
          <a:off x="457200" y="2144529"/>
          <a:ext cx="8229600" cy="259568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28237"/>
                <a:gridCol w="3358163"/>
                <a:gridCol w="2743200"/>
              </a:tblGrid>
              <a:tr h="86522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LSB</a:t>
                      </a:r>
                      <a:r>
                        <a:rPr kumimoji="1" lang="ja-JP" altLang="en-US" dirty="0" smtClean="0"/>
                        <a:t>法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誤りパターン埋め込み法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5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誤り率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高い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低い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5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埋め込み率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低い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高い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82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ステガノグラフィ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ステガノグラフィとは？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秘匿情報を別の媒体に埋め込み，伝送する技術，研究分野の総称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求められるもの</a:t>
            </a:r>
            <a:endParaRPr lang="en-US" altLang="ja-JP" dirty="0"/>
          </a:p>
          <a:p>
            <a:pPr lvl="1"/>
            <a:r>
              <a:rPr lang="ja-JP" altLang="en-US" dirty="0"/>
              <a:t>埋め込み容量</a:t>
            </a:r>
            <a:endParaRPr lang="en-US" altLang="ja-JP" dirty="0"/>
          </a:p>
          <a:p>
            <a:pPr lvl="1"/>
            <a:r>
              <a:rPr lang="ja-JP" altLang="en-US" dirty="0"/>
              <a:t>主観的，客観的な認知の回避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7596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LSB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267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lang="en-US" altLang="ja-JP" dirty="0"/>
          </a:p>
          <a:p>
            <a:pPr lvl="1"/>
            <a:r>
              <a:rPr lang="ja-JP" altLang="en-US" dirty="0" smtClean="0"/>
              <a:t>テキスト情報のバイナリデータを画像の</a:t>
            </a:r>
            <a:r>
              <a:rPr lang="en-US" altLang="ja-JP" dirty="0" smtClean="0"/>
              <a:t>LSB</a:t>
            </a:r>
            <a:r>
              <a:rPr lang="ja-JP" altLang="en-US" dirty="0" smtClean="0"/>
              <a:t>平面と置き換える</a:t>
            </a:r>
            <a:endParaRPr lang="en-US" altLang="ja-JP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91404"/>
              </p:ext>
            </p:extLst>
          </p:nvPr>
        </p:nvGraphicFramePr>
        <p:xfrm>
          <a:off x="2909540" y="4804502"/>
          <a:ext cx="1260591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0197"/>
                <a:gridCol w="420197"/>
                <a:gridCol w="420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直線矢印コネクタ 11"/>
          <p:cNvCxnSpPr/>
          <p:nvPr/>
        </p:nvCxnSpPr>
        <p:spPr>
          <a:xfrm flipV="1">
            <a:off x="3112299" y="4473662"/>
            <a:ext cx="0" cy="330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48956" y="3994323"/>
            <a:ext cx="145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LSB</a:t>
            </a:r>
            <a:r>
              <a:rPr lang="ja-JP" altLang="en-US" sz="1400" dirty="0" smtClean="0"/>
              <a:t>空間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94056" y="4856241"/>
            <a:ext cx="145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埋め込みデータ</a:t>
            </a:r>
            <a:endParaRPr kumimoji="1" lang="ja-JP" altLang="en-US" sz="140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62432"/>
              </p:ext>
            </p:extLst>
          </p:nvPr>
        </p:nvGraphicFramePr>
        <p:xfrm>
          <a:off x="2933471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40927"/>
              </p:ext>
            </p:extLst>
          </p:nvPr>
        </p:nvGraphicFramePr>
        <p:xfrm>
          <a:off x="3360088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15871"/>
              </p:ext>
            </p:extLst>
          </p:nvPr>
        </p:nvGraphicFramePr>
        <p:xfrm>
          <a:off x="3785090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角丸四角形 29"/>
          <p:cNvSpPr/>
          <p:nvPr/>
        </p:nvSpPr>
        <p:spPr>
          <a:xfrm>
            <a:off x="2823443" y="3913399"/>
            <a:ext cx="1384031" cy="484613"/>
          </a:xfrm>
          <a:prstGeom prst="roundRect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09653"/>
              </p:ext>
            </p:extLst>
          </p:nvPr>
        </p:nvGraphicFramePr>
        <p:xfrm>
          <a:off x="4207474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3633"/>
              </p:ext>
            </p:extLst>
          </p:nvPr>
        </p:nvGraphicFramePr>
        <p:xfrm>
          <a:off x="4634091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63096"/>
              </p:ext>
            </p:extLst>
          </p:nvPr>
        </p:nvGraphicFramePr>
        <p:xfrm>
          <a:off x="5059093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94291"/>
              </p:ext>
            </p:extLst>
          </p:nvPr>
        </p:nvGraphicFramePr>
        <p:xfrm>
          <a:off x="5475259" y="3603750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64139"/>
              </p:ext>
            </p:extLst>
          </p:nvPr>
        </p:nvGraphicFramePr>
        <p:xfrm>
          <a:off x="5900261" y="3603750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3533749" y="4475394"/>
            <a:ext cx="0" cy="330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955199" y="4477126"/>
            <a:ext cx="0" cy="327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08625"/>
              </p:ext>
            </p:extLst>
          </p:nvPr>
        </p:nvGraphicFramePr>
        <p:xfrm>
          <a:off x="2933471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65490"/>
              </p:ext>
            </p:extLst>
          </p:nvPr>
        </p:nvGraphicFramePr>
        <p:xfrm>
          <a:off x="3360088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49923"/>
              </p:ext>
            </p:extLst>
          </p:nvPr>
        </p:nvGraphicFramePr>
        <p:xfrm>
          <a:off x="3785090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0389"/>
              </p:ext>
            </p:extLst>
          </p:nvPr>
        </p:nvGraphicFramePr>
        <p:xfrm>
          <a:off x="4207474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31306"/>
              </p:ext>
            </p:extLst>
          </p:nvPr>
        </p:nvGraphicFramePr>
        <p:xfrm>
          <a:off x="4634091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07895"/>
              </p:ext>
            </p:extLst>
          </p:nvPr>
        </p:nvGraphicFramePr>
        <p:xfrm>
          <a:off x="5059093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23163"/>
              </p:ext>
            </p:extLst>
          </p:nvPr>
        </p:nvGraphicFramePr>
        <p:xfrm>
          <a:off x="5475259" y="5792833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27665"/>
              </p:ext>
            </p:extLst>
          </p:nvPr>
        </p:nvGraphicFramePr>
        <p:xfrm>
          <a:off x="5900261" y="5792833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下矢印 46"/>
          <p:cNvSpPr/>
          <p:nvPr/>
        </p:nvSpPr>
        <p:spPr>
          <a:xfrm>
            <a:off x="4453658" y="5245414"/>
            <a:ext cx="283491" cy="408248"/>
          </a:xfrm>
          <a:prstGeom prst="downArrow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2823443" y="6095260"/>
            <a:ext cx="1384031" cy="484613"/>
          </a:xfrm>
          <a:prstGeom prst="roundRect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8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誤りパターン埋め込み法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1352"/>
          </a:xfrm>
        </p:spPr>
        <p:txBody>
          <a:bodyPr>
            <a:normAutofit/>
          </a:bodyPr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ja-JP" altLang="en-US" dirty="0"/>
              <a:t>埋め込みたい</a:t>
            </a:r>
            <a:r>
              <a:rPr lang="ja-JP" altLang="en-US" dirty="0" smtClean="0"/>
              <a:t>データを誤りパターンに変換し，誤りパターンと</a:t>
            </a:r>
            <a:r>
              <a:rPr lang="en-US" altLang="ja-JP" dirty="0" smtClean="0"/>
              <a:t>LSB</a:t>
            </a:r>
            <a:r>
              <a:rPr lang="ja-JP" altLang="en-US" dirty="0" smtClean="0"/>
              <a:t>平面の排他的論理和を</a:t>
            </a:r>
            <a:r>
              <a:rPr lang="en-US" altLang="ja-JP" dirty="0" smtClean="0"/>
              <a:t>LSB</a:t>
            </a:r>
            <a:r>
              <a:rPr lang="ja-JP" altLang="en-US" dirty="0" smtClean="0"/>
              <a:t>平面に埋め込む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4316" y="3994323"/>
            <a:ext cx="145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LSB</a:t>
            </a:r>
            <a:r>
              <a:rPr lang="ja-JP" altLang="en-US" sz="1400" dirty="0" smtClean="0"/>
              <a:t>空間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4883" y="4713675"/>
            <a:ext cx="235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010</a:t>
            </a:r>
            <a:r>
              <a:rPr kumimoji="1" lang="ja-JP" altLang="en-US" sz="1400" dirty="0" smtClean="0"/>
              <a:t>に対応する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誤りパターン</a:t>
            </a:r>
            <a:endParaRPr kumimoji="1" lang="ja-JP" altLang="en-US" sz="14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58356"/>
              </p:ext>
            </p:extLst>
          </p:nvPr>
        </p:nvGraphicFramePr>
        <p:xfrm>
          <a:off x="2933471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52634"/>
              </p:ext>
            </p:extLst>
          </p:nvPr>
        </p:nvGraphicFramePr>
        <p:xfrm>
          <a:off x="3360088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27374"/>
              </p:ext>
            </p:extLst>
          </p:nvPr>
        </p:nvGraphicFramePr>
        <p:xfrm>
          <a:off x="3785090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2823443" y="3913399"/>
            <a:ext cx="3530066" cy="484613"/>
          </a:xfrm>
          <a:prstGeom prst="roundRect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55021"/>
              </p:ext>
            </p:extLst>
          </p:nvPr>
        </p:nvGraphicFramePr>
        <p:xfrm>
          <a:off x="4207474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79776"/>
              </p:ext>
            </p:extLst>
          </p:nvPr>
        </p:nvGraphicFramePr>
        <p:xfrm>
          <a:off x="4634091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73643"/>
              </p:ext>
            </p:extLst>
          </p:nvPr>
        </p:nvGraphicFramePr>
        <p:xfrm>
          <a:off x="5059093" y="3602018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94251"/>
              </p:ext>
            </p:extLst>
          </p:nvPr>
        </p:nvGraphicFramePr>
        <p:xfrm>
          <a:off x="5475259" y="3603750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75154"/>
              </p:ext>
            </p:extLst>
          </p:nvPr>
        </p:nvGraphicFramePr>
        <p:xfrm>
          <a:off x="5900261" y="3603750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67678"/>
              </p:ext>
            </p:extLst>
          </p:nvPr>
        </p:nvGraphicFramePr>
        <p:xfrm>
          <a:off x="2933471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41538"/>
              </p:ext>
            </p:extLst>
          </p:nvPr>
        </p:nvGraphicFramePr>
        <p:xfrm>
          <a:off x="3360088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01499"/>
              </p:ext>
            </p:extLst>
          </p:nvPr>
        </p:nvGraphicFramePr>
        <p:xfrm>
          <a:off x="3785090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574"/>
              </p:ext>
            </p:extLst>
          </p:nvPr>
        </p:nvGraphicFramePr>
        <p:xfrm>
          <a:off x="4207474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45571"/>
              </p:ext>
            </p:extLst>
          </p:nvPr>
        </p:nvGraphicFramePr>
        <p:xfrm>
          <a:off x="4634091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97386"/>
              </p:ext>
            </p:extLst>
          </p:nvPr>
        </p:nvGraphicFramePr>
        <p:xfrm>
          <a:off x="5059093" y="5791101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21138"/>
              </p:ext>
            </p:extLst>
          </p:nvPr>
        </p:nvGraphicFramePr>
        <p:xfrm>
          <a:off x="5475259" y="5792833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916202"/>
              </p:ext>
            </p:extLst>
          </p:nvPr>
        </p:nvGraphicFramePr>
        <p:xfrm>
          <a:off x="5900261" y="5792833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下矢印 26"/>
          <p:cNvSpPr/>
          <p:nvPr/>
        </p:nvSpPr>
        <p:spPr>
          <a:xfrm>
            <a:off x="4453658" y="5245414"/>
            <a:ext cx="283491" cy="408248"/>
          </a:xfrm>
          <a:prstGeom prst="downArrow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17904"/>
              </p:ext>
            </p:extLst>
          </p:nvPr>
        </p:nvGraphicFramePr>
        <p:xfrm>
          <a:off x="2933471" y="4399942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64617"/>
              </p:ext>
            </p:extLst>
          </p:nvPr>
        </p:nvGraphicFramePr>
        <p:xfrm>
          <a:off x="3360088" y="4399942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30917"/>
              </p:ext>
            </p:extLst>
          </p:nvPr>
        </p:nvGraphicFramePr>
        <p:xfrm>
          <a:off x="3785090" y="4399942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460"/>
              </p:ext>
            </p:extLst>
          </p:nvPr>
        </p:nvGraphicFramePr>
        <p:xfrm>
          <a:off x="4207474" y="4399942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79226"/>
              </p:ext>
            </p:extLst>
          </p:nvPr>
        </p:nvGraphicFramePr>
        <p:xfrm>
          <a:off x="4634091" y="4399942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67104"/>
              </p:ext>
            </p:extLst>
          </p:nvPr>
        </p:nvGraphicFramePr>
        <p:xfrm>
          <a:off x="5059093" y="4399942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81281"/>
              </p:ext>
            </p:extLst>
          </p:nvPr>
        </p:nvGraphicFramePr>
        <p:xfrm>
          <a:off x="5475259" y="4401674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07903"/>
              </p:ext>
            </p:extLst>
          </p:nvPr>
        </p:nvGraphicFramePr>
        <p:xfrm>
          <a:off x="5900261" y="4401674"/>
          <a:ext cx="352755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7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テキスト ボックス 37"/>
          <p:cNvSpPr txBox="1"/>
          <p:nvPr/>
        </p:nvSpPr>
        <p:spPr>
          <a:xfrm>
            <a:off x="2910791" y="427327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33800" y="427327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66271" y="427825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89280" y="427825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14378" y="427963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26047" y="427963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58518" y="428461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81527" y="4284612"/>
            <a:ext cx="4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⊕</a:t>
            </a:r>
            <a:endParaRPr kumimoji="1" lang="ja-JP" altLang="en-US" sz="3600" dirty="0"/>
          </a:p>
        </p:txBody>
      </p:sp>
      <p:sp>
        <p:nvSpPr>
          <p:cNvPr id="47" name="角丸四角形 46"/>
          <p:cNvSpPr/>
          <p:nvPr/>
        </p:nvSpPr>
        <p:spPr>
          <a:xfrm>
            <a:off x="2823443" y="6096884"/>
            <a:ext cx="3530066" cy="484613"/>
          </a:xfrm>
          <a:prstGeom prst="roundRect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3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誤りテーブルを用いた変換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91659"/>
              </p:ext>
            </p:extLst>
          </p:nvPr>
        </p:nvGraphicFramePr>
        <p:xfrm>
          <a:off x="3151760" y="1909952"/>
          <a:ext cx="2914946" cy="248874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57473"/>
                <a:gridCol w="1457473"/>
              </a:tblGrid>
              <a:tr h="5419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埋め込みデータ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誤りパターン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0000000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0001000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1000000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327214" y="1361048"/>
            <a:ext cx="249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誤りパターンテーブル</a:t>
            </a:r>
            <a:endParaRPr kumimoji="1" lang="ja-JP" altLang="en-US" sz="200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542" y="4673006"/>
            <a:ext cx="7049640" cy="174556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最低でも</a:t>
            </a:r>
            <a:r>
              <a:rPr lang="en-US" altLang="ja-JP" dirty="0" smtClean="0"/>
              <a:t>2</a:t>
            </a:r>
            <a:r>
              <a:rPr lang="en-US" altLang="ja-JP" dirty="0" smtClean="0"/>
              <a:t>^</a:t>
            </a:r>
            <a:r>
              <a:rPr lang="en-US" altLang="ja-JP" dirty="0" smtClean="0"/>
              <a:t>n</a:t>
            </a:r>
            <a:r>
              <a:rPr lang="ja-JP" altLang="en-US" dirty="0" smtClean="0"/>
              <a:t>パターンが必要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メモリ</a:t>
            </a:r>
            <a:r>
              <a:rPr lang="ja-JP" altLang="en-US" dirty="0" smtClean="0"/>
              <a:t>制約の大きい環境での</a:t>
            </a:r>
            <a:r>
              <a:rPr lang="ja-JP" altLang="en-US" dirty="0" smtClean="0"/>
              <a:t>実装</a:t>
            </a:r>
            <a:r>
              <a:rPr lang="ja-JP" altLang="en-US" dirty="0" smtClean="0"/>
              <a:t>が</a:t>
            </a:r>
            <a:r>
              <a:rPr lang="ja-JP" altLang="en-US" dirty="0" smtClean="0"/>
              <a:t>困難</a:t>
            </a:r>
            <a:endParaRPr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120" y="1361048"/>
            <a:ext cx="190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埋め込みデータ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9784" y="2976315"/>
            <a:ext cx="7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参照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88639" y="2976315"/>
            <a:ext cx="604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決定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6783" y="1758139"/>
            <a:ext cx="6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１００</a:t>
            </a:r>
            <a:endParaRPr kumimoji="1" lang="ja-JP" altLang="en-US" dirty="0"/>
          </a:p>
        </p:txBody>
      </p:sp>
      <p:cxnSp>
        <p:nvCxnSpPr>
          <p:cNvPr id="16" name="カギ線コネクタ 15"/>
          <p:cNvCxnSpPr/>
          <p:nvPr/>
        </p:nvCxnSpPr>
        <p:spPr>
          <a:xfrm rot="16200000" flipH="1">
            <a:off x="1462701" y="2134587"/>
            <a:ext cx="1124759" cy="1469318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914039" y="1417638"/>
            <a:ext cx="1590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誤りパターン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34142" y="1814729"/>
            <a:ext cx="112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0001000</a:t>
            </a:r>
            <a:endParaRPr kumimoji="1" lang="ja-JP" altLang="en-US" dirty="0"/>
          </a:p>
        </p:txBody>
      </p:sp>
      <p:cxnSp>
        <p:nvCxnSpPr>
          <p:cNvPr id="20" name="カギ線コネクタ 19"/>
          <p:cNvCxnSpPr/>
          <p:nvPr/>
        </p:nvCxnSpPr>
        <p:spPr>
          <a:xfrm flipV="1">
            <a:off x="6316316" y="2300818"/>
            <a:ext cx="1417193" cy="1130808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目的１</a:t>
            </a:r>
            <a:endParaRPr lang="en-US" altLang="ja-JP" dirty="0" smtClean="0"/>
          </a:p>
          <a:p>
            <a:pPr lvl="1"/>
            <a:r>
              <a:rPr lang="ja-JP" altLang="en-US" dirty="0"/>
              <a:t>誤りパターン埋め込み法における画質劣化と埋め込み率のトレードオフ関係を明らかにする</a:t>
            </a:r>
            <a:r>
              <a:rPr lang="ja-JP" altLang="en-US" dirty="0" smtClean="0"/>
              <a:t>．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目的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Shalkwijk</a:t>
            </a:r>
            <a:r>
              <a:rPr kumimoji="1" lang="ja-JP" altLang="en-US" dirty="0" smtClean="0"/>
              <a:t>の数え上げ符号を用いた埋め込みデータから誤りパターンを動的に生成する手法の提案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9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Shalkwijk</a:t>
            </a:r>
            <a:r>
              <a:rPr kumimoji="1" lang="ja-JP" altLang="en-US" dirty="0" smtClean="0"/>
              <a:t>の数え上げ符号とは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lang="en-US" altLang="ja-JP" dirty="0"/>
          </a:p>
          <a:p>
            <a:pPr lvl="1"/>
            <a:r>
              <a:rPr lang="ja-JP" altLang="en-US" dirty="0"/>
              <a:t>長さｎ，ハミング重み</a:t>
            </a:r>
            <a:r>
              <a:rPr lang="en-US" altLang="ja-JP" dirty="0"/>
              <a:t>k</a:t>
            </a:r>
            <a:r>
              <a:rPr lang="ja-JP" altLang="en-US" dirty="0"/>
              <a:t>の２進数列の集合に対し，それぞれの２進数列に</a:t>
            </a:r>
            <a:r>
              <a:rPr lang="ja-JP" altLang="en-US" dirty="0" smtClean="0"/>
              <a:t>対し０</a:t>
            </a:r>
            <a:r>
              <a:rPr lang="en-US" altLang="ja-JP" dirty="0" smtClean="0"/>
              <a:t>〜nCk-1</a:t>
            </a:r>
            <a:r>
              <a:rPr lang="ja-JP" altLang="en-US" dirty="0" smtClean="0"/>
              <a:t>の</a:t>
            </a:r>
            <a:r>
              <a:rPr lang="ja-JP" altLang="en-US" dirty="0"/>
              <a:t>範囲</a:t>
            </a:r>
            <a:r>
              <a:rPr lang="ja-JP" altLang="en-US" dirty="0" smtClean="0"/>
              <a:t>で一意の１０進数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を割り当てる</a:t>
            </a:r>
            <a:r>
              <a:rPr lang="ja-JP" altLang="en-US" dirty="0"/>
              <a:t>符号化</a:t>
            </a:r>
            <a:r>
              <a:rPr lang="ja-JP" altLang="en-US" dirty="0" smtClean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誤りパターンへの変換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nC0</a:t>
            </a:r>
            <a:r>
              <a:rPr kumimoji="1" lang="en-US" altLang="ja-JP" dirty="0" smtClean="0"/>
              <a:t>〜nCk-1</a:t>
            </a:r>
            <a:r>
              <a:rPr kumimoji="1" lang="ja-JP" altLang="en-US" dirty="0" smtClean="0"/>
              <a:t>の総和をオフセットとして計算し，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に加える事で割り当てを実現する．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の計算は</a:t>
            </a:r>
            <a:r>
              <a:rPr kumimoji="1" lang="en-US" altLang="ja-JP" dirty="0" smtClean="0"/>
              <a:t>Pascal</a:t>
            </a:r>
            <a:r>
              <a:rPr kumimoji="1" lang="ja-JP" altLang="en-US" dirty="0" smtClean="0"/>
              <a:t>の三角形をたどることで算出する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07922"/>
              </p:ext>
            </p:extLst>
          </p:nvPr>
        </p:nvGraphicFramePr>
        <p:xfrm>
          <a:off x="-1082250" y="456621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数式" r:id="rId3" imgW="419100" imgH="469900" progId="Equation.3">
                  <p:embed/>
                </p:oleObj>
              </mc:Choice>
              <mc:Fallback>
                <p:oleObj name="数式" r:id="rId3" imgW="419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82250" y="4566217"/>
                        <a:ext cx="4191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31381"/>
              </p:ext>
            </p:extLst>
          </p:nvPr>
        </p:nvGraphicFramePr>
        <p:xfrm>
          <a:off x="-2038556" y="2434329"/>
          <a:ext cx="1375406" cy="15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数式" r:id="rId5" imgW="419100" imgH="469900" progId="Equation.3">
                  <p:embed/>
                </p:oleObj>
              </mc:Choice>
              <mc:Fallback>
                <p:oleObj name="数式" r:id="rId5" imgW="419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038556" y="2434329"/>
                        <a:ext cx="1375406" cy="154212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7711"/>
              </p:ext>
            </p:extLst>
          </p:nvPr>
        </p:nvGraphicFramePr>
        <p:xfrm>
          <a:off x="-1711048" y="561759"/>
          <a:ext cx="118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数式" r:id="rId7" imgW="1181100" imgH="495300" progId="Equation.3">
                  <p:embed/>
                </p:oleObj>
              </mc:Choice>
              <mc:Fallback>
                <p:oleObj name="数式" r:id="rId7" imgW="1181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711048" y="561759"/>
                        <a:ext cx="1181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7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762894"/>
            <a:ext cx="8229600" cy="1363269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メッセージの生成に</a:t>
            </a:r>
            <a:r>
              <a:rPr lang="ja-JP" altLang="en-US" sz="2400" dirty="0" smtClean="0"/>
              <a:t>はメルセンヌ・ツイスターを仕様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415943" y="2183641"/>
            <a:ext cx="943487" cy="524977"/>
            <a:chOff x="497541" y="2067796"/>
            <a:chExt cx="1187355" cy="681545"/>
          </a:xfrm>
        </p:grpSpPr>
        <p:sp>
          <p:nvSpPr>
            <p:cNvPr id="27" name="正方形/長方形 26"/>
            <p:cNvSpPr/>
            <p:nvPr/>
          </p:nvSpPr>
          <p:spPr>
            <a:xfrm>
              <a:off x="532220" y="2067796"/>
              <a:ext cx="1124655" cy="66730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7541" y="2070077"/>
              <a:ext cx="1187355" cy="67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メッセージ</a:t>
              </a:r>
              <a:endParaRPr kumimoji="1" lang="en-US" altLang="ja-JP" sz="1400" dirty="0" smtClean="0"/>
            </a:p>
            <a:p>
              <a:r>
                <a:rPr kumimoji="1" lang="ja-JP" altLang="en-US" sz="1400" dirty="0" smtClean="0"/>
                <a:t>生成</a:t>
              </a:r>
              <a:r>
                <a:rPr kumimoji="1" lang="ja-JP" altLang="en-US" sz="1400" dirty="0" smtClean="0"/>
                <a:t>器</a:t>
              </a:r>
              <a:endParaRPr kumimoji="1" lang="ja-JP" altLang="en-US" sz="1400" dirty="0"/>
            </a:p>
          </p:txBody>
        </p:sp>
      </p:grpSp>
      <p:pic>
        <p:nvPicPr>
          <p:cNvPr id="6" name="図 5" descr="LENNA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59" y="2961931"/>
            <a:ext cx="696788" cy="696788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2341862" y="2451829"/>
            <a:ext cx="4502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2789809" y="2183645"/>
            <a:ext cx="1146468" cy="525448"/>
            <a:chOff x="2220835" y="1917223"/>
            <a:chExt cx="1146468" cy="525448"/>
          </a:xfrm>
        </p:grpSpPr>
        <p:sp>
          <p:nvSpPr>
            <p:cNvPr id="25" name="正方形/長方形 24"/>
            <p:cNvSpPr/>
            <p:nvPr/>
          </p:nvSpPr>
          <p:spPr>
            <a:xfrm>
              <a:off x="2243237" y="1917223"/>
              <a:ext cx="1095354" cy="51400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220835" y="1919451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誤りパターン</a:t>
              </a:r>
              <a:endParaRPr kumimoji="1" lang="en-US" altLang="ja-JP" sz="1400" dirty="0" smtClean="0"/>
            </a:p>
            <a:p>
              <a:pPr algn="ctr"/>
              <a:r>
                <a:rPr kumimoji="1" lang="ja-JP" altLang="en-US" sz="1400" dirty="0" smtClean="0"/>
                <a:t>変換器</a:t>
              </a:r>
              <a:endParaRPr kumimoji="1" lang="ja-JP" altLang="en-US" sz="1400" dirty="0"/>
            </a:p>
          </p:txBody>
        </p:sp>
      </p:grpSp>
      <p:cxnSp>
        <p:nvCxnSpPr>
          <p:cNvPr id="9" name="直線矢印コネクタ 8"/>
          <p:cNvCxnSpPr/>
          <p:nvPr/>
        </p:nvCxnSpPr>
        <p:spPr>
          <a:xfrm>
            <a:off x="3358344" y="2742560"/>
            <a:ext cx="2647" cy="433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28778" y="373388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埋め込み前画像</a:t>
            </a:r>
          </a:p>
          <a:p>
            <a:endParaRPr lang="ja-JP" altLang="en-US" sz="1400" dirty="0"/>
          </a:p>
        </p:txBody>
      </p:sp>
      <p:pic>
        <p:nvPicPr>
          <p:cNvPr id="11" name="図 10" descr="LENNA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77" y="2970365"/>
            <a:ext cx="696788" cy="69678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588178" y="373388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埋め込み後画像</a:t>
            </a: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6388" y="2909822"/>
            <a:ext cx="466794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⊕</a:t>
            </a:r>
            <a:endParaRPr kumimoji="1" lang="ja-JP" altLang="en-US" sz="44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812211" y="3313622"/>
            <a:ext cx="393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513779" y="3317276"/>
            <a:ext cx="393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631716" y="3309165"/>
            <a:ext cx="393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 descr="LENNA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78" y="1676086"/>
            <a:ext cx="696788" cy="69678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884375" y="23875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埋め込み前画像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604717" y="2688629"/>
            <a:ext cx="0" cy="363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027673" y="3055665"/>
            <a:ext cx="1298121" cy="52322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12365" y="3064000"/>
            <a:ext cx="1365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PSNR</a:t>
            </a:r>
            <a:r>
              <a:rPr kumimoji="1" lang="ja-JP" altLang="en-US" sz="1400" dirty="0" smtClean="0"/>
              <a:t>値，</a:t>
            </a:r>
            <a:r>
              <a:rPr lang="ja-JP" altLang="en-US" sz="1400" dirty="0" smtClean="0"/>
              <a:t>誤り率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計算器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336011" y="3309165"/>
            <a:ext cx="393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733447" y="3064000"/>
            <a:ext cx="1029665" cy="49200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45264" y="3045144"/>
            <a:ext cx="75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PSNR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値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誤り率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27581"/>
              </p:ext>
            </p:extLst>
          </p:nvPr>
        </p:nvGraphicFramePr>
        <p:xfrm>
          <a:off x="0" y="1071751"/>
          <a:ext cx="9334500" cy="532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719915"/>
      </p:ext>
    </p:extLst>
  </p:cSld>
  <p:clrMapOvr>
    <a:masterClrMapping/>
  </p:clrMapOvr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1303</TotalTime>
  <Words>429</Words>
  <Application>Microsoft Macintosh PowerPoint</Application>
  <PresentationFormat>画面に合わせる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 ブラック </vt:lpstr>
      <vt:lpstr>Microsoft 数式</vt:lpstr>
      <vt:lpstr>誤りパターン埋込み型ステガノグラフィにおける画質劣化の評価</vt:lpstr>
      <vt:lpstr>ステガノグラフィ</vt:lpstr>
      <vt:lpstr>LSB法</vt:lpstr>
      <vt:lpstr>誤りパターン埋め込み法</vt:lpstr>
      <vt:lpstr>誤りテーブルを用いた変換</vt:lpstr>
      <vt:lpstr>本研究の目的</vt:lpstr>
      <vt:lpstr>Shalkwijkの数え上げ符号とは</vt:lpstr>
      <vt:lpstr>実験手順</vt:lpstr>
      <vt:lpstr>実験結果</vt:lpstr>
      <vt:lpstr>PowerPoint プレゼンテーション</vt:lpstr>
      <vt:lpstr>今後の予定</vt:lpstr>
      <vt:lpstr>LSB法と誤りパターン埋め込み法の比較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誤りパターン埋込み型ステガノグラフィにおける画質劣化の評価</dc:title>
  <dc:creator>索手 一平</dc:creator>
  <cp:lastModifiedBy>索手 一平</cp:lastModifiedBy>
  <cp:revision>31</cp:revision>
  <dcterms:created xsi:type="dcterms:W3CDTF">2013-10-26T06:25:13Z</dcterms:created>
  <dcterms:modified xsi:type="dcterms:W3CDTF">2013-10-28T02:00:26Z</dcterms:modified>
</cp:coreProperties>
</file>