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tags/tag3.xml" ContentType="application/vnd.openxmlformats-officedocument.presentationml.tags+xml"/>
  <Override PartName="/ppt/notesSlides/notesSlide6.xml" ContentType="application/vnd.openxmlformats-officedocument.presentationml.notesSlide+xml"/>
  <Override PartName="/ppt/embeddings/oleObject10.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3" r:id="rId1"/>
  </p:sldMasterIdLst>
  <p:notesMasterIdLst>
    <p:notesMasterId r:id="rId21"/>
  </p:notesMasterIdLst>
  <p:sldIdLst>
    <p:sldId id="256" r:id="rId2"/>
    <p:sldId id="272" r:id="rId3"/>
    <p:sldId id="276" r:id="rId4"/>
    <p:sldId id="259" r:id="rId5"/>
    <p:sldId id="260" r:id="rId6"/>
    <p:sldId id="263" r:id="rId7"/>
    <p:sldId id="264" r:id="rId8"/>
    <p:sldId id="271" r:id="rId9"/>
    <p:sldId id="265" r:id="rId10"/>
    <p:sldId id="266" r:id="rId11"/>
    <p:sldId id="267" r:id="rId12"/>
    <p:sldId id="279" r:id="rId13"/>
    <p:sldId id="273" r:id="rId14"/>
    <p:sldId id="274" r:id="rId15"/>
    <p:sldId id="275" r:id="rId16"/>
    <p:sldId id="270" r:id="rId17"/>
    <p:sldId id="257"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間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淡色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9" autoAdjust="0"/>
    <p:restoredTop sz="99710" autoAdjust="0"/>
  </p:normalViewPr>
  <p:slideViewPr>
    <p:cSldViewPr snapToGrid="0" snapToObjects="1">
      <p:cViewPr>
        <p:scale>
          <a:sx n="112" d="100"/>
          <a:sy n="112" d="100"/>
        </p:scale>
        <p:origin x="-1416" y="-232"/>
      </p:cViewPr>
      <p:guideLst>
        <p:guide orient="horz" pos="3160"/>
        <p:guide pos="3875"/>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rgbClr val="3366FF"/>
              </a:solidFill>
            </a:ln>
          </c:spPr>
          <c:marker>
            <c:symbol val="square"/>
            <c:size val="13"/>
            <c:spPr>
              <a:solidFill>
                <a:srgbClr val="3366FF"/>
              </a:solidFill>
              <a:ln>
                <a:solidFill>
                  <a:srgbClr val="3366FF"/>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4.582214355468746</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074391304"/>
        <c:axId val="2106819496"/>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59.15649937362643</c:v>
                </c:pt>
                <c:pt idx="3">
                  <c:v>60.48407399525313</c:v>
                </c:pt>
                <c:pt idx="4">
                  <c:v>61.5200495929262</c:v>
                </c:pt>
                <c:pt idx="5">
                  <c:v>62.372151361304</c:v>
                </c:pt>
                <c:pt idx="6">
                  <c:v>63.11914748270443</c:v>
                </c:pt>
                <c:pt idx="7">
                  <c:v>63.742877863883</c:v>
                </c:pt>
                <c:pt idx="8">
                  <c:v>64.30903204537178</c:v>
                </c:pt>
                <c:pt idx="9">
                  <c:v>64.80033277737255</c:v>
                </c:pt>
                <c:pt idx="10">
                  <c:v>65.3091656567455</c:v>
                </c:pt>
                <c:pt idx="11">
                  <c:v>65.81507118375981</c:v>
                </c:pt>
                <c:pt idx="12">
                  <c:v>66.2437977898782</c:v>
                </c:pt>
                <c:pt idx="13">
                  <c:v>66.7051889917051</c:v>
                </c:pt>
                <c:pt idx="14">
                  <c:v>67.07873816007975</c:v>
                </c:pt>
                <c:pt idx="15">
                  <c:v>67.4194299115587</c:v>
                </c:pt>
              </c:numCache>
            </c:numRef>
          </c:yVal>
          <c:smooth val="0"/>
        </c:ser>
        <c:dLbls>
          <c:showLegendKey val="0"/>
          <c:showVal val="0"/>
          <c:showCatName val="0"/>
          <c:showSerName val="0"/>
          <c:showPercent val="0"/>
          <c:showBubbleSize val="0"/>
        </c:dLbls>
        <c:axId val="2106807976"/>
        <c:axId val="2106813640"/>
      </c:scatterChart>
      <c:valAx>
        <c:axId val="2074391304"/>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06819496"/>
        <c:crosses val="autoZero"/>
        <c:crossBetween val="midCat"/>
      </c:valAx>
      <c:valAx>
        <c:axId val="2106819496"/>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074391304"/>
        <c:crosses val="autoZero"/>
        <c:crossBetween val="midCat"/>
      </c:valAx>
      <c:valAx>
        <c:axId val="2106813640"/>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06807976"/>
        <c:crosses val="max"/>
        <c:crossBetween val="midCat"/>
        <c:majorUnit val="10.0"/>
        <c:minorUnit val="1.0"/>
      </c:valAx>
      <c:valAx>
        <c:axId val="2106807976"/>
        <c:scaling>
          <c:orientation val="minMax"/>
        </c:scaling>
        <c:delete val="1"/>
        <c:axPos val="b"/>
        <c:numFmt formatCode="General" sourceLinked="1"/>
        <c:majorTickMark val="out"/>
        <c:minorTickMark val="none"/>
        <c:tickLblPos val="nextTo"/>
        <c:crossAx val="2106813640"/>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2013/11/01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smtClean="0">
                <a:solidFill>
                  <a:srgbClr val="000000"/>
                </a:solidFill>
              </a:rPr>
              <a:t>Shalkwijk</a:t>
            </a:r>
            <a:r>
              <a:rPr lang="ja-JP" altLang="en-US" sz="2400" dirty="0" smtClean="0">
                <a:solidFill>
                  <a:srgbClr val="000000"/>
                </a:solidFill>
              </a:rPr>
              <a:t>の数え上げ符号を用いた誤りパターンの動的な生成手法の提案．</a:t>
            </a:r>
            <a:endParaRPr lang="en-US" altLang="ja-JP" sz="2400" dirty="0" smtClean="0">
              <a:solidFill>
                <a:srgbClr val="00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523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4</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7</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9</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10</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16</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17</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18</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2013/11/01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2013/11/01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2013/11/01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2013/11/01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BFECD78-3C8E-49F2-8FAB-59489D168ABB}" type="datetimeFigureOut">
              <a:rPr lang="en-US" smtClean="0"/>
              <a:t>2013/11/01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2013/11/01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2013/11/01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2013/11/01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2013/11/01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BFECD78-3C8E-49F2-8FAB-59489D168ABB}" type="datetimeFigureOut">
              <a:rPr lang="en-US" smtClean="0"/>
              <a:t>2013/11/01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BFECD78-3C8E-49F2-8FAB-59489D168ABB}" type="datetimeFigureOut">
              <a:rPr lang="en-US" smtClean="0"/>
              <a:t>2013/11/01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2013/11/01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04"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txStyles>
    <p:titleStyle>
      <a:lvl1pPr algn="ctr" defTabSz="914400" rtl="0" eaLnBrk="1" latinLnBrk="0" hangingPunct="1">
        <a:spcBef>
          <a:spcPct val="0"/>
        </a:spcBef>
        <a:buNone/>
        <a:defRPr kumimoji="1" sz="4000" kern="1200" spc="-100" baseline="0">
          <a:solidFill>
            <a:srgbClr val="292934"/>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2.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2.png"/><Relationship Id="rId1" Type="http://schemas.microsoft.com/office/2007/relationships/media" Target="../media/media6.wav"/><Relationship Id="rId2" Type="http://schemas.openxmlformats.org/officeDocument/2006/relationships/audio" Target="../media/media6.wav"/></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oleObject" Target="../embeddings/oleObject10.bin"/><Relationship Id="rId6" Type="http://schemas.openxmlformats.org/officeDocument/2006/relationships/image" Target="../media/image14.emf"/><Relationship Id="rId1" Type="http://schemas.openxmlformats.org/officeDocument/2006/relationships/vmlDrawing" Target="../drawings/vmlDrawing5.vml"/><Relationship Id="rId2"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2.png"/><Relationship Id="rId1" Type="http://schemas.microsoft.com/office/2007/relationships/media" Target="../media/media2.wav"/><Relationship Id="rId2" Type="http://schemas.openxmlformats.org/officeDocument/2006/relationships/audio" Target="../media/media2.wav"/></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2.png"/><Relationship Id="rId1" Type="http://schemas.microsoft.com/office/2007/relationships/media" Target="../media/media3.wav"/><Relationship Id="rId2" Type="http://schemas.openxmlformats.org/officeDocument/2006/relationships/audio" Target="../media/media3.wav"/></Relationships>
</file>

<file path=ppt/slides/_rels/slide19.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1.bin"/><Relationship Id="rId6" Type="http://schemas.openxmlformats.org/officeDocument/2006/relationships/image" Target="../media/image4.emf"/><Relationship Id="rId7" Type="http://schemas.openxmlformats.org/officeDocument/2006/relationships/oleObject" Target="../embeddings/oleObject12.bin"/><Relationship Id="rId8" Type="http://schemas.openxmlformats.org/officeDocument/2006/relationships/image" Target="../media/image5.emf"/><Relationship Id="rId9" Type="http://schemas.openxmlformats.org/officeDocument/2006/relationships/image" Target="../media/image2.png"/><Relationship Id="rId1" Type="http://schemas.openxmlformats.org/officeDocument/2006/relationships/vmlDrawing" Target="../drawings/vmlDrawing6.vml"/><Relationship Id="rId2" Type="http://schemas.microsoft.com/office/2007/relationships/media" Target="../media/media5.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audio" Target="../media/media2.wav"/><Relationship Id="rId4" Type="http://schemas.openxmlformats.org/officeDocument/2006/relationships/slideLayout" Target="../slideLayouts/slideLayout2.xml"/><Relationship Id="rId5" Type="http://schemas.openxmlformats.org/officeDocument/2006/relationships/image" Target="../media/image2.png"/><Relationship Id="rId1" Type="http://schemas.openxmlformats.org/officeDocument/2006/relationships/tags" Target="../tags/tag1.xml"/><Relationship Id="rId2" Type="http://schemas.microsoft.com/office/2007/relationships/media" Target="../media/media2.wav"/></Relationships>
</file>

<file path=ppt/slides/_rels/slide4.xml.rels><?xml version="1.0" encoding="UTF-8" standalone="yes"?>
<Relationships xmlns="http://schemas.openxmlformats.org/package/2006/relationships"><Relationship Id="rId3" Type="http://schemas.openxmlformats.org/officeDocument/2006/relationships/audio" Target="../media/media3.wav"/><Relationship Id="rId4" Type="http://schemas.openxmlformats.org/officeDocument/2006/relationships/slideLayout" Target="../slideLayouts/slideLayout2.xml"/><Relationship Id="rId5" Type="http://schemas.openxmlformats.org/officeDocument/2006/relationships/notesSlide" Target="../notesSlides/notesSlide2.xml"/><Relationship Id="rId6" Type="http://schemas.openxmlformats.org/officeDocument/2006/relationships/image" Target="../media/image2.png"/><Relationship Id="rId1" Type="http://schemas.openxmlformats.org/officeDocument/2006/relationships/tags" Target="../tags/tag2.xml"/><Relationship Id="rId2" Type="http://schemas.microsoft.com/office/2007/relationships/media" Target="../media/media3.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4.wav"/><Relationship Id="rId2" Type="http://schemas.openxmlformats.org/officeDocument/2006/relationships/audio" Target="../media/media4.wav"/></Relationships>
</file>

<file path=ppt/slides/_rels/slide6.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oleObject" Target="../embeddings/oleObject2.bin"/><Relationship Id="rId8" Type="http://schemas.openxmlformats.org/officeDocument/2006/relationships/image" Target="../media/image5.emf"/><Relationship Id="rId9" Type="http://schemas.openxmlformats.org/officeDocument/2006/relationships/image" Target="../media/image2.png"/><Relationship Id="rId10" Type="http://schemas.openxmlformats.org/officeDocument/2006/relationships/oleObject" Target="../embeddings/oleObject3.bin"/><Relationship Id="rId11" Type="http://schemas.openxmlformats.org/officeDocument/2006/relationships/image" Target="../media/image6.emf"/><Relationship Id="rId1" Type="http://schemas.openxmlformats.org/officeDocument/2006/relationships/vmlDrawing" Target="../drawings/vmlDrawing1.vml"/><Relationship Id="rId2" Type="http://schemas.microsoft.com/office/2007/relationships/media" Target="../media/media5.wav"/></Relationships>
</file>

<file path=ppt/slides/_rels/slide7.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3.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8.emf"/><Relationship Id="rId8" Type="http://schemas.openxmlformats.org/officeDocument/2006/relationships/oleObject" Target="../embeddings/oleObject6.bin"/><Relationship Id="rId9" Type="http://schemas.openxmlformats.org/officeDocument/2006/relationships/image" Target="../media/image9.emf"/><Relationship Id="rId10"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3880" y="1846925"/>
            <a:ext cx="8549640" cy="1470025"/>
          </a:xfrm>
        </p:spPr>
        <p:txBody>
          <a:bodyPr>
            <a:normAutofit/>
          </a:bodyPr>
          <a:lstStyle/>
          <a:p>
            <a:pPr algn="ctr"/>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normAutofit/>
          </a:bodyPr>
          <a:lstStyle/>
          <a:p>
            <a:r>
              <a:rPr lang="ja-JP" altLang="en-US" sz="2800" dirty="0" smtClean="0">
                <a:solidFill>
                  <a:schemeClr val="bg1">
                    <a:lumMod val="65000"/>
                  </a:schemeClr>
                </a:solidFill>
              </a:rPr>
              <a:t>福岡研究室</a:t>
            </a:r>
            <a:endParaRPr lang="en-US" altLang="ja-JP" sz="2800" dirty="0" smtClean="0">
              <a:solidFill>
                <a:schemeClr val="bg1">
                  <a:lumMod val="65000"/>
                </a:schemeClr>
              </a:solidFill>
            </a:endParaRPr>
          </a:p>
          <a:p>
            <a:r>
              <a:rPr kumimoji="1" lang="en-US" altLang="ja-JP" sz="2800" dirty="0" smtClean="0">
                <a:solidFill>
                  <a:schemeClr val="bg1">
                    <a:lumMod val="65000"/>
                  </a:schemeClr>
                </a:solidFill>
              </a:rPr>
              <a:t>J0929 </a:t>
            </a:r>
            <a:r>
              <a:rPr kumimoji="1" lang="ja-JP" altLang="en-US" sz="2800" dirty="0" smtClean="0">
                <a:solidFill>
                  <a:schemeClr val="bg1">
                    <a:lumMod val="65000"/>
                  </a:schemeClr>
                </a:solidFill>
              </a:rPr>
              <a:t>索手一平</a:t>
            </a:r>
            <a:endParaRPr kumimoji="1" lang="ja-JP" altLang="en-US" sz="2800" dirty="0">
              <a:solidFill>
                <a:schemeClr val="bg1">
                  <a:lumMod val="65000"/>
                </a:schemeClr>
              </a:solidFill>
            </a:endParaRPr>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xmlns:p14="http://schemas.microsoft.com/office/powerpoint/2010/main">
    <mc:Choice Requires="p14">
      <p:transition spd="slow" p14:dur="2000" advTm="15846"/>
    </mc:Choice>
    <mc:Fallback xmlns="">
      <p:transition xmlns:p14="http://schemas.microsoft.com/office/powerpoint/2010/main" spd="slow" advTm="1584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sz="2800" dirty="0" smtClean="0"/>
          </a:p>
          <a:p>
            <a:r>
              <a:rPr kumimoji="1" lang="en-US" altLang="ja-JP" sz="2800" dirty="0" smtClean="0"/>
              <a:t>128bit</a:t>
            </a:r>
            <a:r>
              <a:rPr kumimoji="1" lang="ja-JP" altLang="en-US" sz="2800" dirty="0" smtClean="0"/>
              <a:t>以上の誤りパターンでのデータの採取</a:t>
            </a:r>
            <a:endParaRPr kumimoji="1" lang="en-US" altLang="ja-JP" sz="2800" dirty="0" smtClean="0"/>
          </a:p>
          <a:p>
            <a:endParaRPr lang="en-US" altLang="ja-JP" sz="2800" dirty="0" smtClean="0"/>
          </a:p>
          <a:p>
            <a:r>
              <a:rPr lang="ja-JP" altLang="en-US" sz="2800" dirty="0" smtClean="0"/>
              <a:t>さまざまな画像でのデータの採取</a:t>
            </a:r>
            <a:endParaRPr lang="en-US" altLang="ja-JP" sz="2800" dirty="0" smtClean="0"/>
          </a:p>
          <a:p>
            <a:endParaRPr lang="en-US" altLang="ja-JP" sz="2800" dirty="0"/>
          </a:p>
          <a:p>
            <a:r>
              <a:rPr lang="en-US" altLang="ja-JP" sz="2800" dirty="0" smtClean="0"/>
              <a:t>LSB</a:t>
            </a:r>
            <a:r>
              <a:rPr lang="ja-JP" altLang="en-US" sz="2800" dirty="0" smtClean="0"/>
              <a:t>以外へのデータの埋め込み</a:t>
            </a:r>
            <a:endParaRPr lang="en-US" altLang="ja-JP" sz="2800" dirty="0" smtClean="0"/>
          </a:p>
          <a:p>
            <a:endParaRPr kumimoji="1" lang="en-US" altLang="ja-JP" sz="2800" dirty="0" smtClean="0"/>
          </a:p>
          <a:p>
            <a:r>
              <a:rPr kumimoji="1" lang="en-US" altLang="ja-JP" sz="2800" dirty="0" smtClean="0"/>
              <a:t>SSIM</a:t>
            </a:r>
            <a:r>
              <a:rPr lang="ja-JP" altLang="en-US" sz="2800" dirty="0" smtClean="0"/>
              <a:t>を用いた評価</a:t>
            </a:r>
            <a:endParaRPr lang="en-US" altLang="ja-JP" sz="2800" dirty="0" smtClean="0"/>
          </a:p>
          <a:p>
            <a:endParaRPr lang="en-US" altLang="ja-JP" sz="2800" dirty="0" smtClean="0"/>
          </a:p>
          <a:p>
            <a:endParaRPr kumimoji="1" lang="ja-JP" altLang="en-US" sz="2800"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xmlns:p14="http://schemas.microsoft.com/office/powerpoint/2010/main">
    <mc:Choice Requires="p14">
      <p:transition spd="slow" p14:dur="2000" advTm="23743"/>
    </mc:Choice>
    <mc:Fallback xmlns="">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05194" y="4681961"/>
            <a:ext cx="972941" cy="707886"/>
          </a:xfrm>
          <a:prstGeom prst="rect">
            <a:avLst/>
          </a:prstGeom>
          <a:noFill/>
        </p:spPr>
        <p:txBody>
          <a:bodyPr wrap="square" rtlCol="0">
            <a:spAutoFit/>
          </a:bodyPr>
          <a:lstStyle/>
          <a:p>
            <a:r>
              <a:rPr kumimoji="1" lang="ja-JP" altLang="en-US" sz="2000" dirty="0" smtClean="0"/>
              <a:t>元画像</a:t>
            </a:r>
            <a:endParaRPr kumimoji="1" lang="ja-JP" altLang="en-US" sz="2000" dirty="0"/>
          </a:p>
        </p:txBody>
      </p:sp>
      <p:sp>
        <p:nvSpPr>
          <p:cNvPr id="8" name="テキスト ボックス 7"/>
          <p:cNvSpPr txBox="1"/>
          <p:nvPr/>
        </p:nvSpPr>
        <p:spPr>
          <a:xfrm>
            <a:off x="3477064" y="4681961"/>
            <a:ext cx="2197956" cy="707886"/>
          </a:xfrm>
          <a:prstGeom prst="rect">
            <a:avLst/>
          </a:prstGeom>
          <a:noFill/>
        </p:spPr>
        <p:txBody>
          <a:bodyPr wrap="square" rtlCol="0">
            <a:spAutoFit/>
          </a:bodyPr>
          <a:lstStyle/>
          <a:p>
            <a:r>
              <a:rPr kumimoji="1" lang="ja-JP" altLang="en-US" sz="2000" dirty="0" smtClean="0"/>
              <a:t>誤りパターン長</a:t>
            </a:r>
            <a:r>
              <a:rPr kumimoji="1" lang="en-US" altLang="ja-JP" sz="2000" dirty="0" smtClean="0"/>
              <a:t>8bit</a:t>
            </a:r>
            <a:endParaRPr kumimoji="1" lang="ja-JP" altLang="en-US" sz="2000" dirty="0"/>
          </a:p>
        </p:txBody>
      </p:sp>
      <p:sp>
        <p:nvSpPr>
          <p:cNvPr id="9" name="テキスト ボックス 8"/>
          <p:cNvSpPr txBox="1"/>
          <p:nvPr/>
        </p:nvSpPr>
        <p:spPr>
          <a:xfrm>
            <a:off x="6140673" y="4681961"/>
            <a:ext cx="2583544" cy="707886"/>
          </a:xfrm>
          <a:prstGeom prst="rect">
            <a:avLst/>
          </a:prstGeom>
          <a:noFill/>
        </p:spPr>
        <p:txBody>
          <a:bodyPr wrap="square" rtlCol="0">
            <a:spAutoFit/>
          </a:bodyPr>
          <a:lstStyle/>
          <a:p>
            <a:r>
              <a:rPr kumimoji="1" lang="ja-JP" altLang="en-US" sz="2000" dirty="0" smtClean="0"/>
              <a:t>誤りパターン長</a:t>
            </a:r>
            <a:r>
              <a:rPr kumimoji="1" lang="en-US" altLang="ja-JP" sz="2000" dirty="0" smtClean="0"/>
              <a:t>128bit</a:t>
            </a:r>
            <a:endParaRPr kumimoji="1" lang="ja-JP" altLang="en-US" sz="2000" dirty="0"/>
          </a:p>
        </p:txBody>
      </p:sp>
      <p:sp>
        <p:nvSpPr>
          <p:cNvPr id="10" name="タイトル 1"/>
          <p:cNvSpPr>
            <a:spLocks noGrp="1"/>
          </p:cNvSpPr>
          <p:nvPr>
            <p:ph type="title"/>
          </p:nvPr>
        </p:nvSpPr>
        <p:spPr/>
        <p:txBody>
          <a:bodyPr/>
          <a:lstStyle/>
          <a:p>
            <a:r>
              <a:rPr kumimoji="1" lang="ja-JP" altLang="en-US" dirty="0" smtClean="0"/>
              <a:t>画像比較</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xmlns:p14="http://schemas.microsoft.com/office/powerpoint/2010/main">
    <mc:Choice Requires="p14">
      <p:transition spd="slow" p14:dur="2000" advTm="1519"/>
    </mc:Choice>
    <mc:Fallback xmlns="">
      <p:transition xmlns:p14="http://schemas.microsoft.com/office/powerpoint/2010/main" spd="slow" advTm="1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誤り率</a:t>
            </a:r>
            <a:endParaRPr kumimoji="1" lang="ja-JP" altLang="en-US" dirty="0"/>
          </a:p>
        </p:txBody>
      </p:sp>
      <p:sp>
        <p:nvSpPr>
          <p:cNvPr id="3" name="コンテンツ プレースホルダー 2"/>
          <p:cNvSpPr>
            <a:spLocks noGrp="1"/>
          </p:cNvSpPr>
          <p:nvPr>
            <p:ph idx="1"/>
          </p:nvPr>
        </p:nvSpPr>
        <p:spPr>
          <a:xfrm>
            <a:off x="457200" y="1600200"/>
            <a:ext cx="8229600" cy="2505689"/>
          </a:xfrm>
        </p:spPr>
        <p:txBody>
          <a:bodyPr>
            <a:normAutofit/>
          </a:bodyPr>
          <a:lstStyle/>
          <a:p>
            <a:r>
              <a:rPr lang="ja-JP" altLang="en-US" sz="2800" dirty="0" smtClean="0"/>
              <a:t>概要</a:t>
            </a:r>
            <a:endParaRPr lang="en-US" altLang="ja-JP" sz="2800" dirty="0" smtClean="0"/>
          </a:p>
          <a:p>
            <a:pPr lvl="1"/>
            <a:r>
              <a:rPr lang="en-US" altLang="ja-JP" sz="2400" dirty="0"/>
              <a:t>LSB</a:t>
            </a:r>
            <a:r>
              <a:rPr lang="ja-JP" altLang="en-US" sz="2400" dirty="0"/>
              <a:t>の</a:t>
            </a:r>
            <a:r>
              <a:rPr lang="ja-JP" altLang="en-US" sz="2400" dirty="0" smtClean="0"/>
              <a:t>変化率</a:t>
            </a:r>
            <a:endParaRPr lang="en-US" altLang="ja-JP" sz="2400" dirty="0" smtClean="0"/>
          </a:p>
          <a:p>
            <a:pPr marL="0" indent="0">
              <a:buNone/>
            </a:pPr>
            <a:endParaRPr kumimoji="1" lang="en-US" altLang="ja-JP" sz="2800" dirty="0"/>
          </a:p>
          <a:p>
            <a:r>
              <a:rPr lang="ja-JP" altLang="en-US" sz="2800" dirty="0" smtClean="0"/>
              <a:t>計算式</a:t>
            </a:r>
            <a:endParaRPr kumimoji="1" lang="ja-JP" altLang="en-US" sz="28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742526640"/>
              </p:ext>
            </p:extLst>
          </p:nvPr>
        </p:nvGraphicFramePr>
        <p:xfrm>
          <a:off x="3650242" y="3731671"/>
          <a:ext cx="1925693" cy="1010009"/>
        </p:xfrm>
        <a:graphic>
          <a:graphicData uri="http://schemas.openxmlformats.org/presentationml/2006/ole">
            <mc:AlternateContent xmlns:mc="http://schemas.openxmlformats.org/markup-compatibility/2006">
              <mc:Choice xmlns:v="urn:schemas-microsoft-com:vml" Requires="v">
                <p:oleObj spid="_x0000_s9260" name="数式" r:id="rId3" imgW="749300" imgH="393700" progId="Equation.3">
                  <p:embed/>
                </p:oleObj>
              </mc:Choice>
              <mc:Fallback>
                <p:oleObj name="数式" r:id="rId3" imgW="749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242" y="3731671"/>
                        <a:ext cx="1925693" cy="1010009"/>
                      </a:xfrm>
                      <a:prstGeom prst="rect">
                        <a:avLst/>
                      </a:prstGeom>
                      <a:noFill/>
                      <a:ln>
                        <a:noFill/>
                      </a:ln>
                    </p:spPr>
                  </p:pic>
                </p:oleObj>
              </mc:Fallback>
            </mc:AlternateContent>
          </a:graphicData>
        </a:graphic>
      </p:graphicFrame>
      <p:sp>
        <p:nvSpPr>
          <p:cNvPr id="7" name="テキスト ボックス 6"/>
          <p:cNvSpPr txBox="1"/>
          <p:nvPr/>
        </p:nvSpPr>
        <p:spPr>
          <a:xfrm>
            <a:off x="1409036" y="5031865"/>
            <a:ext cx="6448853" cy="461665"/>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d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異なる</a:t>
            </a:r>
            <a:r>
              <a:rPr lang="en-US" altLang="ja-JP" sz="2400" dirty="0" smtClean="0">
                <a:latin typeface="Cambria Math"/>
                <a:ea typeface="ＭＳ 明朝"/>
                <a:cs typeface="Cambria Math"/>
              </a:rPr>
              <a:t>LSB</a:t>
            </a:r>
            <a:r>
              <a:rPr lang="ja-JP" altLang="en-US" sz="2400" dirty="0" smtClean="0">
                <a:latin typeface="Cambria Math"/>
                <a:ea typeface="ＭＳ 明朝"/>
                <a:cs typeface="Cambria Math"/>
              </a:rPr>
              <a:t>の数，</a:t>
            </a:r>
            <a:r>
              <a:rPr lang="en-US" altLang="ja-JP" sz="2400" dirty="0" smtClean="0">
                <a:latin typeface="Cambria Math"/>
                <a:ea typeface="ＭＳ 明朝"/>
                <a:cs typeface="Cambria Math"/>
              </a:rPr>
              <a:t>n : </a:t>
            </a:r>
            <a:r>
              <a:rPr lang="ja-JP" altLang="en-US" sz="2400" dirty="0" smtClean="0">
                <a:latin typeface="Cambria Math"/>
                <a:ea typeface="ＭＳ 明朝"/>
                <a:cs typeface="Cambria Math"/>
              </a:rPr>
              <a:t>画像の総ピクセル数</a:t>
            </a: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136190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PSNR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概要</a:t>
            </a:r>
            <a:endParaRPr lang="en-US" altLang="ja-JP" sz="2800" dirty="0"/>
          </a:p>
          <a:p>
            <a:pPr lvl="1"/>
            <a:r>
              <a:rPr lang="ja-JP" altLang="en-US" sz="2400" dirty="0"/>
              <a:t>ピーク信号対雑音比の略称</a:t>
            </a:r>
            <a:endParaRPr lang="en-US" altLang="ja-JP" sz="2400" dirty="0"/>
          </a:p>
          <a:p>
            <a:pPr lvl="1"/>
            <a:r>
              <a:rPr lang="ja-JP" altLang="en-US" sz="2400" dirty="0"/>
              <a:t>ピクセルの最大値と劣化をもたらすノイズ（変化したビット数）の</a:t>
            </a:r>
            <a:r>
              <a:rPr lang="ja-JP" altLang="en-US" sz="2400" dirty="0" smtClean="0"/>
              <a:t>比率</a:t>
            </a:r>
            <a:endParaRPr lang="en-US" altLang="ja-JP" sz="2400" dirty="0" smtClean="0"/>
          </a:p>
          <a:p>
            <a:pPr lvl="1"/>
            <a:r>
              <a:rPr lang="en-US" altLang="ja-JP" sz="2400" dirty="0" smtClean="0"/>
              <a:t>40db</a:t>
            </a:r>
            <a:r>
              <a:rPr lang="ja-JP" altLang="en-US" sz="2400" dirty="0" smtClean="0"/>
              <a:t>以上で見分けが付かないとされる</a:t>
            </a:r>
            <a:endParaRPr lang="en-US" altLang="ja-JP" sz="2400" dirty="0" smtClean="0"/>
          </a:p>
          <a:p>
            <a:pPr lvl="1"/>
            <a:endParaRPr lang="en-US" altLang="ja-JP" sz="2400" dirty="0" smtClean="0"/>
          </a:p>
          <a:p>
            <a:r>
              <a:rPr lang="ja-JP" altLang="en-US" sz="2800" dirty="0" smtClean="0"/>
              <a:t>計算式</a:t>
            </a:r>
            <a:endParaRPr kumimoji="1" lang="ja-JP" altLang="en-US" sz="2800"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220307280"/>
              </p:ext>
            </p:extLst>
          </p:nvPr>
        </p:nvGraphicFramePr>
        <p:xfrm>
          <a:off x="2926869" y="4811282"/>
          <a:ext cx="3402482" cy="922707"/>
        </p:xfrm>
        <a:graphic>
          <a:graphicData uri="http://schemas.openxmlformats.org/presentationml/2006/ole">
            <mc:AlternateContent xmlns:mc="http://schemas.openxmlformats.org/markup-compatibility/2006">
              <mc:Choice xmlns:v="urn:schemas-microsoft-com:vml" Requires="v">
                <p:oleObj spid="_x0000_s7266"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2926869" y="4811282"/>
                        <a:ext cx="3402482" cy="922707"/>
                      </a:xfrm>
                      <a:prstGeom prst="rect">
                        <a:avLst/>
                      </a:prstGeom>
                    </p:spPr>
                  </p:pic>
                </p:oleObj>
              </mc:Fallback>
            </mc:AlternateContent>
          </a:graphicData>
        </a:graphic>
      </p:graphicFrame>
      <p:sp>
        <p:nvSpPr>
          <p:cNvPr id="8" name="テキスト ボックス 7"/>
          <p:cNvSpPr txBox="1"/>
          <p:nvPr/>
        </p:nvSpPr>
        <p:spPr>
          <a:xfrm>
            <a:off x="532241" y="5826442"/>
            <a:ext cx="7803112" cy="769441"/>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MAX</a:t>
            </a:r>
            <a:r>
              <a:rPr lang="en-US" altLang="ja-JP" sz="2400" i="1" baseline="-25000" dirty="0" smtClean="0">
                <a:latin typeface="Cambria Math"/>
                <a:ea typeface="ＭＳ 明朝"/>
                <a:cs typeface="Cambria Math"/>
              </a:rPr>
              <a:t>I</a:t>
            </a:r>
            <a:r>
              <a:rPr lang="en-US" altLang="ja-JP" sz="2400" i="1" dirty="0" smtClean="0">
                <a:latin typeface="Cambria Math"/>
                <a:ea typeface="ＭＳ 明朝"/>
                <a:cs typeface="Cambria Math"/>
              </a:rPr>
              <a:t>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最大</a:t>
            </a:r>
            <a:r>
              <a:rPr lang="ja-JP" altLang="en-US" sz="2400" dirty="0">
                <a:latin typeface="Cambria Math"/>
                <a:ea typeface="ＭＳ 明朝"/>
                <a:cs typeface="Cambria Math"/>
              </a:rPr>
              <a:t>ピクセル値（</a:t>
            </a:r>
            <a:r>
              <a:rPr lang="en-US" altLang="ja-JP" sz="2400" dirty="0">
                <a:latin typeface="Cambria Math"/>
                <a:ea typeface="ＭＳ 明朝"/>
                <a:cs typeface="Cambria Math"/>
              </a:rPr>
              <a:t>255</a:t>
            </a:r>
            <a:r>
              <a:rPr lang="ja-JP" altLang="en-US" sz="2400" dirty="0" smtClean="0">
                <a:latin typeface="Cambria Math"/>
                <a:ea typeface="ＭＳ 明朝"/>
                <a:cs typeface="Cambria Math"/>
              </a:rPr>
              <a:t>），</a:t>
            </a:r>
            <a:r>
              <a:rPr lang="en-US" altLang="ja-JP" sz="2400" i="1" dirty="0">
                <a:latin typeface="Cambria Math"/>
                <a:ea typeface="ＭＳ 明朝"/>
                <a:cs typeface="Cambria Math"/>
              </a:rPr>
              <a:t>MSE </a:t>
            </a:r>
            <a:r>
              <a:rPr lang="en-US" altLang="ja-JP" sz="2400" dirty="0">
                <a:latin typeface="Cambria Math"/>
                <a:ea typeface="ＭＳ 明朝"/>
                <a:cs typeface="Cambria Math"/>
              </a:rPr>
              <a:t>: </a:t>
            </a:r>
            <a:r>
              <a:rPr lang="ja-JP" altLang="en-US" sz="2400" dirty="0">
                <a:latin typeface="Cambria Math"/>
                <a:ea typeface="ＭＳ 明朝"/>
                <a:cs typeface="Cambria Math"/>
              </a:rPr>
              <a:t>平均二乗誤差</a:t>
            </a:r>
            <a:endParaRPr lang="en-US" altLang="ja-JP" sz="2400" dirty="0">
              <a:latin typeface="Cambria Math"/>
              <a:ea typeface="ＭＳ 明朝"/>
              <a:cs typeface="Cambria Math"/>
            </a:endParaRPr>
          </a:p>
          <a:p>
            <a:pPr algn="ct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413330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SSIM</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概要</a:t>
            </a:r>
            <a:endParaRPr kumimoji="1" lang="en-US" altLang="ja-JP" sz="2800" dirty="0" smtClean="0"/>
          </a:p>
          <a:p>
            <a:pPr lvl="1"/>
            <a:r>
              <a:rPr lang="en-US" altLang="ja-JP" sz="2400" dirty="0" smtClean="0"/>
              <a:t>Structural Similarity</a:t>
            </a:r>
            <a:r>
              <a:rPr lang="ja-JP" altLang="en-US" sz="2400" dirty="0" smtClean="0"/>
              <a:t>の略</a:t>
            </a:r>
            <a:endParaRPr lang="en-US" altLang="ja-JP" sz="2400" dirty="0" smtClean="0"/>
          </a:p>
          <a:p>
            <a:pPr lvl="1"/>
            <a:endParaRPr kumimoji="1" lang="en-US" altLang="ja-JP" sz="2400" dirty="0" smtClean="0"/>
          </a:p>
          <a:p>
            <a:pPr lvl="1"/>
            <a:r>
              <a:rPr kumimoji="1" lang="ja-JP" altLang="en-US" sz="2400" dirty="0" smtClean="0"/>
              <a:t>「輝度」，「コントラスト」，「画像中に写っているオブジェクトの構造」のそれぞれを比較し算出</a:t>
            </a:r>
            <a:endParaRPr kumimoji="1" lang="en-US" altLang="ja-JP" sz="2400" dirty="0" smtClean="0"/>
          </a:p>
          <a:p>
            <a:pPr lvl="1"/>
            <a:endParaRPr kumimoji="1" lang="en-US" altLang="ja-JP" sz="2400" dirty="0" smtClean="0"/>
          </a:p>
          <a:p>
            <a:pPr lvl="1"/>
            <a:r>
              <a:rPr lang="en-US" altLang="ja-JP" sz="2400" dirty="0" smtClean="0"/>
              <a:t>PSNR</a:t>
            </a:r>
            <a:r>
              <a:rPr lang="ja-JP" altLang="en-US" sz="2400" dirty="0" smtClean="0"/>
              <a:t>に比べ主観評価との相関が高い</a:t>
            </a:r>
            <a:endParaRPr kumimoji="1" lang="ja-JP" altLang="en-US" sz="2400" dirty="0"/>
          </a:p>
        </p:txBody>
      </p:sp>
    </p:spTree>
    <p:extLst>
      <p:ext uri="{BB962C8B-B14F-4D97-AF65-F5344CB8AC3E}">
        <p14:creationId xmlns:p14="http://schemas.microsoft.com/office/powerpoint/2010/main" val="27403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2013-10-30 12.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17" y="701380"/>
            <a:ext cx="8312727" cy="5636014"/>
          </a:xfrm>
          <a:prstGeom prst="rect">
            <a:avLst/>
          </a:prstGeom>
        </p:spPr>
      </p:pic>
    </p:spTree>
    <p:extLst>
      <p:ext uri="{BB962C8B-B14F-4D97-AF65-F5344CB8AC3E}">
        <p14:creationId xmlns:p14="http://schemas.microsoft.com/office/powerpoint/2010/main" val="59824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124430240"/>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t>i</a:t>
                      </a: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dirty="0" smtClean="0"/>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331" name="数式" r:id="rId5" imgW="2108200" imgH="495300" progId="Equation.3">
                  <p:embed/>
                </p:oleObj>
              </mc:Choice>
              <mc:Fallback>
                <p:oleObj name="数式" r:id="rId5" imgW="2108200" imgH="495300" progId="Equation.3">
                  <p:embed/>
                  <p:pic>
                    <p:nvPicPr>
                      <p:cNvPr id="0" name=""/>
                      <p:cNvPicPr/>
                      <p:nvPr/>
                    </p:nvPicPr>
                    <p:blipFill>
                      <a:blip r:embed="rId6"/>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1618240860"/>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t>i</a:t>
                      </a: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err="1" smtClean="0"/>
                        <a:t>i</a:t>
                      </a: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dirty="0" smtClean="0"/>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dirty="0" smtClean="0"/>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dirty="0" smtClean="0"/>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474312142"/>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t>i</a:t>
                      </a: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smtClean="0"/>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smtClean="0"/>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smtClean="0"/>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8723">
                <a:tc>
                  <a:txBody>
                    <a:bodyPr/>
                    <a:lstStyle/>
                    <a:p>
                      <a:pPr algn="r"/>
                      <a:r>
                        <a:rPr kumimoji="1" lang="en-US" altLang="ja-JP" dirty="0" smtClean="0"/>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dirty="0" smtClean="0"/>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xmlns:p14="http://schemas.microsoft.com/office/powerpoint/2010/main">
    <mc:Choice Requires="p14">
      <p:transition spd="slow" p14:dur="2000" advTm="1202"/>
    </mc:Choice>
    <mc:Fallback xmlns="">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xit" presetSubtype="8" fill="hold" nodeType="withEffect">
                                  <p:stCondLst>
                                    <p:cond delay="0"/>
                                  </p:stCondLst>
                                  <p:childTnLst>
                                    <p:animEffect transition="out" filter="wipe(left)">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88631542"/>
              </p:ext>
            </p:extLst>
          </p:nvPr>
        </p:nvGraphicFramePr>
        <p:xfrm>
          <a:off x="3125000" y="489522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339099" y="467356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253284" y="42577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253284" y="489026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2548678663"/>
              </p:ext>
            </p:extLst>
          </p:nvPr>
        </p:nvGraphicFramePr>
        <p:xfrm>
          <a:off x="4849551"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29548785"/>
              </p:ext>
            </p:extLst>
          </p:nvPr>
        </p:nvGraphicFramePr>
        <p:xfrm>
          <a:off x="5274553"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507668323"/>
              </p:ext>
            </p:extLst>
          </p:nvPr>
        </p:nvGraphicFramePr>
        <p:xfrm>
          <a:off x="5690719" y="38645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760549" y="467529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4181999" y="467659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29218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148493206"/>
              </p:ext>
            </p:extLst>
          </p:nvPr>
        </p:nvGraphicFramePr>
        <p:xfrm>
          <a:off x="3167540"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229788608"/>
              </p:ext>
            </p:extLst>
          </p:nvPr>
        </p:nvGraphicFramePr>
        <p:xfrm>
          <a:off x="3592542"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801841905"/>
              </p:ext>
            </p:extLst>
          </p:nvPr>
        </p:nvGraphicFramePr>
        <p:xfrm>
          <a:off x="4008708"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150178415"/>
              </p:ext>
            </p:extLst>
          </p:nvPr>
        </p:nvGraphicFramePr>
        <p:xfrm>
          <a:off x="4433710"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4119361647"/>
              </p:ext>
            </p:extLst>
          </p:nvPr>
        </p:nvGraphicFramePr>
        <p:xfrm>
          <a:off x="4843191"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658743818"/>
              </p:ext>
            </p:extLst>
          </p:nvPr>
        </p:nvGraphicFramePr>
        <p:xfrm>
          <a:off x="5268193"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20851891"/>
              </p:ext>
            </p:extLst>
          </p:nvPr>
        </p:nvGraphicFramePr>
        <p:xfrm>
          <a:off x="5684359" y="569529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2493580001"/>
              </p:ext>
            </p:extLst>
          </p:nvPr>
        </p:nvGraphicFramePr>
        <p:xfrm>
          <a:off x="3161180"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3020700658"/>
              </p:ext>
            </p:extLst>
          </p:nvPr>
        </p:nvGraphicFramePr>
        <p:xfrm>
          <a:off x="3586182"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1165706025"/>
              </p:ext>
            </p:extLst>
          </p:nvPr>
        </p:nvGraphicFramePr>
        <p:xfrm>
          <a:off x="4002348"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840168500"/>
              </p:ext>
            </p:extLst>
          </p:nvPr>
        </p:nvGraphicFramePr>
        <p:xfrm>
          <a:off x="4427350"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3072923" y="417421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3066563" y="599359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テキスト情報のバイナリを画像の</a:t>
            </a:r>
            <a:r>
              <a:rPr lang="en-US" altLang="ja-JP" dirty="0" smtClean="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xmlns:p14="http://schemas.microsoft.com/office/powerpoint/2010/main">
    <mc:Choice Requires="p14">
      <p:transition spd="slow" p14:dur="2000" advTm="31877"/>
    </mc:Choice>
    <mc:Fallback xmlns="">
      <p:transition xmlns:p14="http://schemas.microsoft.com/office/powerpoint/2010/main" spd="slow" advTm="3187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631186605"/>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lnSpcReduction="1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smtClean="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256905985"/>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771898852"/>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3107116844"/>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1473537608"/>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3971366225"/>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1444772418"/>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2339208508"/>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624312" y="5043503"/>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
        <p:nvSpPr>
          <p:cNvPr id="47" name="テキスト ボックス 46"/>
          <p:cNvSpPr txBox="1"/>
          <p:nvPr/>
        </p:nvSpPr>
        <p:spPr>
          <a:xfrm>
            <a:off x="1253284" y="441646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3759883464"/>
              </p:ext>
            </p:extLst>
          </p:nvPr>
        </p:nvGraphicFramePr>
        <p:xfrm>
          <a:off x="4849551"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4017531959"/>
              </p:ext>
            </p:extLst>
          </p:nvPr>
        </p:nvGraphicFramePr>
        <p:xfrm>
          <a:off x="5274553"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1106050217"/>
              </p:ext>
            </p:extLst>
          </p:nvPr>
        </p:nvGraphicFramePr>
        <p:xfrm>
          <a:off x="5690719" y="402333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1974972541"/>
              </p:ext>
            </p:extLst>
          </p:nvPr>
        </p:nvGraphicFramePr>
        <p:xfrm>
          <a:off x="3167540"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589565679"/>
              </p:ext>
            </p:extLst>
          </p:nvPr>
        </p:nvGraphicFramePr>
        <p:xfrm>
          <a:off x="3592542"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2331367056"/>
              </p:ext>
            </p:extLst>
          </p:nvPr>
        </p:nvGraphicFramePr>
        <p:xfrm>
          <a:off x="4008708"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3465651175"/>
              </p:ext>
            </p:extLst>
          </p:nvPr>
        </p:nvGraphicFramePr>
        <p:xfrm>
          <a:off x="4433710"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283655854"/>
              </p:ext>
            </p:extLst>
          </p:nvPr>
        </p:nvGraphicFramePr>
        <p:xfrm>
          <a:off x="484319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283517420"/>
              </p:ext>
            </p:extLst>
          </p:nvPr>
        </p:nvGraphicFramePr>
        <p:xfrm>
          <a:off x="526819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2114418904"/>
              </p:ext>
            </p:extLst>
          </p:nvPr>
        </p:nvGraphicFramePr>
        <p:xfrm>
          <a:off x="568435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247177316"/>
              </p:ext>
            </p:extLst>
          </p:nvPr>
        </p:nvGraphicFramePr>
        <p:xfrm>
          <a:off x="316118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2808203382"/>
              </p:ext>
            </p:extLst>
          </p:nvPr>
        </p:nvGraphicFramePr>
        <p:xfrm>
          <a:off x="358618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1043757426"/>
              </p:ext>
            </p:extLst>
          </p:nvPr>
        </p:nvGraphicFramePr>
        <p:xfrm>
          <a:off x="400234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2253907213"/>
              </p:ext>
            </p:extLst>
          </p:nvPr>
        </p:nvGraphicFramePr>
        <p:xfrm>
          <a:off x="442735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072923" y="4332979"/>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066563" y="6095659"/>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Tree>
    <p:extLst>
      <p:ext uri="{BB962C8B-B14F-4D97-AF65-F5344CB8AC3E}">
        <p14:creationId xmlns:p14="http://schemas.microsoft.com/office/powerpoint/2010/main" val="1150163633"/>
      </p:ext>
    </p:extLst>
  </p:cSld>
  <p:clrMapOvr>
    <a:masterClrMapping/>
  </p:clrMapOvr>
  <mc:AlternateContent xmlns:mc="http://schemas.openxmlformats.org/markup-compatibility/2006" xmlns:p14="http://schemas.microsoft.com/office/powerpoint/2010/main">
    <mc:Choice Requires="p14">
      <p:transition spd="slow" p14:dur="2000" advTm="38365"/>
    </mc:Choice>
    <mc:Fallback xmlns="">
      <p:transition xmlns:p14="http://schemas.microsoft.com/office/powerpoint/2010/main" spd="slow" advTm="3836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01546768"/>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8302"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92389433"/>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8303"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235801947"/>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25840430"/>
      </p:ext>
    </p:extLst>
  </p:cSld>
  <p:clrMapOvr>
    <a:masterClrMapping/>
  </p:clrMapOvr>
  <mc:AlternateContent xmlns:mc="http://schemas.openxmlformats.org/markup-compatibility/2006" xmlns:p14="http://schemas.microsoft.com/office/powerpoint/2010/main">
    <mc:Choice Requires="p14">
      <p:transition spd="slow" p14:dur="2000" advTm="40204"/>
    </mc:Choice>
    <mc:Fallback xmlns="">
      <p:transition xmlns:p14="http://schemas.microsoft.com/office/powerpoint/2010/main" spd="slow" advTm="4020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研究概要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ステガノグラフィとは</a:t>
            </a:r>
            <a:endParaRPr lang="en-US" altLang="ja-JP" sz="2800" dirty="0"/>
          </a:p>
          <a:p>
            <a:pPr lvl="1"/>
            <a:r>
              <a:rPr lang="ja-JP" altLang="en-US" sz="2400" dirty="0"/>
              <a:t>データを別の媒体に埋め込む技術，研究の総称</a:t>
            </a:r>
            <a:r>
              <a:rPr lang="ja-JP" altLang="en-US" sz="2400" dirty="0" smtClean="0"/>
              <a:t>．</a:t>
            </a:r>
            <a:endParaRPr lang="en-US" altLang="ja-JP" sz="2400" dirty="0"/>
          </a:p>
          <a:p>
            <a:endParaRPr lang="en-US" altLang="ja-JP" sz="2800" dirty="0" smtClean="0"/>
          </a:p>
          <a:p>
            <a:r>
              <a:rPr lang="ja-JP" altLang="en-US" sz="2800" dirty="0" smtClean="0"/>
              <a:t>研究対象</a:t>
            </a:r>
            <a:endParaRPr lang="en-US" altLang="ja-JP" sz="2800" dirty="0"/>
          </a:p>
          <a:p>
            <a:pPr lvl="1"/>
            <a:r>
              <a:rPr lang="ja-JP" altLang="en-US" sz="2400" dirty="0"/>
              <a:t>テキスト情報を画像に埋め込むステガノグラフィ</a:t>
            </a:r>
            <a:endParaRPr lang="en-US" altLang="ja-JP" sz="2400" dirty="0"/>
          </a:p>
          <a:p>
            <a:endParaRPr lang="en-US" altLang="ja-JP" sz="2800" dirty="0" smtClean="0"/>
          </a:p>
          <a:p>
            <a:r>
              <a:rPr lang="ja-JP" altLang="en-US" sz="2800" dirty="0" smtClean="0"/>
              <a:t>目的</a:t>
            </a:r>
            <a:endParaRPr lang="en-US" altLang="ja-JP" sz="2800" dirty="0" smtClean="0"/>
          </a:p>
          <a:p>
            <a:pPr lvl="1"/>
            <a:r>
              <a:rPr lang="ja-JP" altLang="en-US" sz="2400" dirty="0" smtClean="0"/>
              <a:t>誤りパターン埋め込み法における画質劣化と埋め込み率のトレードオフ関係を明らかにする</a:t>
            </a:r>
            <a:endParaRPr kumimoji="1" lang="en-US" altLang="ja-JP" sz="2400" dirty="0"/>
          </a:p>
          <a:p>
            <a:endParaRPr kumimoji="1" lang="en-US" altLang="ja-JP" dirty="0" smtClean="0"/>
          </a:p>
        </p:txBody>
      </p:sp>
      <p:pic>
        <p:nvPicPr>
          <p:cNvPr id="6" name="図 5"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741" y="2081316"/>
            <a:ext cx="969204" cy="969204"/>
          </a:xfrm>
          <a:prstGeom prst="rect">
            <a:avLst/>
          </a:prstGeom>
        </p:spPr>
      </p:pic>
      <p:sp>
        <p:nvSpPr>
          <p:cNvPr id="7" name="円/楕円 6"/>
          <p:cNvSpPr/>
          <p:nvPr/>
        </p:nvSpPr>
        <p:spPr>
          <a:xfrm>
            <a:off x="9956188" y="2200004"/>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8" name="直線矢印コネクタ 7"/>
          <p:cNvCxnSpPr/>
          <p:nvPr/>
        </p:nvCxnSpPr>
        <p:spPr>
          <a:xfrm>
            <a:off x="12439568" y="2585571"/>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2405551" y="2138016"/>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586624191"/>
      </p:ext>
    </p:extLst>
  </p:cSld>
  <p:clrMapOvr>
    <a:masterClrMapping/>
  </p:clrMapOvr>
  <mc:AlternateContent xmlns:mc="http://schemas.openxmlformats.org/markup-compatibility/2006" xmlns:p14="http://schemas.microsoft.com/office/powerpoint/2010/main">
    <mc:Choice Requires="p14">
      <p:transition spd="slow" p14:dur="2000" advTm="29439"/>
    </mc:Choice>
    <mc:Fallback xmlns="">
      <p:transition xmlns:p14="http://schemas.microsoft.com/office/powerpoint/2010/main" spd="slow" advTm="29439"/>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normAutofit/>
          </a:bodyPr>
          <a:lstStyle/>
          <a:p>
            <a:r>
              <a:rPr lang="en-US" altLang="ja-JP" dirty="0" smtClean="0">
                <a:solidFill>
                  <a:srgbClr val="292934"/>
                </a:solidFill>
              </a:rPr>
              <a:t>LSB</a:t>
            </a:r>
            <a:r>
              <a:rPr lang="ja-JP" altLang="en-US" dirty="0" smtClean="0">
                <a:solidFill>
                  <a:srgbClr val="292934"/>
                </a:solidFill>
              </a:rPr>
              <a:t>法</a:t>
            </a:r>
            <a:endParaRPr kumimoji="1" lang="ja-JP" altLang="en-US" dirty="0">
              <a:solidFill>
                <a:srgbClr val="292934"/>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131162767"/>
              </p:ext>
            </p:extLst>
          </p:nvPr>
        </p:nvGraphicFramePr>
        <p:xfrm>
          <a:off x="9803864" y="765620"/>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6" name="直線矢印コネクタ 5"/>
          <p:cNvCxnSpPr/>
          <p:nvPr/>
        </p:nvCxnSpPr>
        <p:spPr>
          <a:xfrm flipV="1">
            <a:off x="10017963" y="543958"/>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921993" y="3553640"/>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8" name="テキスト ボックス 7"/>
          <p:cNvSpPr txBox="1"/>
          <p:nvPr/>
        </p:nvSpPr>
        <p:spPr>
          <a:xfrm>
            <a:off x="3808068" y="186708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cxnSp>
        <p:nvCxnSpPr>
          <p:cNvPr id="12" name="直線矢印コネクタ 11"/>
          <p:cNvCxnSpPr/>
          <p:nvPr/>
        </p:nvCxnSpPr>
        <p:spPr>
          <a:xfrm flipV="1">
            <a:off x="10439413" y="54569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flipV="1">
            <a:off x="10860863" y="546991"/>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下矢印 13"/>
          <p:cNvSpPr/>
          <p:nvPr/>
        </p:nvSpPr>
        <p:spPr>
          <a:xfrm>
            <a:off x="11143862" y="1162579"/>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6" name="角丸四角形 25"/>
          <p:cNvSpPr/>
          <p:nvPr/>
        </p:nvSpPr>
        <p:spPr>
          <a:xfrm>
            <a:off x="9385606" y="2427934"/>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7" name="角丸四角形 26"/>
          <p:cNvSpPr/>
          <p:nvPr/>
        </p:nvSpPr>
        <p:spPr>
          <a:xfrm>
            <a:off x="3526212" y="3299993"/>
            <a:ext cx="2188960"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8" name="コンテンツ プレースホルダー 2"/>
          <p:cNvSpPr txBox="1">
            <a:spLocks/>
          </p:cNvSpPr>
          <p:nvPr/>
        </p:nvSpPr>
        <p:spPr>
          <a:xfrm>
            <a:off x="876633" y="4805284"/>
            <a:ext cx="7481455" cy="12018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solidFill>
                  <a:srgbClr val="000000"/>
                </a:solidFill>
              </a:rPr>
              <a:t>特徴</a:t>
            </a:r>
            <a:endParaRPr lang="en-US" altLang="ja-JP" sz="2800" dirty="0" smtClean="0">
              <a:solidFill>
                <a:srgbClr val="000000"/>
              </a:solidFill>
            </a:endParaRPr>
          </a:p>
          <a:p>
            <a:pPr lvl="1"/>
            <a:r>
              <a:rPr lang="en-US" altLang="ja-JP" sz="2400" dirty="0" smtClean="0">
                <a:solidFill>
                  <a:srgbClr val="000000"/>
                </a:solidFill>
              </a:rPr>
              <a:t>LSB</a:t>
            </a:r>
            <a:r>
              <a:rPr lang="ja-JP" altLang="en-US" sz="2400" dirty="0" smtClean="0">
                <a:solidFill>
                  <a:srgbClr val="000000"/>
                </a:solidFill>
              </a:rPr>
              <a:t>が変化しやすい　</a:t>
            </a:r>
            <a:r>
              <a:rPr lang="en-US" altLang="ja-JP" sz="2400" dirty="0">
                <a:solidFill>
                  <a:srgbClr val="000000"/>
                </a:solidFill>
              </a:rPr>
              <a:t> </a:t>
            </a:r>
            <a:r>
              <a:rPr lang="en-US" altLang="ja-JP" sz="2400" dirty="0" smtClean="0">
                <a:solidFill>
                  <a:srgbClr val="000000"/>
                </a:solidFill>
              </a:rPr>
              <a:t>     </a:t>
            </a:r>
            <a:r>
              <a:rPr lang="en-US" altLang="ja-JP" sz="2400" dirty="0">
                <a:solidFill>
                  <a:srgbClr val="000000"/>
                </a:solidFill>
              </a:rPr>
              <a:t>	</a:t>
            </a:r>
            <a:r>
              <a:rPr lang="ja-JP" altLang="en-US" sz="2400" dirty="0" smtClean="0">
                <a:solidFill>
                  <a:srgbClr val="000000"/>
                </a:solidFill>
              </a:rPr>
              <a:t>誤り率が高い</a:t>
            </a:r>
          </a:p>
        </p:txBody>
      </p:sp>
      <p:pic>
        <p:nvPicPr>
          <p:cNvPr id="29" name="サウンド 3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8115300" y="5829300"/>
            <a:ext cx="812800" cy="812800"/>
          </a:xfrm>
          <a:prstGeom prst="rect">
            <a:avLst/>
          </a:prstGeom>
        </p:spPr>
      </p:pic>
      <p:cxnSp>
        <p:nvCxnSpPr>
          <p:cNvPr id="32" name="直線矢印コネクタ 31"/>
          <p:cNvCxnSpPr/>
          <p:nvPr/>
        </p:nvCxnSpPr>
        <p:spPr>
          <a:xfrm>
            <a:off x="4485066" y="553402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3" name="表 32"/>
          <p:cNvGraphicFramePr>
            <a:graphicFrameLocks noGrp="1"/>
          </p:cNvGraphicFramePr>
          <p:nvPr>
            <p:extLst>
              <p:ext uri="{D42A27DB-BD31-4B8C-83A1-F6EECF244321}">
                <p14:modId xmlns:p14="http://schemas.microsoft.com/office/powerpoint/2010/main" val="465280109"/>
              </p:ext>
            </p:extLst>
          </p:nvPr>
        </p:nvGraphicFramePr>
        <p:xfrm>
          <a:off x="3700056" y="3469026"/>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2800" dirty="0" smtClean="0"/>
                        <a:t>１</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4" name="表 33"/>
          <p:cNvGraphicFramePr>
            <a:graphicFrameLocks noGrp="1"/>
          </p:cNvGraphicFramePr>
          <p:nvPr>
            <p:extLst>
              <p:ext uri="{D42A27DB-BD31-4B8C-83A1-F6EECF244321}">
                <p14:modId xmlns:p14="http://schemas.microsoft.com/office/powerpoint/2010/main" val="1999178876"/>
              </p:ext>
            </p:extLst>
          </p:nvPr>
        </p:nvGraphicFramePr>
        <p:xfrm>
          <a:off x="3700056" y="3470093"/>
          <a:ext cx="1817481" cy="598879"/>
        </p:xfrm>
        <a:graphic>
          <a:graphicData uri="http://schemas.openxmlformats.org/drawingml/2006/table">
            <a:tbl>
              <a:tblPr firstRow="1" bandRow="1">
                <a:tableStyleId>{BDBED569-4797-4DF1-A0F4-6AAB3CD982D8}</a:tableStyleId>
              </a:tblPr>
              <a:tblGrid>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37" name="テキスト ボックス 36"/>
          <p:cNvSpPr txBox="1"/>
          <p:nvPr/>
        </p:nvSpPr>
        <p:spPr>
          <a:xfrm>
            <a:off x="474464" y="189764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sp>
        <p:nvSpPr>
          <p:cNvPr id="38" name="下矢印 37"/>
          <p:cNvSpPr/>
          <p:nvPr/>
        </p:nvSpPr>
        <p:spPr>
          <a:xfrm>
            <a:off x="4486896" y="2562890"/>
            <a:ext cx="239903" cy="5896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522964" y="2606037"/>
            <a:ext cx="1989145" cy="400110"/>
          </a:xfrm>
          <a:prstGeom prst="rect">
            <a:avLst/>
          </a:prstGeom>
          <a:noFill/>
        </p:spPr>
        <p:txBody>
          <a:bodyPr wrap="square" rtlCol="0">
            <a:spAutoFit/>
          </a:bodyPr>
          <a:lstStyle/>
          <a:p>
            <a:pPr algn="ctr"/>
            <a:r>
              <a:rPr kumimoji="1" lang="ja-JP" altLang="en-US" sz="2000" dirty="0" smtClean="0">
                <a:solidFill>
                  <a:srgbClr val="000000"/>
                </a:solidFill>
              </a:rPr>
              <a:t>置き換える</a:t>
            </a:r>
            <a:endParaRPr kumimoji="1" lang="ja-JP" altLang="en-US" sz="2000" dirty="0">
              <a:solidFill>
                <a:srgbClr val="000000"/>
              </a:solidFill>
            </a:endParaRPr>
          </a:p>
        </p:txBody>
      </p:sp>
    </p:spTree>
    <p:custDataLst>
      <p:tags r:id="rId1"/>
    </p:custDataLst>
    <p:extLst>
      <p:ext uri="{BB962C8B-B14F-4D97-AF65-F5344CB8AC3E}">
        <p14:creationId xmlns:p14="http://schemas.microsoft.com/office/powerpoint/2010/main" val="785714307"/>
      </p:ext>
    </p:extLst>
  </p:cSld>
  <p:clrMapOvr>
    <a:masterClrMapping/>
  </p:clrMapOvr>
  <mc:AlternateContent xmlns:mc="http://schemas.openxmlformats.org/markup-compatibility/2006" xmlns:p14="http://schemas.microsoft.com/office/powerpoint/2010/main">
    <mc:Choice Requires="p14">
      <p:transition spd="slow" p14:dur="2000" advTm="38394"/>
    </mc:Choice>
    <mc:Fallback xmlns="">
      <p:transition xmlns:p14="http://schemas.microsoft.com/office/powerpoint/2010/main" spd="slow" advTm="3839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表 73"/>
          <p:cNvGraphicFramePr>
            <a:graphicFrameLocks noGrp="1"/>
          </p:cNvGraphicFramePr>
          <p:nvPr>
            <p:extLst>
              <p:ext uri="{D42A27DB-BD31-4B8C-83A1-F6EECF244321}">
                <p14:modId xmlns:p14="http://schemas.microsoft.com/office/powerpoint/2010/main" val="1824294076"/>
              </p:ext>
            </p:extLst>
          </p:nvPr>
        </p:nvGraphicFramePr>
        <p:xfrm>
          <a:off x="3671683" y="398577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292934"/>
                </a:solidFill>
              </a:rPr>
              <a:t>誤りパターン埋め込み法</a:t>
            </a:r>
            <a:endParaRPr kumimoji="1" lang="ja-JP" altLang="en-US" dirty="0">
              <a:solidFill>
                <a:srgbClr val="292934"/>
              </a:solidFill>
            </a:endParaRPr>
          </a:p>
        </p:txBody>
      </p:sp>
      <p:sp>
        <p:nvSpPr>
          <p:cNvPr id="88" name="コンテンツ プレースホルダー 2"/>
          <p:cNvSpPr>
            <a:spLocks noGrp="1"/>
          </p:cNvSpPr>
          <p:nvPr>
            <p:ph idx="1"/>
          </p:nvPr>
        </p:nvSpPr>
        <p:spPr>
          <a:xfrm>
            <a:off x="9551590" y="4413124"/>
            <a:ext cx="8229600" cy="1654948"/>
          </a:xfrm>
        </p:spPr>
        <p:txBody>
          <a:bodyPr>
            <a:normAutofit/>
          </a:bodyPr>
          <a:lstStyle/>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5897054" y="2996508"/>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310566" y="2990990"/>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15300" y="5829300"/>
            <a:ext cx="812800" cy="812800"/>
          </a:xfrm>
          <a:prstGeom prst="rect">
            <a:avLst/>
          </a:prstGeom>
        </p:spPr>
      </p:pic>
      <p:sp>
        <p:nvSpPr>
          <p:cNvPr id="47" name="テキスト ボックス 46"/>
          <p:cNvSpPr txBox="1"/>
          <p:nvPr/>
        </p:nvSpPr>
        <p:spPr>
          <a:xfrm>
            <a:off x="-5681594" y="2363954"/>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2007869420"/>
              </p:ext>
            </p:extLst>
          </p:nvPr>
        </p:nvGraphicFramePr>
        <p:xfrm>
          <a:off x="-2085327"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2531795697"/>
              </p:ext>
            </p:extLst>
          </p:nvPr>
        </p:nvGraphicFramePr>
        <p:xfrm>
          <a:off x="-1660325"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4281571938"/>
              </p:ext>
            </p:extLst>
          </p:nvPr>
        </p:nvGraphicFramePr>
        <p:xfrm>
          <a:off x="-1244159" y="197081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2469880" y="3341728"/>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3813533440"/>
              </p:ext>
            </p:extLst>
          </p:nvPr>
        </p:nvGraphicFramePr>
        <p:xfrm>
          <a:off x="-3767338"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129623204"/>
              </p:ext>
            </p:extLst>
          </p:nvPr>
        </p:nvGraphicFramePr>
        <p:xfrm>
          <a:off x="-3342336"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1931790155"/>
              </p:ext>
            </p:extLst>
          </p:nvPr>
        </p:nvGraphicFramePr>
        <p:xfrm>
          <a:off x="-2926170"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549687106"/>
              </p:ext>
            </p:extLst>
          </p:nvPr>
        </p:nvGraphicFramePr>
        <p:xfrm>
          <a:off x="-2501168"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354773275"/>
              </p:ext>
            </p:extLst>
          </p:nvPr>
        </p:nvGraphicFramePr>
        <p:xfrm>
          <a:off x="-2091687"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801732790"/>
              </p:ext>
            </p:extLst>
          </p:nvPr>
        </p:nvGraphicFramePr>
        <p:xfrm>
          <a:off x="-1666685"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3721631245"/>
              </p:ext>
            </p:extLst>
          </p:nvPr>
        </p:nvGraphicFramePr>
        <p:xfrm>
          <a:off x="-1250519" y="374483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571347979"/>
              </p:ext>
            </p:extLst>
          </p:nvPr>
        </p:nvGraphicFramePr>
        <p:xfrm>
          <a:off x="-3773698"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4087240940"/>
              </p:ext>
            </p:extLst>
          </p:nvPr>
        </p:nvGraphicFramePr>
        <p:xfrm>
          <a:off x="-3348696"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4196059396"/>
              </p:ext>
            </p:extLst>
          </p:nvPr>
        </p:nvGraphicFramePr>
        <p:xfrm>
          <a:off x="-2932530"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3222051177"/>
              </p:ext>
            </p:extLst>
          </p:nvPr>
        </p:nvGraphicFramePr>
        <p:xfrm>
          <a:off x="-2507528"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861955" y="2280466"/>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868315" y="4043146"/>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2537980" y="2573711"/>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43" name="コンテンツ プレースホルダー 2"/>
          <p:cNvSpPr txBox="1">
            <a:spLocks/>
          </p:cNvSpPr>
          <p:nvPr/>
        </p:nvSpPr>
        <p:spPr>
          <a:xfrm>
            <a:off x="876633" y="4805283"/>
            <a:ext cx="7481455" cy="17040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a:solidFill>
                  <a:srgbClr val="000000"/>
                </a:solidFill>
              </a:rPr>
              <a:t>特徴</a:t>
            </a:r>
            <a:endParaRPr lang="en-US" altLang="ja-JP" sz="2800" dirty="0">
              <a:solidFill>
                <a:srgbClr val="000000"/>
              </a:solidFill>
            </a:endParaRPr>
          </a:p>
          <a:p>
            <a:pPr lvl="1"/>
            <a:r>
              <a:rPr lang="en-US" altLang="ja-JP" sz="2400" dirty="0">
                <a:solidFill>
                  <a:srgbClr val="000000"/>
                </a:solidFill>
              </a:rPr>
              <a:t>LSB</a:t>
            </a:r>
            <a:r>
              <a:rPr lang="ja-JP" altLang="en-US" sz="2400" dirty="0">
                <a:solidFill>
                  <a:srgbClr val="000000"/>
                </a:solidFill>
              </a:rPr>
              <a:t>が変化しにくい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誤り</a:t>
            </a:r>
            <a:r>
              <a:rPr lang="ja-JP" altLang="en-US" sz="2400" dirty="0">
                <a:solidFill>
                  <a:srgbClr val="000000"/>
                </a:solidFill>
              </a:rPr>
              <a:t>率が低い</a:t>
            </a:r>
            <a:endParaRPr lang="en-US" altLang="ja-JP" sz="2400" dirty="0">
              <a:solidFill>
                <a:srgbClr val="000000"/>
              </a:solidFill>
            </a:endParaRPr>
          </a:p>
          <a:p>
            <a:pPr lvl="1"/>
            <a:r>
              <a:rPr lang="ja-JP" altLang="en-US" sz="2400" dirty="0" smtClean="0">
                <a:solidFill>
                  <a:srgbClr val="000000"/>
                </a:solidFill>
              </a:rPr>
              <a:t>より長いビット列</a:t>
            </a:r>
            <a:r>
              <a:rPr lang="ja-JP" altLang="en-US" sz="2400" dirty="0">
                <a:solidFill>
                  <a:srgbClr val="000000"/>
                </a:solidFill>
              </a:rPr>
              <a:t>　</a:t>
            </a:r>
            <a:r>
              <a:rPr lang="en-US" altLang="ja-JP" sz="2400" dirty="0">
                <a:solidFill>
                  <a:srgbClr val="000000"/>
                </a:solidFill>
              </a:rPr>
              <a:t>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埋め込み率</a:t>
            </a:r>
            <a:r>
              <a:rPr lang="ja-JP" altLang="en-US" sz="2400" dirty="0">
                <a:solidFill>
                  <a:srgbClr val="000000"/>
                </a:solidFill>
              </a:rPr>
              <a:t>が低い</a:t>
            </a:r>
            <a:endParaRPr lang="en-US" altLang="ja-JP" sz="2400" dirty="0">
              <a:solidFill>
                <a:srgbClr val="000000"/>
              </a:solidFill>
            </a:endParaRPr>
          </a:p>
        </p:txBody>
      </p:sp>
      <p:sp>
        <p:nvSpPr>
          <p:cNvPr id="44" name="テキスト ボックス 43"/>
          <p:cNvSpPr txBox="1"/>
          <p:nvPr/>
        </p:nvSpPr>
        <p:spPr>
          <a:xfrm>
            <a:off x="1001369" y="4019323"/>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45" name="テキスト ボックス 44"/>
          <p:cNvSpPr txBox="1"/>
          <p:nvPr/>
        </p:nvSpPr>
        <p:spPr>
          <a:xfrm>
            <a:off x="9668946" y="3007081"/>
            <a:ext cx="2411606" cy="830997"/>
          </a:xfrm>
          <a:prstGeom prst="rect">
            <a:avLst/>
          </a:prstGeom>
          <a:noFill/>
        </p:spPr>
        <p:txBody>
          <a:bodyPr wrap="square" rtlCol="0">
            <a:spAutoFit/>
          </a:bodyPr>
          <a:lstStyle/>
          <a:p>
            <a:pPr algn="ctr"/>
            <a:r>
              <a:rPr kumimoji="1" lang="ja-JP" altLang="en-US" dirty="0" smtClean="0">
                <a:solidFill>
                  <a:srgbClr val="000000"/>
                </a:solidFill>
              </a:rPr>
              <a:t>埋め込みたいデータ </a:t>
            </a:r>
            <a:endParaRPr kumimoji="1" lang="en-US" altLang="ja-JP" dirty="0" smtClean="0">
              <a:solidFill>
                <a:srgbClr val="000000"/>
              </a:solidFill>
            </a:endParaRPr>
          </a:p>
          <a:p>
            <a:pPr algn="ctr">
              <a:lnSpc>
                <a:spcPct val="130000"/>
              </a:lnSpc>
            </a:pPr>
            <a:r>
              <a:rPr kumimoji="1" lang="ja-JP" altLang="en-US" sz="2400" dirty="0" smtClean="0">
                <a:solidFill>
                  <a:srgbClr val="000000"/>
                </a:solidFill>
              </a:rPr>
              <a:t>（１１１）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46" name="角丸四角形 45"/>
          <p:cNvSpPr/>
          <p:nvPr/>
        </p:nvSpPr>
        <p:spPr>
          <a:xfrm>
            <a:off x="3466776" y="3811764"/>
            <a:ext cx="4684088"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48" name="表 47"/>
          <p:cNvGraphicFramePr>
            <a:graphicFrameLocks noGrp="1"/>
          </p:cNvGraphicFramePr>
          <p:nvPr>
            <p:extLst>
              <p:ext uri="{D42A27DB-BD31-4B8C-83A1-F6EECF244321}">
                <p14:modId xmlns:p14="http://schemas.microsoft.com/office/powerpoint/2010/main" val="2183640533"/>
              </p:ext>
            </p:extLst>
          </p:nvPr>
        </p:nvGraphicFramePr>
        <p:xfrm>
          <a:off x="3674640" y="398079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53" name="テキスト ボックス 52"/>
          <p:cNvSpPr txBox="1"/>
          <p:nvPr/>
        </p:nvSpPr>
        <p:spPr>
          <a:xfrm>
            <a:off x="14331773" y="3007081"/>
            <a:ext cx="2411606" cy="830997"/>
          </a:xfrm>
          <a:prstGeom prst="rect">
            <a:avLst/>
          </a:prstGeom>
          <a:noFill/>
        </p:spPr>
        <p:txBody>
          <a:bodyPr wrap="square" rtlCol="0">
            <a:spAutoFit/>
          </a:bodyPr>
          <a:lstStyle/>
          <a:p>
            <a:pPr algn="ctr"/>
            <a:r>
              <a:rPr kumimoji="1" lang="ja-JP" altLang="en-US" dirty="0" smtClean="0">
                <a:solidFill>
                  <a:srgbClr val="000000"/>
                </a:solidFill>
              </a:rPr>
              <a:t>誤りパターン </a:t>
            </a:r>
            <a:endParaRPr kumimoji="1" lang="en-US" altLang="ja-JP" dirty="0">
              <a:solidFill>
                <a:srgbClr val="000000"/>
              </a:solidFill>
            </a:endParaRPr>
          </a:p>
          <a:p>
            <a:pPr algn="ctr">
              <a:lnSpc>
                <a:spcPct val="130000"/>
              </a:lnSpc>
            </a:pPr>
            <a:r>
              <a:rPr kumimoji="1" lang="ja-JP" altLang="en-US" sz="2400" dirty="0">
                <a:solidFill>
                  <a:srgbClr val="000000"/>
                </a:solidFill>
              </a:rPr>
              <a:t>（</a:t>
            </a:r>
            <a:r>
              <a:rPr kumimoji="1" lang="ja-JP" altLang="en-US" sz="2400" dirty="0" smtClean="0">
                <a:solidFill>
                  <a:srgbClr val="000000"/>
                </a:solidFill>
              </a:rPr>
              <a:t>１００００００）</a:t>
            </a:r>
            <a:r>
              <a:rPr kumimoji="1" lang="en-US" altLang="ja-JP" sz="2400" baseline="-25000" dirty="0">
                <a:solidFill>
                  <a:srgbClr val="000000"/>
                </a:solidFill>
              </a:rPr>
              <a:t>2</a:t>
            </a:r>
            <a:endParaRPr kumimoji="1" lang="ja-JP" altLang="en-US" sz="2400" dirty="0">
              <a:solidFill>
                <a:srgbClr val="000000"/>
              </a:solidFill>
            </a:endParaRPr>
          </a:p>
        </p:txBody>
      </p:sp>
      <p:cxnSp>
        <p:nvCxnSpPr>
          <p:cNvPr id="69" name="直線矢印コネクタ 68"/>
          <p:cNvCxnSpPr/>
          <p:nvPr/>
        </p:nvCxnSpPr>
        <p:spPr>
          <a:xfrm>
            <a:off x="12723137" y="3605564"/>
            <a:ext cx="82820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0" name="テキスト ボックス 69"/>
          <p:cNvSpPr txBox="1"/>
          <p:nvPr/>
        </p:nvSpPr>
        <p:spPr>
          <a:xfrm>
            <a:off x="5738711" y="2318752"/>
            <a:ext cx="843593" cy="369333"/>
          </a:xfrm>
          <a:prstGeom prst="rect">
            <a:avLst/>
          </a:prstGeom>
          <a:noFill/>
        </p:spPr>
        <p:txBody>
          <a:bodyPr wrap="square" rtlCol="0">
            <a:spAutoFit/>
          </a:bodyPr>
          <a:lstStyle/>
          <a:p>
            <a:pPr algn="ctr"/>
            <a:r>
              <a:rPr kumimoji="1" lang="ja-JP" altLang="en-US" dirty="0" smtClean="0">
                <a:solidFill>
                  <a:srgbClr val="000000"/>
                </a:solidFill>
              </a:rPr>
              <a:t>変換</a:t>
            </a:r>
            <a:endParaRPr kumimoji="1" lang="ja-JP" altLang="en-US" dirty="0">
              <a:solidFill>
                <a:srgbClr val="000000"/>
              </a:solidFill>
            </a:endParaRPr>
          </a:p>
        </p:txBody>
      </p:sp>
      <p:cxnSp>
        <p:nvCxnSpPr>
          <p:cNvPr id="71" name="直線矢印コネクタ 70"/>
          <p:cNvCxnSpPr/>
          <p:nvPr/>
        </p:nvCxnSpPr>
        <p:spPr>
          <a:xfrm>
            <a:off x="4359499" y="554536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a:off x="4374382" y="6022712"/>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5933844" y="3072057"/>
            <a:ext cx="426213" cy="769441"/>
          </a:xfrm>
          <a:prstGeom prst="rect">
            <a:avLst/>
          </a:prstGeom>
          <a:noFill/>
        </p:spPr>
        <p:txBody>
          <a:bodyPr wrap="square" rtlCol="0">
            <a:spAutoFit/>
          </a:bodyPr>
          <a:lstStyle/>
          <a:p>
            <a:r>
              <a:rPr kumimoji="1" lang="en-US" altLang="ja-JP" sz="4400" dirty="0" smtClean="0">
                <a:solidFill>
                  <a:srgbClr val="000000"/>
                </a:solidFill>
              </a:rPr>
              <a:t>⊕</a:t>
            </a:r>
            <a:endParaRPr kumimoji="1" lang="ja-JP" altLang="en-US" sz="4400" dirty="0">
              <a:solidFill>
                <a:srgbClr val="000000"/>
              </a:solidFill>
            </a:endParaRPr>
          </a:p>
        </p:txBody>
      </p:sp>
      <p:sp>
        <p:nvSpPr>
          <p:cNvPr id="82" name="テキスト ボックス 81"/>
          <p:cNvSpPr txBox="1"/>
          <p:nvPr/>
        </p:nvSpPr>
        <p:spPr>
          <a:xfrm>
            <a:off x="1001369" y="2846845"/>
            <a:ext cx="1989145" cy="461665"/>
          </a:xfrm>
          <a:prstGeom prst="rect">
            <a:avLst/>
          </a:prstGeom>
          <a:noFill/>
        </p:spPr>
        <p:txBody>
          <a:bodyPr wrap="square" rtlCol="0">
            <a:spAutoFit/>
          </a:bodyPr>
          <a:lstStyle/>
          <a:p>
            <a:pPr algn="ctr"/>
            <a:r>
              <a:rPr kumimoji="1" lang="ja-JP" altLang="en-US" sz="2400" dirty="0" smtClean="0">
                <a:solidFill>
                  <a:srgbClr val="000000"/>
                </a:solidFill>
              </a:rPr>
              <a:t>誤りパターン</a:t>
            </a:r>
            <a:endParaRPr kumimoji="1" lang="ja-JP" altLang="en-US" sz="2400" dirty="0">
              <a:solidFill>
                <a:srgbClr val="000000"/>
              </a:solidFill>
            </a:endParaRPr>
          </a:p>
        </p:txBody>
      </p:sp>
      <p:sp>
        <p:nvSpPr>
          <p:cNvPr id="83" name="テキスト ボックス 82"/>
          <p:cNvSpPr txBox="1"/>
          <p:nvPr/>
        </p:nvSpPr>
        <p:spPr>
          <a:xfrm>
            <a:off x="4987389" y="168564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4" name="テキスト ボックス 83"/>
          <p:cNvSpPr txBox="1"/>
          <p:nvPr/>
        </p:nvSpPr>
        <p:spPr>
          <a:xfrm>
            <a:off x="474464" y="170486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cxnSp>
        <p:nvCxnSpPr>
          <p:cNvPr id="4" name="直線矢印コネクタ 3"/>
          <p:cNvCxnSpPr/>
          <p:nvPr/>
        </p:nvCxnSpPr>
        <p:spPr>
          <a:xfrm>
            <a:off x="5754688" y="2311380"/>
            <a:ext cx="0" cy="390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テキスト ボックス 84"/>
          <p:cNvSpPr txBox="1"/>
          <p:nvPr/>
        </p:nvSpPr>
        <p:spPr>
          <a:xfrm>
            <a:off x="4467912" y="2701185"/>
            <a:ext cx="2685227" cy="584776"/>
          </a:xfrm>
          <a:prstGeom prst="rect">
            <a:avLst/>
          </a:prstGeom>
          <a:noFill/>
        </p:spPr>
        <p:txBody>
          <a:bodyPr wrap="square" rtlCol="0">
            <a:spAutoFit/>
          </a:bodyPr>
          <a:lstStyle/>
          <a:p>
            <a:pPr algn="ctr"/>
            <a:r>
              <a:rPr kumimoji="1" lang="ja-JP" altLang="en-US" sz="3200" dirty="0" smtClean="0">
                <a:solidFill>
                  <a:srgbClr val="000000"/>
                </a:solidFill>
              </a:rPr>
              <a:t>（１００００００）</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6" name="下矢印 85"/>
          <p:cNvSpPr/>
          <p:nvPr/>
        </p:nvSpPr>
        <p:spPr>
          <a:xfrm>
            <a:off x="5644247" y="3277838"/>
            <a:ext cx="212501" cy="443045"/>
          </a:xfrm>
          <a:prstGeom prst="downArrow">
            <a:avLst>
              <a:gd name="adj1" fmla="val 50000"/>
              <a:gd name="adj2" fmla="val 35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243532185"/>
      </p:ext>
    </p:extLst>
  </p:cSld>
  <p:clrMapOvr>
    <a:masterClrMapping/>
  </p:clrMapOvr>
  <mc:AlternateContent xmlns:mc="http://schemas.openxmlformats.org/markup-compatibility/2006" xmlns:p14="http://schemas.microsoft.com/office/powerpoint/2010/main">
    <mc:Choice Requires="p14">
      <p:transition spd="slow" p14:dur="2000" advTm="33999"/>
    </mc:Choice>
    <mc:Fallback xmlns="">
      <p:transition xmlns:p14="http://schemas.microsoft.com/office/powerpoint/2010/main" spd="slow" advTm="3399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up)">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7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p:txBody>
          <a:bodyPr>
            <a:normAutofit/>
          </a:bodyPr>
          <a:lstStyle/>
          <a:p>
            <a:r>
              <a:rPr kumimoji="1" lang="ja-JP" altLang="en-US" dirty="0" smtClean="0">
                <a:solidFill>
                  <a:srgbClr val="292934"/>
                </a:solidFill>
              </a:rPr>
              <a:t>誤りテーブルを用いた変換</a:t>
            </a:r>
            <a:endParaRPr kumimoji="1" lang="ja-JP" altLang="en-US" dirty="0">
              <a:solidFill>
                <a:srgbClr val="292934"/>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sz="3200" dirty="0" smtClean="0">
                <a:solidFill>
                  <a:srgbClr val="000000"/>
                </a:solidFill>
              </a:rPr>
              <a:t>問題点</a:t>
            </a:r>
            <a:endParaRPr lang="en-US" altLang="ja-JP" sz="3200" dirty="0" smtClean="0">
              <a:solidFill>
                <a:srgbClr val="000000"/>
              </a:solidFill>
            </a:endParaRPr>
          </a:p>
          <a:p>
            <a:pPr marL="274320" lvl="1" indent="0">
              <a:buNone/>
            </a:pPr>
            <a:r>
              <a:rPr lang="ja-JP" altLang="en-US" sz="2800" b="1" dirty="0" smtClean="0">
                <a:solidFill>
                  <a:srgbClr val="FF0000"/>
                </a:solidFill>
              </a:rPr>
              <a:t>メモリ制約の大きい環境での実装が困難</a:t>
            </a:r>
          </a:p>
          <a:p>
            <a:endParaRPr lang="ja-JP" altLang="en-US" sz="36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175667792"/>
              </p:ext>
            </p:extLst>
          </p:nvPr>
        </p:nvGraphicFramePr>
        <p:xfrm>
          <a:off x="316310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7257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400110"/>
          </a:xfrm>
          <a:prstGeom prst="rect">
            <a:avLst/>
          </a:prstGeom>
          <a:noFill/>
        </p:spPr>
        <p:txBody>
          <a:bodyPr wrap="square" rtlCol="0">
            <a:spAutoFit/>
          </a:bodyPr>
          <a:lstStyle/>
          <a:p>
            <a:r>
              <a:rPr kumimoji="1" lang="ja-JP" altLang="en-US" sz="2000" dirty="0" smtClean="0">
                <a:solidFill>
                  <a:srgbClr val="000000"/>
                </a:solidFill>
              </a:rPr>
              <a:t>参照</a:t>
            </a:r>
            <a:endParaRPr kumimoji="1" lang="ja-JP" altLang="en-US" sz="2000" dirty="0">
              <a:solidFill>
                <a:srgbClr val="000000"/>
              </a:solidFill>
            </a:endParaRPr>
          </a:p>
        </p:txBody>
      </p:sp>
      <p:sp>
        <p:nvSpPr>
          <p:cNvPr id="38" name="テキスト ボックス 37"/>
          <p:cNvSpPr txBox="1"/>
          <p:nvPr/>
        </p:nvSpPr>
        <p:spPr>
          <a:xfrm>
            <a:off x="6825176" y="3203115"/>
            <a:ext cx="731333" cy="707886"/>
          </a:xfrm>
          <a:prstGeom prst="rect">
            <a:avLst/>
          </a:prstGeom>
          <a:noFill/>
        </p:spPr>
        <p:txBody>
          <a:bodyPr wrap="square" rtlCol="0">
            <a:spAutoFit/>
          </a:bodyPr>
          <a:lstStyle/>
          <a:p>
            <a:r>
              <a:rPr kumimoji="1" lang="ja-JP" altLang="en-US" sz="2000" dirty="0" smtClean="0">
                <a:solidFill>
                  <a:srgbClr val="000000"/>
                </a:solidFill>
              </a:rPr>
              <a:t>決定</a:t>
            </a:r>
            <a:endParaRPr kumimoji="1" lang="ja-JP" altLang="en-US" sz="20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xmlns:p14="http://schemas.microsoft.com/office/powerpoint/2010/main">
    <mc:Choice Requires="p14">
      <p:transition spd="slow" p14:dur="2000" advTm="28098"/>
    </mc:Choice>
    <mc:Fallback xmlns="">
      <p:transition xmlns:p14="http://schemas.microsoft.com/office/powerpoint/2010/main" spd="slow" advTm="280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chemeClr val="tx1"/>
                </a:solidFill>
              </a:rPr>
              <a:t>Shalkwijk</a:t>
            </a:r>
            <a:r>
              <a:rPr kumimoji="1" lang="ja-JP" altLang="en-US" dirty="0" smtClean="0">
                <a:solidFill>
                  <a:schemeClr val="tx1"/>
                </a:solidFill>
              </a:rPr>
              <a:t>の数え上げ符号とは</a:t>
            </a:r>
            <a:endParaRPr kumimoji="1" lang="ja-JP" altLang="en-US" dirty="0">
              <a:solidFill>
                <a:schemeClr val="tx1"/>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733675748"/>
              </p:ext>
            </p:extLst>
          </p:nvPr>
        </p:nvGraphicFramePr>
        <p:xfrm>
          <a:off x="-2034782" y="4576794"/>
          <a:ext cx="419100" cy="469900"/>
        </p:xfrm>
        <a:graphic>
          <a:graphicData uri="http://schemas.openxmlformats.org/presentationml/2006/ole">
            <mc:AlternateContent xmlns:mc="http://schemas.openxmlformats.org/markup-compatibility/2006">
              <mc:Choice xmlns:v="urn:schemas-microsoft-com:vml" Requires="v">
                <p:oleObj spid="_x0000_s1589"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2034782" y="4576794"/>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2016414590"/>
              </p:ext>
            </p:extLst>
          </p:nvPr>
        </p:nvGraphicFramePr>
        <p:xfrm>
          <a:off x="5707154" y="2842400"/>
          <a:ext cx="2030195" cy="851371"/>
        </p:xfrm>
        <a:graphic>
          <a:graphicData uri="http://schemas.openxmlformats.org/presentationml/2006/ole">
            <mc:AlternateContent xmlns:mc="http://schemas.openxmlformats.org/markup-compatibility/2006">
              <mc:Choice xmlns:v="urn:schemas-microsoft-com:vml" Requires="v">
                <p:oleObj spid="_x0000_s1590"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5707154" y="2842400"/>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3893307155"/>
              </p:ext>
            </p:extLst>
          </p:nvPr>
        </p:nvGraphicFramePr>
        <p:xfrm>
          <a:off x="2283480" y="4968849"/>
          <a:ext cx="4645039" cy="1584960"/>
        </p:xfrm>
        <a:graphic>
          <a:graphicData uri="http://schemas.openxmlformats.org/drawingml/2006/table">
            <a:tbl>
              <a:tblPr firstRow="1" bandRow="1">
                <a:tableStyleId>{6E25E649-3F16-4E02-A733-19D2CDBF48F0}</a:tableStyleId>
              </a:tblPr>
              <a:tblGrid>
                <a:gridCol w="620918"/>
                <a:gridCol w="1737399"/>
                <a:gridCol w="625974"/>
                <a:gridCol w="1660748"/>
              </a:tblGrid>
              <a:tr h="340902">
                <a:tc>
                  <a:txBody>
                    <a:bodyPr/>
                    <a:lstStyle/>
                    <a:p>
                      <a:pPr algn="r"/>
                      <a:r>
                        <a:rPr kumimoji="1" lang="en-US" altLang="ja-JP" sz="2000" dirty="0" err="1" smtClean="0"/>
                        <a:t>i</a:t>
                      </a:r>
                      <a:r>
                        <a:rPr kumimoji="1" lang="en-US" altLang="ja-JP" sz="2000" dirty="0" smtClean="0"/>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err="1" smtClean="0"/>
                        <a:t>i</a:t>
                      </a:r>
                      <a:r>
                        <a:rPr kumimoji="1" lang="en-US" altLang="ja-JP" sz="2000" dirty="0" smtClean="0"/>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0902">
                <a:tc>
                  <a:txBody>
                    <a:bodyPr/>
                    <a:lstStyle/>
                    <a:p>
                      <a:pPr algn="r"/>
                      <a:r>
                        <a:rPr kumimoji="1" lang="en-US" altLang="ja-JP" sz="2000" dirty="0" smtClean="0"/>
                        <a:t>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0011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3</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1001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0902">
                <a:tc>
                  <a:txBody>
                    <a:bodyPr/>
                    <a:lstStyle/>
                    <a:p>
                      <a:pPr algn="r"/>
                      <a:r>
                        <a:rPr kumimoji="1" lang="en-US" altLang="ja-JP" sz="2000" dirty="0" smtClean="0"/>
                        <a:t>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0101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4</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1010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0902">
                <a:tc>
                  <a:txBody>
                    <a:bodyPr/>
                    <a:lstStyle/>
                    <a:p>
                      <a:pPr algn="r"/>
                      <a:r>
                        <a:rPr kumimoji="1" lang="en-US" altLang="ja-JP" sz="2000" dirty="0" smtClean="0"/>
                        <a:t>2</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0110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5</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kumimoji="1" lang="en-US" altLang="ja-JP" sz="2000" dirty="0" smtClean="0"/>
                        <a:t>1100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0" name="テキスト ボックス 19"/>
          <p:cNvSpPr txBox="1"/>
          <p:nvPr/>
        </p:nvSpPr>
        <p:spPr>
          <a:xfrm>
            <a:off x="1562602" y="4346922"/>
            <a:ext cx="6037224" cy="461665"/>
          </a:xfrm>
          <a:prstGeom prst="rect">
            <a:avLst/>
          </a:prstGeom>
          <a:noFill/>
        </p:spPr>
        <p:txBody>
          <a:bodyPr wrap="square" rtlCol="0">
            <a:spAutoFit/>
          </a:bodyPr>
          <a:lstStyle/>
          <a:p>
            <a:pPr algn="ctr"/>
            <a:r>
              <a:rPr kumimoji="1" lang="en-US" altLang="ja-JP" sz="2400" dirty="0"/>
              <a:t>n</a:t>
            </a:r>
            <a:r>
              <a:rPr kumimoji="1" lang="en-US" altLang="ja-JP" sz="2400" dirty="0" smtClean="0"/>
              <a:t>=4, k=2</a:t>
            </a:r>
            <a:r>
              <a:rPr kumimoji="1" lang="ja-JP" altLang="en-US" sz="2400" dirty="0" smtClean="0"/>
              <a:t>の場合の割り当て表</a:t>
            </a:r>
            <a:endParaRPr kumimoji="1" lang="ja-JP" altLang="en-US" sz="24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
        <p:nvSpPr>
          <p:cNvPr id="11" name="テキスト ボックス 10"/>
          <p:cNvSpPr txBox="1"/>
          <p:nvPr/>
        </p:nvSpPr>
        <p:spPr>
          <a:xfrm>
            <a:off x="1289990" y="2431477"/>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０１１）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12" name="テキスト ボックス 11"/>
          <p:cNvSpPr txBox="1"/>
          <p:nvPr/>
        </p:nvSpPr>
        <p:spPr>
          <a:xfrm>
            <a:off x="948013" y="1674969"/>
            <a:ext cx="2912311" cy="761747"/>
          </a:xfrm>
          <a:prstGeom prst="rect">
            <a:avLst/>
          </a:prstGeom>
          <a:noFill/>
        </p:spPr>
        <p:txBody>
          <a:bodyPr wrap="square" rtlCol="0">
            <a:spAutoFit/>
          </a:bodyPr>
          <a:lstStyle/>
          <a:p>
            <a:pPr algn="ctr"/>
            <a:r>
              <a:rPr lang="ja-JP" altLang="en-US" sz="2400" dirty="0" smtClean="0">
                <a:solidFill>
                  <a:srgbClr val="000000"/>
                </a:solidFill>
              </a:rPr>
              <a:t>２進数列</a:t>
            </a:r>
            <a:r>
              <a:rPr lang="en-US" altLang="ja-JP" sz="2400" dirty="0" smtClean="0">
                <a:solidFill>
                  <a:srgbClr val="000000"/>
                </a:solidFill>
              </a:rPr>
              <a:t>x</a:t>
            </a:r>
          </a:p>
          <a:p>
            <a:pPr algn="ctr">
              <a:lnSpc>
                <a:spcPct val="110000"/>
              </a:lnSpc>
            </a:pPr>
            <a:r>
              <a:rPr kumimoji="1" lang="ja-JP" altLang="en-US" dirty="0" smtClean="0">
                <a:solidFill>
                  <a:srgbClr val="000000"/>
                </a:solidFill>
              </a:rPr>
              <a:t>長さ：</a:t>
            </a:r>
            <a:r>
              <a:rPr kumimoji="1" lang="en-US" altLang="ja-JP" dirty="0" smtClean="0">
                <a:solidFill>
                  <a:srgbClr val="000000"/>
                </a:solidFill>
              </a:rPr>
              <a:t>n</a:t>
            </a: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5" name="左大かっこ 4"/>
          <p:cNvSpPr/>
          <p:nvPr/>
        </p:nvSpPr>
        <p:spPr>
          <a:xfrm>
            <a:off x="-1664683" y="2592157"/>
            <a:ext cx="98002" cy="2137266"/>
          </a:xfrm>
          <a:prstGeom prst="leftBracket">
            <a:avLst/>
          </a:prstGeom>
          <a:ln>
            <a:solidFill>
              <a:srgbClr val="00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1936643" y="5203916"/>
            <a:ext cx="1726285" cy="646331"/>
          </a:xfrm>
          <a:prstGeom prst="rect">
            <a:avLst/>
          </a:prstGeom>
          <a:noFill/>
        </p:spPr>
        <p:txBody>
          <a:bodyPr wrap="square" rtlCol="0">
            <a:spAutoFit/>
          </a:bodyPr>
          <a:lstStyle/>
          <a:p>
            <a:pPr algn="ctr"/>
            <a:r>
              <a:rPr kumimoji="1" lang="ja-JP" altLang="en-US" dirty="0" smtClean="0">
                <a:solidFill>
                  <a:srgbClr val="000000"/>
                </a:solidFill>
              </a:rPr>
              <a:t>長さ　</a:t>
            </a:r>
            <a:r>
              <a:rPr kumimoji="1" lang="en-US" altLang="ja-JP" dirty="0" smtClean="0">
                <a:solidFill>
                  <a:srgbClr val="000000"/>
                </a:solidFill>
              </a:rPr>
              <a:t>;n</a:t>
            </a:r>
            <a:endParaRPr kumimoji="1" lang="en-US" altLang="ja-JP" dirty="0">
              <a:solidFill>
                <a:srgbClr val="000000"/>
              </a:solidFill>
            </a:endParaRPr>
          </a:p>
          <a:p>
            <a:pPr algn="ct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21" name="テキスト ボックス 20"/>
          <p:cNvSpPr txBox="1"/>
          <p:nvPr/>
        </p:nvSpPr>
        <p:spPr>
          <a:xfrm>
            <a:off x="5639114" y="1687900"/>
            <a:ext cx="1989145" cy="461665"/>
          </a:xfrm>
          <a:prstGeom prst="rect">
            <a:avLst/>
          </a:prstGeom>
          <a:noFill/>
        </p:spPr>
        <p:txBody>
          <a:bodyPr wrap="square" rtlCol="0">
            <a:spAutoFit/>
          </a:bodyPr>
          <a:lstStyle/>
          <a:p>
            <a:pPr algn="ctr"/>
            <a:r>
              <a:rPr lang="en-US" altLang="ja-JP" sz="2400" dirty="0" smtClean="0">
                <a:solidFill>
                  <a:srgbClr val="000000"/>
                </a:solidFill>
              </a:rPr>
              <a:t>10</a:t>
            </a:r>
            <a:r>
              <a:rPr lang="ja-JP" altLang="en-US" sz="2400" dirty="0" smtClean="0">
                <a:solidFill>
                  <a:srgbClr val="000000"/>
                </a:solidFill>
              </a:rPr>
              <a:t>進数</a:t>
            </a:r>
            <a:r>
              <a:rPr lang="en-US" altLang="ja-JP" sz="2400" dirty="0" err="1" smtClean="0">
                <a:solidFill>
                  <a:srgbClr val="000000"/>
                </a:solidFill>
              </a:rPr>
              <a:t>i</a:t>
            </a:r>
            <a:r>
              <a:rPr lang="en-US" altLang="ja-JP" sz="2400" dirty="0" smtClean="0">
                <a:solidFill>
                  <a:srgbClr val="000000"/>
                </a:solidFill>
              </a:rPr>
              <a:t>(x)</a:t>
            </a:r>
            <a:endParaRPr kumimoji="1" lang="ja-JP" altLang="en-US" sz="2400" dirty="0">
              <a:solidFill>
                <a:srgbClr val="000000"/>
              </a:solidFill>
            </a:endParaRPr>
          </a:p>
        </p:txBody>
      </p:sp>
      <p:sp>
        <p:nvSpPr>
          <p:cNvPr id="27" name="テキスト ボックス 26"/>
          <p:cNvSpPr txBox="1"/>
          <p:nvPr/>
        </p:nvSpPr>
        <p:spPr>
          <a:xfrm>
            <a:off x="1293756" y="2849913"/>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１０１）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28" name="テキスト ボックス 27"/>
          <p:cNvSpPr txBox="1"/>
          <p:nvPr/>
        </p:nvSpPr>
        <p:spPr>
          <a:xfrm rot="5400000">
            <a:off x="2125406" y="3254878"/>
            <a:ext cx="777814"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sp>
        <p:nvSpPr>
          <p:cNvPr id="29" name="テキスト ボックス 28"/>
          <p:cNvSpPr txBox="1"/>
          <p:nvPr/>
        </p:nvSpPr>
        <p:spPr>
          <a:xfrm>
            <a:off x="1293756" y="3660790"/>
            <a:ext cx="2441115" cy="461665"/>
          </a:xfrm>
          <a:prstGeom prst="rect">
            <a:avLst/>
          </a:prstGeom>
          <a:noFill/>
        </p:spPr>
        <p:txBody>
          <a:bodyPr wrap="square" rtlCol="0">
            <a:spAutoFit/>
          </a:bodyPr>
          <a:lstStyle/>
          <a:p>
            <a:pPr algn="ctr"/>
            <a:r>
              <a:rPr kumimoji="1" lang="ja-JP" altLang="en-US" sz="2400" dirty="0" smtClean="0">
                <a:solidFill>
                  <a:srgbClr val="000000"/>
                </a:solidFill>
              </a:rPr>
              <a:t>（１１０</a:t>
            </a:r>
            <a:r>
              <a:rPr kumimoji="1" lang="en-US" altLang="ja-JP" sz="2400" dirty="0" smtClean="0">
                <a:solidFill>
                  <a:srgbClr val="000000"/>
                </a:solidFill>
              </a:rPr>
              <a:t>…</a:t>
            </a:r>
            <a:r>
              <a:rPr kumimoji="1" lang="ja-JP" altLang="en-US" sz="2400" dirty="0" smtClean="0">
                <a:solidFill>
                  <a:srgbClr val="000000"/>
                </a:solidFill>
              </a:rPr>
              <a:t>０００）</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30" name="テキスト ボックス 29"/>
          <p:cNvSpPr txBox="1"/>
          <p:nvPr/>
        </p:nvSpPr>
        <p:spPr>
          <a:xfrm>
            <a:off x="9225928" y="1244348"/>
            <a:ext cx="2685227" cy="461665"/>
          </a:xfrm>
          <a:prstGeom prst="rect">
            <a:avLst/>
          </a:prstGeom>
          <a:noFill/>
        </p:spPr>
        <p:txBody>
          <a:bodyPr wrap="square" rtlCol="0">
            <a:spAutoFit/>
          </a:bodyPr>
          <a:lstStyle/>
          <a:p>
            <a:pPr algn="ctr"/>
            <a:r>
              <a:rPr kumimoji="1" lang="ja-JP" altLang="en-US" sz="2400" dirty="0" smtClean="0">
                <a:solidFill>
                  <a:srgbClr val="000000"/>
                </a:solidFill>
              </a:rPr>
              <a:t>０</a:t>
            </a:r>
            <a:endParaRPr kumimoji="1" lang="ja-JP" altLang="en-US" sz="2400" dirty="0">
              <a:solidFill>
                <a:srgbClr val="000000"/>
              </a:solidFill>
            </a:endParaRPr>
          </a:p>
        </p:txBody>
      </p:sp>
      <p:sp>
        <p:nvSpPr>
          <p:cNvPr id="31" name="テキスト ボックス 30"/>
          <p:cNvSpPr txBox="1"/>
          <p:nvPr/>
        </p:nvSpPr>
        <p:spPr>
          <a:xfrm>
            <a:off x="9229694" y="1662784"/>
            <a:ext cx="2685227" cy="461665"/>
          </a:xfrm>
          <a:prstGeom prst="rect">
            <a:avLst/>
          </a:prstGeom>
          <a:noFill/>
        </p:spPr>
        <p:txBody>
          <a:bodyPr wrap="square" rtlCol="0">
            <a:spAutoFit/>
          </a:bodyPr>
          <a:lstStyle/>
          <a:p>
            <a:pPr algn="ctr"/>
            <a:r>
              <a:rPr kumimoji="1" lang="ja-JP" altLang="en-US" sz="2400" dirty="0" smtClean="0">
                <a:solidFill>
                  <a:srgbClr val="000000"/>
                </a:solidFill>
              </a:rPr>
              <a:t>１</a:t>
            </a:r>
            <a:endParaRPr kumimoji="1" lang="ja-JP" altLang="en-US" sz="2400" dirty="0">
              <a:solidFill>
                <a:srgbClr val="000000"/>
              </a:solidFill>
            </a:endParaRPr>
          </a:p>
        </p:txBody>
      </p:sp>
      <p:graphicFrame>
        <p:nvGraphicFramePr>
          <p:cNvPr id="34" name="オブジェクト 33"/>
          <p:cNvGraphicFramePr>
            <a:graphicFrameLocks noChangeAspect="1"/>
          </p:cNvGraphicFramePr>
          <p:nvPr>
            <p:extLst>
              <p:ext uri="{D42A27DB-BD31-4B8C-83A1-F6EECF244321}">
                <p14:modId xmlns:p14="http://schemas.microsoft.com/office/powerpoint/2010/main" val="1424271268"/>
              </p:ext>
            </p:extLst>
          </p:nvPr>
        </p:nvGraphicFramePr>
        <p:xfrm>
          <a:off x="10314904" y="2485001"/>
          <a:ext cx="575316" cy="700840"/>
        </p:xfrm>
        <a:graphic>
          <a:graphicData uri="http://schemas.openxmlformats.org/presentationml/2006/ole">
            <mc:AlternateContent xmlns:mc="http://schemas.openxmlformats.org/markup-compatibility/2006">
              <mc:Choice xmlns:v="urn:schemas-microsoft-com:vml" Requires="v">
                <p:oleObj spid="_x0000_s1591" name="数式" r:id="rId10" imgW="406400" imgH="495300" progId="Equation.3">
                  <p:embed/>
                </p:oleObj>
              </mc:Choice>
              <mc:Fallback>
                <p:oleObj name="数式" r:id="rId10" imgW="406400" imgH="495300" progId="Equation.3">
                  <p:embed/>
                  <p:pic>
                    <p:nvPicPr>
                      <p:cNvPr id="0" name=""/>
                      <p:cNvPicPr/>
                      <p:nvPr/>
                    </p:nvPicPr>
                    <p:blipFill>
                      <a:blip r:embed="rId11"/>
                      <a:stretch>
                        <a:fillRect/>
                      </a:stretch>
                    </p:blipFill>
                    <p:spPr>
                      <a:xfrm>
                        <a:off x="10314904" y="2485001"/>
                        <a:ext cx="575316" cy="700840"/>
                      </a:xfrm>
                      <a:prstGeom prst="rect">
                        <a:avLst/>
                      </a:prstGeom>
                    </p:spPr>
                  </p:pic>
                </p:oleObj>
              </mc:Fallback>
            </mc:AlternateContent>
          </a:graphicData>
        </a:graphic>
      </p:graphicFrame>
      <p:sp>
        <p:nvSpPr>
          <p:cNvPr id="35" name="テキスト ボックス 34"/>
          <p:cNvSpPr txBox="1"/>
          <p:nvPr/>
        </p:nvSpPr>
        <p:spPr>
          <a:xfrm rot="5400000">
            <a:off x="10117939" y="2090582"/>
            <a:ext cx="855595"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cxnSp>
        <p:nvCxnSpPr>
          <p:cNvPr id="7" name="直線矢印コネクタ 6"/>
          <p:cNvCxnSpPr/>
          <p:nvPr/>
        </p:nvCxnSpPr>
        <p:spPr>
          <a:xfrm flipH="1" flipV="1">
            <a:off x="4150307" y="2842400"/>
            <a:ext cx="979856" cy="3836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p:nvPr/>
        </p:nvCxnSpPr>
        <p:spPr>
          <a:xfrm flipH="1" flipV="1">
            <a:off x="4150307" y="3123432"/>
            <a:ext cx="979856" cy="11400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flipH="1">
            <a:off x="4150307" y="3235342"/>
            <a:ext cx="979856" cy="62032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3582190" y="2279707"/>
            <a:ext cx="1989145" cy="369332"/>
          </a:xfrm>
          <a:prstGeom prst="rect">
            <a:avLst/>
          </a:prstGeom>
          <a:noFill/>
        </p:spPr>
        <p:txBody>
          <a:bodyPr wrap="square" rtlCol="0">
            <a:spAutoFit/>
          </a:bodyPr>
          <a:lstStyle/>
          <a:p>
            <a:pPr algn="ctr"/>
            <a:r>
              <a:rPr lang="ja-JP" altLang="en-US" dirty="0" smtClean="0">
                <a:solidFill>
                  <a:srgbClr val="000000"/>
                </a:solidFill>
              </a:rPr>
              <a:t>割り当て</a:t>
            </a:r>
            <a:endParaRPr kumimoji="1" lang="ja-JP" altLang="en-US" dirty="0">
              <a:solidFill>
                <a:srgbClr val="000000"/>
              </a:solidFill>
            </a:endParaRPr>
          </a:p>
        </p:txBody>
      </p:sp>
    </p:spTree>
    <p:extLst>
      <p:ext uri="{BB962C8B-B14F-4D97-AF65-F5344CB8AC3E}">
        <p14:creationId xmlns:p14="http://schemas.microsoft.com/office/powerpoint/2010/main" val="3605733184"/>
      </p:ext>
    </p:extLst>
  </p:cSld>
  <p:clrMapOvr>
    <a:masterClrMapping/>
  </p:clrMapOvr>
  <mc:AlternateContent xmlns:mc="http://schemas.openxmlformats.org/markup-compatibility/2006" xmlns:p14="http://schemas.microsoft.com/office/powerpoint/2010/main">
    <mc:Choice Requires="p14">
      <p:transition spd="slow" p14:dur="2000" advTm="38913"/>
    </mc:Choice>
    <mc:Fallback xmlns="">
      <p:transition xmlns:p14="http://schemas.microsoft.com/office/powerpoint/2010/main" spd="slow" advTm="3891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772"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773"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実験手順</a:t>
            </a:r>
            <a:endParaRPr lang="ja-JP" altLang="en-US" dirty="0"/>
          </a:p>
        </p:txBody>
      </p:sp>
      <p:sp>
        <p:nvSpPr>
          <p:cNvPr id="66" name="コンテンツ プレースホルダー 2"/>
          <p:cNvSpPr txBox="1">
            <a:spLocks/>
          </p:cNvSpPr>
          <p:nvPr/>
        </p:nvSpPr>
        <p:spPr>
          <a:xfrm>
            <a:off x="561802" y="1474231"/>
            <a:ext cx="8229600" cy="17804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t>前提条件</a:t>
            </a:r>
            <a:endParaRPr lang="en-US" altLang="ja-JP" sz="2800" dirty="0"/>
          </a:p>
          <a:p>
            <a:pPr lvl="1"/>
            <a:r>
              <a:rPr lang="ja-JP" altLang="en-US" sz="2400" dirty="0"/>
              <a:t>メッセージはほぼ等確率で発生する</a:t>
            </a:r>
            <a:r>
              <a:rPr lang="en-US" altLang="ja-JP" sz="2400" dirty="0"/>
              <a:t>8</a:t>
            </a:r>
            <a:r>
              <a:rPr lang="ja-JP" altLang="en-US" sz="2400" dirty="0"/>
              <a:t>ビットコードの</a:t>
            </a:r>
            <a:r>
              <a:rPr lang="ja-JP" altLang="en-US" sz="2400" dirty="0" smtClean="0"/>
              <a:t>列</a:t>
            </a:r>
            <a:endParaRPr lang="en-US" altLang="ja-JP" sz="2400" dirty="0" smtClean="0"/>
          </a:p>
          <a:p>
            <a:pPr lvl="1">
              <a:lnSpc>
                <a:spcPct val="50000"/>
              </a:lnSpc>
            </a:pPr>
            <a:endParaRPr lang="en-US" altLang="ja-JP" sz="2800" dirty="0" smtClean="0"/>
          </a:p>
          <a:p>
            <a:r>
              <a:rPr lang="ja-JP" altLang="en-US" sz="2800" dirty="0" smtClean="0"/>
              <a:t>概要図</a:t>
            </a:r>
            <a:endParaRPr lang="en-US" altLang="ja-JP" sz="28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774"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4039658854"/>
              </p:ext>
            </p:extLst>
          </p:nvPr>
        </p:nvGraphicFramePr>
        <p:xfrm>
          <a:off x="12551056" y="4659075"/>
          <a:ext cx="1239756" cy="650241"/>
        </p:xfrm>
        <a:graphic>
          <a:graphicData uri="http://schemas.openxmlformats.org/presentationml/2006/ole">
            <mc:AlternateContent xmlns:mc="http://schemas.openxmlformats.org/markup-compatibility/2006">
              <mc:Choice xmlns:v="urn:schemas-microsoft-com:vml" Requires="v">
                <p:oleObj spid="_x0000_s3775"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51056" y="4659075"/>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981002" y="532266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2" name="図形グループ 71"/>
          <p:cNvGrpSpPr/>
          <p:nvPr/>
        </p:nvGrpSpPr>
        <p:grpSpPr>
          <a:xfrm>
            <a:off x="631638" y="4057554"/>
            <a:ext cx="1160294" cy="648457"/>
            <a:chOff x="487829" y="2067796"/>
            <a:chExt cx="1206777" cy="695745"/>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5" name="テキスト ボックス 94"/>
            <p:cNvSpPr txBox="1"/>
            <p:nvPr/>
          </p:nvSpPr>
          <p:spPr>
            <a:xfrm>
              <a:off x="487829" y="2070077"/>
              <a:ext cx="1206777" cy="693464"/>
            </a:xfrm>
            <a:prstGeom prst="rect">
              <a:avLst/>
            </a:prstGeom>
            <a:noFill/>
          </p:spPr>
          <p:txBody>
            <a:bodyPr wrap="none" rtlCol="0">
              <a:spAutoFit/>
            </a:bodyPr>
            <a:lstStyle/>
            <a:p>
              <a:pPr algn="ctr"/>
              <a:r>
                <a:rPr lang="ja-JP" altLang="en-US" dirty="0" smtClean="0"/>
                <a:t>メッセージ</a:t>
              </a:r>
              <a:endParaRPr kumimoji="1" lang="en-US" altLang="ja-JP" dirty="0" smtClean="0"/>
            </a:p>
            <a:p>
              <a:r>
                <a:rPr kumimoji="1" lang="ja-JP" altLang="en-US" dirty="0" smtClean="0"/>
                <a:t>生成器</a:t>
              </a:r>
              <a:endParaRPr kumimoji="1" lang="ja-JP" altLang="en-US"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4174" y="4957128"/>
            <a:ext cx="927425" cy="927424"/>
          </a:xfrm>
          <a:prstGeom prst="rect">
            <a:avLst/>
          </a:prstGeom>
        </p:spPr>
      </p:pic>
      <p:cxnSp>
        <p:nvCxnSpPr>
          <p:cNvPr id="74" name="直線矢印コネクタ 73"/>
          <p:cNvCxnSpPr/>
          <p:nvPr/>
        </p:nvCxnSpPr>
        <p:spPr>
          <a:xfrm>
            <a:off x="1836061" y="4382061"/>
            <a:ext cx="45028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288781" y="4057558"/>
            <a:ext cx="1416373" cy="649027"/>
            <a:chOff x="2208792" y="1917223"/>
            <a:chExt cx="1170556" cy="536386"/>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3" name="テキスト ボックス 92"/>
            <p:cNvSpPr txBox="1"/>
            <p:nvPr/>
          </p:nvSpPr>
          <p:spPr>
            <a:xfrm>
              <a:off x="2208792" y="1919451"/>
              <a:ext cx="1170556" cy="534158"/>
            </a:xfrm>
            <a:prstGeom prst="rect">
              <a:avLst/>
            </a:prstGeom>
            <a:noFill/>
          </p:spPr>
          <p:txBody>
            <a:bodyPr wrap="none" rtlCol="0">
              <a:spAutoFit/>
            </a:bodyPr>
            <a:lstStyle/>
            <a:p>
              <a:pPr algn="ctr"/>
              <a:r>
                <a:rPr kumimoji="1" lang="ja-JP" altLang="en-US" dirty="0" smtClean="0"/>
                <a:t>誤りパターン</a:t>
              </a:r>
              <a:endParaRPr kumimoji="1" lang="en-US" altLang="ja-JP" dirty="0" smtClean="0"/>
            </a:p>
            <a:p>
              <a:pPr algn="ctr"/>
              <a:r>
                <a:rPr kumimoji="1" lang="ja-JP" altLang="en-US" dirty="0" smtClean="0"/>
                <a:t>変換器</a:t>
              </a:r>
              <a:endParaRPr kumimoji="1" lang="ja-JP" altLang="en-US" dirty="0"/>
            </a:p>
          </p:txBody>
        </p:sp>
      </p:grpSp>
      <p:cxnSp>
        <p:nvCxnSpPr>
          <p:cNvPr id="76" name="直線矢印コネクタ 75"/>
          <p:cNvCxnSpPr/>
          <p:nvPr/>
        </p:nvCxnSpPr>
        <p:spPr>
          <a:xfrm>
            <a:off x="2991427" y="4757702"/>
            <a:ext cx="2912" cy="4771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991319" y="5933352"/>
            <a:ext cx="1800493" cy="646331"/>
          </a:xfrm>
          <a:prstGeom prst="rect">
            <a:avLst/>
          </a:prstGeom>
          <a:noFill/>
        </p:spPr>
        <p:txBody>
          <a:bodyPr wrap="none" rtlCol="0">
            <a:spAutoFit/>
          </a:bodyPr>
          <a:lstStyle/>
          <a:p>
            <a:pPr algn="ctr"/>
            <a:r>
              <a:rPr lang="ja-JP" altLang="en-US" dirty="0"/>
              <a:t>埋め込み前画像</a:t>
            </a:r>
          </a:p>
          <a:p>
            <a:pPr algn="ctr"/>
            <a:endParaRPr lang="ja-JP" altLang="en-US"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8426" y="4967333"/>
            <a:ext cx="927425" cy="927424"/>
          </a:xfrm>
          <a:prstGeom prst="rect">
            <a:avLst/>
          </a:prstGeom>
        </p:spPr>
      </p:pic>
      <p:sp>
        <p:nvSpPr>
          <p:cNvPr id="79" name="テキスト ボックス 78"/>
          <p:cNvSpPr txBox="1"/>
          <p:nvPr/>
        </p:nvSpPr>
        <p:spPr>
          <a:xfrm>
            <a:off x="3241194" y="5933352"/>
            <a:ext cx="1800493" cy="646331"/>
          </a:xfrm>
          <a:prstGeom prst="rect">
            <a:avLst/>
          </a:prstGeom>
          <a:noFill/>
        </p:spPr>
        <p:txBody>
          <a:bodyPr wrap="none" rtlCol="0">
            <a:spAutoFit/>
          </a:bodyPr>
          <a:lstStyle/>
          <a:p>
            <a:pPr algn="ctr"/>
            <a:r>
              <a:rPr lang="ja-JP" altLang="en-US" dirty="0" smtClean="0"/>
              <a:t>埋め込み後画像</a:t>
            </a:r>
            <a:endParaRPr lang="ja-JP" altLang="en-US" dirty="0"/>
          </a:p>
          <a:p>
            <a:pPr algn="ctr"/>
            <a:endParaRPr lang="ja-JP" altLang="en-US" dirty="0"/>
          </a:p>
        </p:txBody>
      </p:sp>
      <p:sp>
        <p:nvSpPr>
          <p:cNvPr id="80" name="テキスト ボックス 79"/>
          <p:cNvSpPr txBox="1"/>
          <p:nvPr/>
        </p:nvSpPr>
        <p:spPr>
          <a:xfrm>
            <a:off x="2745395" y="4981592"/>
            <a:ext cx="492443" cy="830997"/>
          </a:xfrm>
          <a:prstGeom prst="rect">
            <a:avLst/>
          </a:prstGeom>
          <a:noFill/>
          <a:ln>
            <a:noFill/>
          </a:ln>
        </p:spPr>
        <p:txBody>
          <a:bodyPr wrap="none" rtlCol="0">
            <a:spAutoFit/>
          </a:bodyPr>
          <a:lstStyle/>
          <a:p>
            <a:r>
              <a:rPr kumimoji="1" lang="en-US" altLang="ja-JP" sz="4800" dirty="0" smtClean="0"/>
              <a:t>⊕</a:t>
            </a:r>
            <a:endParaRPr kumimoji="1" lang="ja-JP" altLang="en-US" sz="4800" dirty="0"/>
          </a:p>
        </p:txBody>
      </p:sp>
      <p:cxnSp>
        <p:nvCxnSpPr>
          <p:cNvPr id="81" name="直線矢印コネクタ 80"/>
          <p:cNvCxnSpPr/>
          <p:nvPr/>
        </p:nvCxnSpPr>
        <p:spPr>
          <a:xfrm>
            <a:off x="2352119" y="5424830"/>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201016" y="5429252"/>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00852" y="5419437"/>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3402" y="3378576"/>
            <a:ext cx="927425" cy="927424"/>
          </a:xfrm>
          <a:prstGeom prst="rect">
            <a:avLst/>
          </a:prstGeom>
        </p:spPr>
      </p:pic>
      <p:sp>
        <p:nvSpPr>
          <p:cNvPr id="85" name="テキスト ボックス 84"/>
          <p:cNvSpPr txBox="1"/>
          <p:nvPr/>
        </p:nvSpPr>
        <p:spPr>
          <a:xfrm>
            <a:off x="4945673" y="4304274"/>
            <a:ext cx="1800493" cy="369332"/>
          </a:xfrm>
          <a:prstGeom prst="rect">
            <a:avLst/>
          </a:prstGeom>
          <a:noFill/>
        </p:spPr>
        <p:txBody>
          <a:bodyPr wrap="none" rtlCol="0">
            <a:spAutoFit/>
          </a:bodyPr>
          <a:lstStyle/>
          <a:p>
            <a:pPr algn="ctr"/>
            <a:r>
              <a:rPr lang="ja-JP" altLang="en-US" dirty="0" smtClean="0"/>
              <a:t>埋め込み前画像</a:t>
            </a:r>
            <a:endParaRPr kumimoji="1" lang="ja-JP" altLang="en-US" dirty="0"/>
          </a:p>
        </p:txBody>
      </p:sp>
      <p:cxnSp>
        <p:nvCxnSpPr>
          <p:cNvPr id="86" name="直線矢印コネクタ 85"/>
          <p:cNvCxnSpPr/>
          <p:nvPr/>
        </p:nvCxnSpPr>
        <p:spPr>
          <a:xfrm>
            <a:off x="5868154" y="4654542"/>
            <a:ext cx="0" cy="3994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テキスト ボックス 87"/>
          <p:cNvSpPr txBox="1"/>
          <p:nvPr/>
        </p:nvSpPr>
        <p:spPr>
          <a:xfrm>
            <a:off x="5045191" y="5100108"/>
            <a:ext cx="1702321" cy="646331"/>
          </a:xfrm>
          <a:prstGeom prst="rect">
            <a:avLst/>
          </a:prstGeom>
          <a:noFill/>
          <a:ln>
            <a:solidFill>
              <a:srgbClr val="000000"/>
            </a:solidFill>
          </a:ln>
        </p:spPr>
        <p:txBody>
          <a:bodyPr wrap="none" rtlCol="0">
            <a:spAutoFit/>
          </a:bodyPr>
          <a:lstStyle/>
          <a:p>
            <a:pPr algn="ctr"/>
            <a:r>
              <a:rPr kumimoji="1" lang="en-US" altLang="ja-JP" dirty="0" smtClean="0"/>
              <a:t>PSNR</a:t>
            </a:r>
            <a:r>
              <a:rPr kumimoji="1" lang="ja-JP" altLang="en-US" dirty="0" smtClean="0"/>
              <a:t>値，</a:t>
            </a:r>
            <a:r>
              <a:rPr lang="ja-JP" altLang="en-US" dirty="0" smtClean="0"/>
              <a:t>誤り率</a:t>
            </a:r>
            <a:endParaRPr lang="en-US" altLang="ja-JP" dirty="0" smtClean="0"/>
          </a:p>
          <a:p>
            <a:pPr algn="ctr"/>
            <a:r>
              <a:rPr kumimoji="1" lang="ja-JP" altLang="en-US" dirty="0" smtClean="0"/>
              <a:t>計算器</a:t>
            </a:r>
            <a:endParaRPr kumimoji="1" lang="ja-JP" altLang="en-US" dirty="0"/>
          </a:p>
        </p:txBody>
      </p:sp>
      <p:cxnSp>
        <p:nvCxnSpPr>
          <p:cNvPr id="89" name="直線矢印コネクタ 88"/>
          <p:cNvCxnSpPr/>
          <p:nvPr/>
        </p:nvCxnSpPr>
        <p:spPr>
          <a:xfrm>
            <a:off x="6822419" y="5396757"/>
            <a:ext cx="43316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7290618" y="5100108"/>
            <a:ext cx="1245895" cy="59532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91" name="テキスト ボックス 90"/>
          <p:cNvSpPr txBox="1"/>
          <p:nvPr/>
        </p:nvSpPr>
        <p:spPr>
          <a:xfrm>
            <a:off x="7446478" y="5088632"/>
            <a:ext cx="915147" cy="646331"/>
          </a:xfrm>
          <a:prstGeom prst="rect">
            <a:avLst/>
          </a:prstGeom>
          <a:noFill/>
        </p:spPr>
        <p:txBody>
          <a:bodyPr wrap="none" rtlCol="0">
            <a:spAutoFit/>
          </a:bodyPr>
          <a:lstStyle/>
          <a:p>
            <a:pPr algn="ctr"/>
            <a:r>
              <a:rPr kumimoji="1" lang="en-US" altLang="ja-JP" dirty="0" smtClean="0">
                <a:solidFill>
                  <a:srgbClr val="000000"/>
                </a:solidFill>
              </a:rPr>
              <a:t>PSNR</a:t>
            </a:r>
            <a:r>
              <a:rPr kumimoji="1" lang="ja-JP" altLang="en-US" dirty="0" smtClean="0">
                <a:solidFill>
                  <a:srgbClr val="000000"/>
                </a:solidFill>
              </a:rPr>
              <a:t>値</a:t>
            </a:r>
            <a:endParaRPr kumimoji="1" lang="en-US" altLang="ja-JP" dirty="0" smtClean="0">
              <a:solidFill>
                <a:srgbClr val="000000"/>
              </a:solidFill>
            </a:endParaRPr>
          </a:p>
          <a:p>
            <a:pPr algn="ctr"/>
            <a:r>
              <a:rPr lang="ja-JP" altLang="en-US" dirty="0" smtClean="0">
                <a:solidFill>
                  <a:srgbClr val="000000"/>
                </a:solidFill>
              </a:rPr>
              <a:t>誤り率</a:t>
            </a:r>
            <a:endParaRPr kumimoji="1" lang="ja-JP" altLang="en-US" dirty="0">
              <a:solidFill>
                <a:srgbClr val="000000"/>
              </a:solidFill>
            </a:endParaRPr>
          </a:p>
        </p:txBody>
      </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xmlns:p14="http://schemas.microsoft.com/office/powerpoint/2010/main">
    <mc:Choice Requires="p14">
      <p:transition spd="slow" p14:dur="2000" advTm="60127"/>
    </mc:Choice>
    <mc:Fallback xmlns="">
      <p:transition xmlns:p14="http://schemas.microsoft.com/office/powerpoint/2010/main" spd="slow" advTm="60127"/>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p:txBody>
          <a:bodyPr/>
          <a:lstStyle/>
          <a:p>
            <a:r>
              <a:rPr kumimoji="1" lang="ja-JP" altLang="en-US" dirty="0" smtClean="0"/>
              <a:t>実験結果（１）</a:t>
            </a:r>
            <a:endParaRPr kumimoji="1" lang="ja-JP" altLang="en-US" dirty="0"/>
          </a:p>
        </p:txBody>
      </p:sp>
      <p:sp>
        <p:nvSpPr>
          <p:cNvPr id="20" name="コンテンツ プレースホルダー 2"/>
          <p:cNvSpPr>
            <a:spLocks noGrp="1"/>
          </p:cNvSpPr>
          <p:nvPr>
            <p:ph idx="1"/>
          </p:nvPr>
        </p:nvSpPr>
        <p:spPr/>
        <p:txBody>
          <a:bodyPr>
            <a:normAutofit/>
          </a:bodyPr>
          <a:lstStyle/>
          <a:p>
            <a:r>
              <a:rPr kumimoji="1" lang="ja-JP" altLang="en-US" sz="3200" dirty="0" smtClean="0"/>
              <a:t>使用した画像</a:t>
            </a:r>
            <a:endParaRPr kumimoji="1" lang="en-US" altLang="ja-JP" sz="3200" dirty="0" smtClean="0"/>
          </a:p>
          <a:p>
            <a:pPr lvl="1"/>
            <a:r>
              <a:rPr lang="ja-JP" altLang="en-US" sz="2800" dirty="0" smtClean="0"/>
              <a:t>サイズ：</a:t>
            </a:r>
            <a:r>
              <a:rPr lang="en-US" altLang="ja-JP" sz="2800" dirty="0" smtClean="0"/>
              <a:t>256×256px</a:t>
            </a:r>
          </a:p>
          <a:p>
            <a:pPr lvl="1"/>
            <a:r>
              <a:rPr kumimoji="1" lang="ja-JP" altLang="en-US" sz="2800" dirty="0" smtClean="0"/>
              <a:t>フォーマット：</a:t>
            </a:r>
            <a:r>
              <a:rPr kumimoji="1" lang="en-US" altLang="ja-JP" sz="2800" dirty="0" smtClean="0"/>
              <a:t>8bit</a:t>
            </a:r>
            <a:r>
              <a:rPr kumimoji="1" lang="ja-JP" altLang="en-US" sz="2800" dirty="0" smtClean="0"/>
              <a:t>グレイスケールビットマップ</a:t>
            </a:r>
            <a:endParaRPr kumimoji="1" lang="en-US" altLang="ja-JP" sz="2800" dirty="0" smtClean="0"/>
          </a:p>
          <a:p>
            <a:pPr lvl="1"/>
            <a:r>
              <a:rPr lang="en-US" altLang="ja-JP" sz="2800" dirty="0" smtClean="0"/>
              <a:t>SIDBA</a:t>
            </a:r>
            <a:r>
              <a:rPr lang="ja-JP" altLang="en-US" sz="2800" dirty="0" smtClean="0"/>
              <a:t>標準画像の</a:t>
            </a:r>
            <a:r>
              <a:rPr lang="en-US" altLang="ja-JP" sz="2800" dirty="0" err="1" smtClean="0"/>
              <a:t>Lenna</a:t>
            </a:r>
            <a:endParaRPr kumimoji="1" lang="en-US" altLang="ja-JP" sz="2800" dirty="0" smtClean="0"/>
          </a:p>
          <a:p>
            <a:endParaRPr lang="en-US" altLang="ja-JP" sz="3200" dirty="0" smtClean="0"/>
          </a:p>
          <a:p>
            <a:r>
              <a:rPr lang="ja-JP" altLang="en-US" sz="3200" dirty="0" smtClean="0"/>
              <a:t>誤りパターンの範囲</a:t>
            </a:r>
            <a:endParaRPr lang="en-US" altLang="ja-JP" sz="3200" dirty="0" smtClean="0"/>
          </a:p>
          <a:p>
            <a:pPr lvl="1"/>
            <a:r>
              <a:rPr lang="en-US" altLang="ja-JP" sz="2800" dirty="0" smtClean="0"/>
              <a:t>8bit〜128bit</a:t>
            </a:r>
          </a:p>
          <a:p>
            <a:pPr lvl="1"/>
            <a:r>
              <a:rPr lang="en-US" altLang="ja-JP" sz="2800" dirty="0" smtClean="0"/>
              <a:t>8bit</a:t>
            </a:r>
            <a:r>
              <a:rPr lang="ja-JP" altLang="en-US" sz="2800" dirty="0" smtClean="0"/>
              <a:t>ごとに算出</a:t>
            </a:r>
            <a:endParaRPr lang="en-US" altLang="ja-JP" sz="2800" dirty="0" smtClean="0"/>
          </a:p>
          <a:p>
            <a:endParaRPr kumimoji="1" lang="ja-JP" altLang="en-US" sz="3200"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386373" y="5039953"/>
            <a:ext cx="1424484" cy="369332"/>
          </a:xfrm>
          <a:prstGeom prst="rect">
            <a:avLst/>
          </a:prstGeom>
          <a:noFill/>
        </p:spPr>
        <p:txBody>
          <a:bodyPr wrap="square" rtlCol="0">
            <a:spAutoFit/>
          </a:bodyPr>
          <a:lstStyle/>
          <a:p>
            <a:pPr algn="ctr"/>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xmlns:p14="http://schemas.microsoft.com/office/powerpoint/2010/main">
    <mc:Choice Requires="p14">
      <p:transition spd="slow" p14:dur="2000" advTm="16431"/>
    </mc:Choice>
    <mc:Fallback xmlns="">
      <p:transition xmlns:p14="http://schemas.microsoft.com/office/powerpoint/2010/main" spd="slow" advTm="16431"/>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3762402645"/>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xmlns:p14="http://schemas.microsoft.com/office/powerpoint/2010/main">
    <mc:Choice Requires="p14">
      <p:transition spd="slow" p14:dur="2000" advTm="48412"/>
    </mc:Choice>
    <mc:Fallback xmlns="">
      <p:transition xmlns:p14="http://schemas.microsoft.com/office/powerpoint/2010/main" spd="slow" advTm="48412"/>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19.9"/>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パーセプション.thmx</Template>
  <TotalTime>4578</TotalTime>
  <Words>1197</Words>
  <Application>Microsoft Macintosh PowerPoint</Application>
  <PresentationFormat>画面に合わせる (4:3)</PresentationFormat>
  <Paragraphs>415</Paragraphs>
  <Slides>19</Slides>
  <Notes>8</Notes>
  <HiddenSlides>0</HiddenSlides>
  <MMClips>9</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19</vt:i4>
      </vt:variant>
    </vt:vector>
  </HeadingPairs>
  <TitlesOfParts>
    <vt:vector size="21" baseType="lpstr">
      <vt:lpstr>クラリティ</vt:lpstr>
      <vt:lpstr>数式</vt:lpstr>
      <vt:lpstr>誤りパターン埋込み型ステガノグラフィにおける画質劣化の評価</vt:lpstr>
      <vt:lpstr>研究概要</vt:lpstr>
      <vt:lpstr>LSB法</vt:lpstr>
      <vt:lpstr>誤りパターン埋め込み法</vt:lpstr>
      <vt:lpstr>誤りテーブルを用いた変換</vt:lpstr>
      <vt:lpstr>Shalkwijkの数え上げ符号とは</vt:lpstr>
      <vt:lpstr>PowerPoint プレゼンテーション</vt:lpstr>
      <vt:lpstr>実験結果（１）</vt:lpstr>
      <vt:lpstr>実験結果（２）</vt:lpstr>
      <vt:lpstr>今後の予定</vt:lpstr>
      <vt:lpstr>画像比較</vt:lpstr>
      <vt:lpstr>誤り率</vt:lpstr>
      <vt:lpstr>PSNR</vt:lpstr>
      <vt:lpstr>SSIM</vt:lpstr>
      <vt:lpstr>PowerPoint プレゼンテーション</vt:lpstr>
      <vt:lpstr>提案手法</vt:lpstr>
      <vt:lpstr>LSB法</vt:lpstr>
      <vt:lpstr>誤りパターン埋め込み法</vt:lpstr>
      <vt:lpstr>Shalkwijkの数え上げ符号とは</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262</cp:revision>
  <cp:lastPrinted>2013-10-28T06:13:27Z</cp:lastPrinted>
  <dcterms:created xsi:type="dcterms:W3CDTF">2013-10-26T06:25:13Z</dcterms:created>
  <dcterms:modified xsi:type="dcterms:W3CDTF">2013-10-31T16:56:34Z</dcterms:modified>
</cp:coreProperties>
</file>