
<file path=[Content_Types].xml><?xml version="1.0" encoding="utf-8"?>
<Types xmlns="http://schemas.openxmlformats.org/package/2006/content-types">
  <Default Extension="xml" ContentType="application/xml"/>
  <Default Extension="png" ContentType="image/png"/>
  <Default Extension="jpeg" ContentType="image/jpeg"/>
  <Default Extension="rels" ContentType="application/vnd.openxmlformats-package.relationships+xml"/>
  <Default Extension="emf" ContentType="image/x-emf"/>
  <Default Extension="vml" ContentType="application/vnd.openxmlformats-officedocument.vmlDrawing"/>
  <Default Extension="wav" ContentType="audio/wav"/>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5.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6.xml" ContentType="application/vnd.openxmlformats-officedocument.presentationml.notesSlide+xml"/>
  <Override PartName="/ppt/charts/chart1.xml" ContentType="application/vnd.openxmlformats-officedocument.drawingml.chart+xml"/>
  <Override PartName="/ppt/embeddings/oleObject10.bin" ContentType="application/vnd.openxmlformats-officedocument.oleObject"/>
  <Override PartName="/ppt/embeddings/oleObject11.bin" ContentType="application/vnd.openxmlformats-officedocument.oleObject"/>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embeddings/Microsoft___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notesMasterIdLst>
    <p:notesMasterId r:id="rId21"/>
  </p:notesMasterIdLst>
  <p:sldIdLst>
    <p:sldId id="256" r:id="rId2"/>
    <p:sldId id="272" r:id="rId3"/>
    <p:sldId id="257" r:id="rId4"/>
    <p:sldId id="276" r:id="rId5"/>
    <p:sldId id="259" r:id="rId6"/>
    <p:sldId id="277" r:id="rId7"/>
    <p:sldId id="260" r:id="rId8"/>
    <p:sldId id="263" r:id="rId9"/>
    <p:sldId id="278" r:id="rId10"/>
    <p:sldId id="264" r:id="rId11"/>
    <p:sldId id="271" r:id="rId12"/>
    <p:sldId id="265" r:id="rId13"/>
    <p:sldId id="267" r:id="rId14"/>
    <p:sldId id="279" r:id="rId15"/>
    <p:sldId id="273" r:id="rId16"/>
    <p:sldId id="274" r:id="rId17"/>
    <p:sldId id="275" r:id="rId18"/>
    <p:sldId id="266"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9" autoAdjust="0"/>
    <p:restoredTop sz="99710" autoAdjust="0"/>
  </p:normalViewPr>
  <p:slideViewPr>
    <p:cSldViewPr snapToGrid="0" snapToObjects="1">
      <p:cViewPr>
        <p:scale>
          <a:sx n="112" d="100"/>
          <a:sy n="112" d="100"/>
        </p:scale>
        <p:origin x="-1408" y="-232"/>
      </p:cViewPr>
      <p:guideLst>
        <p:guide orient="horz" pos="3160"/>
        <p:guide pos="2911"/>
      </p:guideLst>
    </p:cSldViewPr>
  </p:slideViewPr>
  <p:outlineViewPr>
    <p:cViewPr>
      <p:scale>
        <a:sx n="33" d="100"/>
        <a:sy n="33" d="100"/>
      </p:scale>
      <p:origin x="0" y="111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akuna63:Documents:Workspace:01%20Android:eclipse%20Workspace:TestForCodingWithCostFunction:TestForImageDegrationOfSteganography:csv:Airplan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ja-JP"/>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888582141518024"/>
          <c:y val="0.0973747016706444"/>
          <c:w val="0.71868487867588"/>
          <c:h val="0.72929998308684"/>
        </c:manualLayout>
      </c:layout>
      <c:scatterChart>
        <c:scatterStyle val="lineMarker"/>
        <c:varyColors val="0"/>
        <c:ser>
          <c:idx val="1"/>
          <c:order val="1"/>
          <c:tx>
            <c:strRef>
              <c:f>Airplane.csv!$D$1</c:f>
              <c:strCache>
                <c:ptCount val="1"/>
                <c:pt idx="0">
                  <c:v>誤り率</c:v>
                </c:pt>
              </c:strCache>
            </c:strRef>
          </c:tx>
          <c:spPr>
            <a:ln w="25400">
              <a:solidFill>
                <a:schemeClr val="tx2">
                  <a:lumMod val="60000"/>
                  <a:lumOff val="40000"/>
                </a:schemeClr>
              </a:solidFill>
            </a:ln>
          </c:spPr>
          <c:marker>
            <c:symbol val="square"/>
            <c:size val="13"/>
            <c:spPr>
              <a:solidFill>
                <a:schemeClr val="tx2">
                  <a:lumMod val="60000"/>
                  <a:lumOff val="40000"/>
                </a:schemeClr>
              </a:solidFill>
              <a:ln>
                <a:solidFill>
                  <a:schemeClr val="tx2">
                    <a:lumMod val="60000"/>
                    <a:lumOff val="40000"/>
                  </a:schemeClr>
                </a:solidFill>
              </a:ln>
            </c:spPr>
          </c:marker>
          <c:xVal>
            <c:numRef>
              <c:f>Airplane.csv!$B$2:$B$17</c:f>
              <c:numCache>
                <c:formatCode>General</c:formatCode>
                <c:ptCount val="16"/>
                <c:pt idx="0">
                  <c:v>100.0</c:v>
                </c:pt>
                <c:pt idx="1">
                  <c:v>50.0</c:v>
                </c:pt>
                <c:pt idx="2">
                  <c:v>33.3333333333333</c:v>
                </c:pt>
                <c:pt idx="3">
                  <c:v>25.0</c:v>
                </c:pt>
                <c:pt idx="4">
                  <c:v>20.0</c:v>
                </c:pt>
                <c:pt idx="5">
                  <c:v>16.6666666666666</c:v>
                </c:pt>
                <c:pt idx="6">
                  <c:v>14.2857142857142</c:v>
                </c:pt>
                <c:pt idx="7">
                  <c:v>12.5</c:v>
                </c:pt>
                <c:pt idx="8">
                  <c:v>11.1111111111111</c:v>
                </c:pt>
                <c:pt idx="9">
                  <c:v>10.0</c:v>
                </c:pt>
                <c:pt idx="10">
                  <c:v>9.09090909090909</c:v>
                </c:pt>
                <c:pt idx="11">
                  <c:v>8.33333333333333</c:v>
                </c:pt>
                <c:pt idx="12">
                  <c:v>7.69230769230769</c:v>
                </c:pt>
                <c:pt idx="13">
                  <c:v>7.14285714285714</c:v>
                </c:pt>
                <c:pt idx="14">
                  <c:v>6.66666666666666</c:v>
                </c:pt>
                <c:pt idx="15">
                  <c:v>6.25</c:v>
                </c:pt>
              </c:numCache>
            </c:numRef>
          </c:xVal>
          <c:yVal>
            <c:numRef>
              <c:f>Airplane.csv!$D$2:$D$17</c:f>
              <c:numCache>
                <c:formatCode>General</c:formatCode>
                <c:ptCount val="16"/>
                <c:pt idx="0">
                  <c:v>50.10986328124999</c:v>
                </c:pt>
                <c:pt idx="1">
                  <c:v>15.0650024414062</c:v>
                </c:pt>
                <c:pt idx="2">
                  <c:v>7.89642333984375</c:v>
                </c:pt>
                <c:pt idx="3">
                  <c:v>5.816650390625</c:v>
                </c:pt>
                <c:pt idx="4">
                  <c:v>4.582214355468746</c:v>
                </c:pt>
                <c:pt idx="5">
                  <c:v>3.765869140625</c:v>
                </c:pt>
                <c:pt idx="6">
                  <c:v>3.1707763671875</c:v>
                </c:pt>
                <c:pt idx="7">
                  <c:v>2.74658203125</c:v>
                </c:pt>
                <c:pt idx="8">
                  <c:v>2.410888671875</c:v>
                </c:pt>
                <c:pt idx="9">
                  <c:v>2.15301513671875</c:v>
                </c:pt>
                <c:pt idx="10">
                  <c:v>1.91497802734375</c:v>
                </c:pt>
                <c:pt idx="11">
                  <c:v>1.70440673828125</c:v>
                </c:pt>
                <c:pt idx="12">
                  <c:v>1.544189453125</c:v>
                </c:pt>
                <c:pt idx="13">
                  <c:v>1.3885498046875</c:v>
                </c:pt>
                <c:pt idx="14">
                  <c:v>1.27410888671875</c:v>
                </c:pt>
                <c:pt idx="15">
                  <c:v>1.177978515625</c:v>
                </c:pt>
              </c:numCache>
            </c:numRef>
          </c:yVal>
          <c:smooth val="0"/>
        </c:ser>
        <c:dLbls>
          <c:showLegendKey val="0"/>
          <c:showVal val="0"/>
          <c:showCatName val="0"/>
          <c:showSerName val="0"/>
          <c:showPercent val="0"/>
          <c:showBubbleSize val="0"/>
        </c:dLbls>
        <c:axId val="-2135688456"/>
        <c:axId val="-2135680648"/>
      </c:scatterChart>
      <c:scatterChart>
        <c:scatterStyle val="lineMarker"/>
        <c:varyColors val="0"/>
        <c:ser>
          <c:idx val="0"/>
          <c:order val="0"/>
          <c:tx>
            <c:strRef>
              <c:f>Airplane.csv!$C$1</c:f>
              <c:strCache>
                <c:ptCount val="1"/>
                <c:pt idx="0">
                  <c:v>PSNR</c:v>
                </c:pt>
              </c:strCache>
            </c:strRef>
          </c:tx>
          <c:spPr>
            <a:ln w="25400">
              <a:solidFill>
                <a:schemeClr val="accent2"/>
              </a:solidFill>
            </a:ln>
          </c:spPr>
          <c:marker>
            <c:symbol val="circle"/>
            <c:size val="14"/>
            <c:spPr>
              <a:solidFill>
                <a:srgbClr val="C0504D"/>
              </a:solidFill>
              <a:ln>
                <a:solidFill>
                  <a:schemeClr val="accent2"/>
                </a:solidFill>
              </a:ln>
            </c:spPr>
          </c:marker>
          <c:xVal>
            <c:numRef>
              <c:f>Airplane.csv!$B$2:$B$17</c:f>
              <c:numCache>
                <c:formatCode>General</c:formatCode>
                <c:ptCount val="16"/>
                <c:pt idx="0">
                  <c:v>100.0</c:v>
                </c:pt>
                <c:pt idx="1">
                  <c:v>50.0</c:v>
                </c:pt>
                <c:pt idx="2">
                  <c:v>33.3333333333333</c:v>
                </c:pt>
                <c:pt idx="3">
                  <c:v>25.0</c:v>
                </c:pt>
                <c:pt idx="4">
                  <c:v>20.0</c:v>
                </c:pt>
                <c:pt idx="5">
                  <c:v>16.6666666666666</c:v>
                </c:pt>
                <c:pt idx="6">
                  <c:v>14.2857142857142</c:v>
                </c:pt>
                <c:pt idx="7">
                  <c:v>12.5</c:v>
                </c:pt>
                <c:pt idx="8">
                  <c:v>11.1111111111111</c:v>
                </c:pt>
                <c:pt idx="9">
                  <c:v>10.0</c:v>
                </c:pt>
                <c:pt idx="10">
                  <c:v>9.09090909090909</c:v>
                </c:pt>
                <c:pt idx="11">
                  <c:v>8.33333333333333</c:v>
                </c:pt>
                <c:pt idx="12">
                  <c:v>7.69230769230769</c:v>
                </c:pt>
                <c:pt idx="13">
                  <c:v>7.14285714285714</c:v>
                </c:pt>
                <c:pt idx="14">
                  <c:v>6.66666666666666</c:v>
                </c:pt>
                <c:pt idx="15">
                  <c:v>6.25</c:v>
                </c:pt>
              </c:numCache>
            </c:numRef>
          </c:xVal>
          <c:yVal>
            <c:numRef>
              <c:f>Airplane.csv!$C$2:$C$17</c:f>
              <c:numCache>
                <c:formatCode>General</c:formatCode>
                <c:ptCount val="16"/>
                <c:pt idx="0">
                  <c:v>51.131571430442</c:v>
                </c:pt>
                <c:pt idx="1">
                  <c:v>56.3511115447757</c:v>
                </c:pt>
                <c:pt idx="2">
                  <c:v>59.15649937362645</c:v>
                </c:pt>
                <c:pt idx="3">
                  <c:v>60.48407399525315</c:v>
                </c:pt>
                <c:pt idx="4">
                  <c:v>61.5200495929262</c:v>
                </c:pt>
                <c:pt idx="5">
                  <c:v>62.372151361304</c:v>
                </c:pt>
                <c:pt idx="6">
                  <c:v>63.11914748270445</c:v>
                </c:pt>
                <c:pt idx="7">
                  <c:v>63.742877863883</c:v>
                </c:pt>
                <c:pt idx="8">
                  <c:v>64.30903204537178</c:v>
                </c:pt>
                <c:pt idx="9">
                  <c:v>64.80033277737255</c:v>
                </c:pt>
                <c:pt idx="10">
                  <c:v>65.3091656567455</c:v>
                </c:pt>
                <c:pt idx="11">
                  <c:v>65.81507118375987</c:v>
                </c:pt>
                <c:pt idx="12">
                  <c:v>66.2437977898782</c:v>
                </c:pt>
                <c:pt idx="13">
                  <c:v>66.7051889917051</c:v>
                </c:pt>
                <c:pt idx="14">
                  <c:v>67.07873816007982</c:v>
                </c:pt>
                <c:pt idx="15">
                  <c:v>67.4194299115587</c:v>
                </c:pt>
              </c:numCache>
            </c:numRef>
          </c:yVal>
          <c:smooth val="0"/>
        </c:ser>
        <c:dLbls>
          <c:showLegendKey val="0"/>
          <c:showVal val="0"/>
          <c:showCatName val="0"/>
          <c:showSerName val="0"/>
          <c:showPercent val="0"/>
          <c:showBubbleSize val="0"/>
        </c:dLbls>
        <c:axId val="-2135669288"/>
        <c:axId val="-2135674952"/>
      </c:scatterChart>
      <c:valAx>
        <c:axId val="-2135688456"/>
        <c:scaling>
          <c:orientation val="minMax"/>
          <c:max val="100.0"/>
        </c:scaling>
        <c:delete val="0"/>
        <c:axPos val="b"/>
        <c:majorGridlines/>
        <c:minorGridlines/>
        <c:title>
          <c:tx>
            <c:rich>
              <a:bodyPr/>
              <a:lstStyle/>
              <a:p>
                <a:pPr>
                  <a:defRPr sz="1800"/>
                </a:pPr>
                <a:r>
                  <a:rPr lang="ja-JP" altLang="en-US" sz="1800"/>
                  <a:t>埋め込み率</a:t>
                </a:r>
                <a:r>
                  <a:rPr lang="en-US" altLang="ja-JP" sz="1800"/>
                  <a:t>[%]</a:t>
                </a:r>
                <a:endParaRPr lang="ja-JP" altLang="en-US" sz="1800"/>
              </a:p>
            </c:rich>
          </c:tx>
          <c:layout/>
          <c:overlay val="0"/>
        </c:title>
        <c:numFmt formatCode="General" sourceLinked="1"/>
        <c:majorTickMark val="out"/>
        <c:minorTickMark val="none"/>
        <c:tickLblPos val="nextTo"/>
        <c:txPr>
          <a:bodyPr/>
          <a:lstStyle/>
          <a:p>
            <a:pPr>
              <a:defRPr sz="1800"/>
            </a:pPr>
            <a:endParaRPr lang="ja-JP"/>
          </a:p>
        </c:txPr>
        <c:crossAx val="-2135680648"/>
        <c:crosses val="autoZero"/>
        <c:crossBetween val="midCat"/>
      </c:valAx>
      <c:valAx>
        <c:axId val="-2135680648"/>
        <c:scaling>
          <c:orientation val="minMax"/>
        </c:scaling>
        <c:delete val="0"/>
        <c:axPos val="l"/>
        <c:majorGridlines/>
        <c:minorGridlines/>
        <c:title>
          <c:tx>
            <c:rich>
              <a:bodyPr rot="0" vert="horz"/>
              <a:lstStyle/>
              <a:p>
                <a:pPr>
                  <a:defRPr sz="1800"/>
                </a:pPr>
                <a:r>
                  <a:rPr lang="en-US" altLang="en-US" sz="1800"/>
                  <a:t>誤り率[%]</a:t>
                </a:r>
                <a:endParaRPr lang="ja-JP" altLang="en-US" sz="1800"/>
              </a:p>
            </c:rich>
          </c:tx>
          <c:layout>
            <c:manualLayout>
              <c:xMode val="edge"/>
              <c:yMode val="edge"/>
              <c:x val="0.0163265306122449"/>
              <c:y val="0.0162013041925845"/>
            </c:manualLayout>
          </c:layout>
          <c:overlay val="0"/>
        </c:title>
        <c:numFmt formatCode="General" sourceLinked="1"/>
        <c:majorTickMark val="out"/>
        <c:minorTickMark val="none"/>
        <c:tickLblPos val="nextTo"/>
        <c:txPr>
          <a:bodyPr/>
          <a:lstStyle/>
          <a:p>
            <a:pPr>
              <a:defRPr sz="1800"/>
            </a:pPr>
            <a:endParaRPr lang="ja-JP"/>
          </a:p>
        </c:txPr>
        <c:crossAx val="-2135688456"/>
        <c:crosses val="autoZero"/>
        <c:crossBetween val="midCat"/>
      </c:valAx>
      <c:valAx>
        <c:axId val="-2135674952"/>
        <c:scaling>
          <c:orientation val="minMax"/>
          <c:max val="80.0"/>
          <c:min val="20.0"/>
        </c:scaling>
        <c:delete val="0"/>
        <c:axPos val="r"/>
        <c:title>
          <c:tx>
            <c:rich>
              <a:bodyPr rot="0" vert="horz"/>
              <a:lstStyle/>
              <a:p>
                <a:pPr>
                  <a:defRPr sz="1800"/>
                </a:pPr>
                <a:r>
                  <a:rPr lang="en-US" altLang="ja-JP" sz="1800"/>
                  <a:t>PSNR[db]</a:t>
                </a:r>
                <a:endParaRPr lang="ja-JP" altLang="en-US" sz="1800"/>
              </a:p>
            </c:rich>
          </c:tx>
          <c:layout>
            <c:manualLayout>
              <c:xMode val="edge"/>
              <c:yMode val="edge"/>
              <c:x val="0.777529808773903"/>
              <c:y val="0.0233612087271907"/>
            </c:manualLayout>
          </c:layout>
          <c:overlay val="0"/>
        </c:title>
        <c:numFmt formatCode="General" sourceLinked="1"/>
        <c:majorTickMark val="out"/>
        <c:minorTickMark val="none"/>
        <c:tickLblPos val="nextTo"/>
        <c:txPr>
          <a:bodyPr/>
          <a:lstStyle/>
          <a:p>
            <a:pPr>
              <a:defRPr sz="1800"/>
            </a:pPr>
            <a:endParaRPr lang="ja-JP"/>
          </a:p>
        </c:txPr>
        <c:crossAx val="-2135669288"/>
        <c:crosses val="max"/>
        <c:crossBetween val="midCat"/>
        <c:majorUnit val="10.0"/>
        <c:minorUnit val="1.0"/>
      </c:valAx>
      <c:valAx>
        <c:axId val="-2135669288"/>
        <c:scaling>
          <c:orientation val="minMax"/>
        </c:scaling>
        <c:delete val="1"/>
        <c:axPos val="b"/>
        <c:numFmt formatCode="General" sourceLinked="1"/>
        <c:majorTickMark val="out"/>
        <c:minorTickMark val="none"/>
        <c:tickLblPos val="nextTo"/>
        <c:crossAx val="-2135674952"/>
        <c:crosses val="autoZero"/>
        <c:crossBetween val="midCat"/>
      </c:valAx>
    </c:plotArea>
    <c:legend>
      <c:legendPos val="r"/>
      <c:layout>
        <c:manualLayout>
          <c:xMode val="edge"/>
          <c:yMode val="edge"/>
          <c:x val="0.871524238041673"/>
          <c:y val="0.431395335726232"/>
          <c:w val="0.110788687128395"/>
          <c:h val="0.141982598237273"/>
        </c:manualLayout>
      </c:layout>
      <c:overlay val="0"/>
      <c:txPr>
        <a:bodyPr/>
        <a:lstStyle/>
        <a:p>
          <a:pPr>
            <a:defRPr sz="1800"/>
          </a:pPr>
          <a:endParaRPr lang="ja-JP"/>
        </a:p>
      </c:txPr>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 Id="rId3"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image" Target="../media/image6.emf"/><Relationship Id="rId2"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156672-1D57-7543-93AB-9C38B1A2EF12}" type="datetimeFigureOut">
              <a:rPr kumimoji="1" lang="ja-JP" altLang="en-US" smtClean="0"/>
              <a:t>2013/10/31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2BD00F-A672-1C43-87CC-13B0183B457C}" type="slidenum">
              <a:rPr kumimoji="1" lang="ja-JP" altLang="en-US" smtClean="0"/>
              <a:t>‹#›</a:t>
            </a:fld>
            <a:endParaRPr kumimoji="1" lang="ja-JP" altLang="en-US"/>
          </a:p>
        </p:txBody>
      </p:sp>
    </p:spTree>
    <p:extLst>
      <p:ext uri="{BB962C8B-B14F-4D97-AF65-F5344CB8AC3E}">
        <p14:creationId xmlns:p14="http://schemas.microsoft.com/office/powerpoint/2010/main" val="785749847"/>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2800" dirty="0" smtClean="0">
                <a:solidFill>
                  <a:srgbClr val="000000"/>
                </a:solidFill>
              </a:rPr>
              <a:t>目的１</a:t>
            </a:r>
            <a:endParaRPr lang="en-US" altLang="ja-JP" sz="2800" dirty="0" smtClean="0">
              <a:solidFill>
                <a:srgbClr val="000000"/>
              </a:solidFill>
            </a:endParaRPr>
          </a:p>
          <a:p>
            <a:pPr lvl="1"/>
            <a:r>
              <a:rPr lang="ja-JP" altLang="en-US" sz="2400" dirty="0" smtClean="0">
                <a:solidFill>
                  <a:srgbClr val="000000"/>
                </a:solidFill>
              </a:rPr>
              <a:t>誤りパターン埋め込み法におけるテキスト情報埋め込み時の画質劣化と埋め込み率のトレードオフ関係を実験的に明らかにする．</a:t>
            </a:r>
            <a:endParaRPr lang="en-US" altLang="ja-JP" sz="2400" dirty="0" smtClean="0">
              <a:solidFill>
                <a:srgbClr val="000000"/>
              </a:solidFill>
            </a:endParaRPr>
          </a:p>
          <a:p>
            <a:pPr marL="457200" lvl="1" indent="0">
              <a:buFont typeface="Arial"/>
              <a:buNone/>
            </a:pPr>
            <a:endParaRPr lang="en-US" altLang="ja-JP" sz="2400" dirty="0" smtClean="0">
              <a:solidFill>
                <a:srgbClr val="000000"/>
              </a:solidFill>
            </a:endParaRPr>
          </a:p>
          <a:p>
            <a:endParaRPr lang="en-US" altLang="ja-JP" sz="2800" dirty="0" smtClean="0">
              <a:solidFill>
                <a:srgbClr val="000000"/>
              </a:solidFill>
            </a:endParaRPr>
          </a:p>
          <a:p>
            <a:r>
              <a:rPr lang="ja-JP" altLang="en-US" sz="2800" dirty="0" smtClean="0">
                <a:solidFill>
                  <a:srgbClr val="000000"/>
                </a:solidFill>
              </a:rPr>
              <a:t>目的２</a:t>
            </a:r>
            <a:endParaRPr lang="en-US" altLang="ja-JP" sz="2800" dirty="0" smtClean="0">
              <a:solidFill>
                <a:srgbClr val="000000"/>
              </a:solidFill>
            </a:endParaRPr>
          </a:p>
          <a:p>
            <a:pPr lvl="1"/>
            <a:r>
              <a:rPr lang="en-US" altLang="ja-JP" sz="2400" dirty="0" err="1" smtClean="0">
                <a:solidFill>
                  <a:srgbClr val="000000"/>
                </a:solidFill>
              </a:rPr>
              <a:t>Shalkwijk</a:t>
            </a:r>
            <a:r>
              <a:rPr lang="ja-JP" altLang="en-US" sz="2400" dirty="0" smtClean="0">
                <a:solidFill>
                  <a:srgbClr val="000000"/>
                </a:solidFill>
              </a:rPr>
              <a:t>の数え上げ符号を用いた誤りパターンの動的な生成手法の提案．</a:t>
            </a:r>
            <a:endParaRPr lang="en-US" altLang="ja-JP" sz="2400" dirty="0" smtClean="0">
              <a:solidFill>
                <a:srgbClr val="000000"/>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2</a:t>
            </a:fld>
            <a:endParaRPr kumimoji="1" lang="ja-JP" altLang="en-US"/>
          </a:p>
        </p:txBody>
      </p:sp>
    </p:spTree>
    <p:extLst>
      <p:ext uri="{BB962C8B-B14F-4D97-AF65-F5344CB8AC3E}">
        <p14:creationId xmlns:p14="http://schemas.microsoft.com/office/powerpoint/2010/main" val="395237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図については言わなくていい（もっとシンプルに</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3</a:t>
            </a:fld>
            <a:endParaRPr kumimoji="1" lang="ja-JP" altLang="en-US"/>
          </a:p>
        </p:txBody>
      </p:sp>
    </p:spTree>
    <p:extLst>
      <p:ext uri="{BB962C8B-B14F-4D97-AF65-F5344CB8AC3E}">
        <p14:creationId xmlns:p14="http://schemas.microsoft.com/office/powerpoint/2010/main" val="3900563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誤りパターンの説明部分をもっとわかりやすくいえないか？</a:t>
            </a:r>
            <a:endParaRPr kumimoji="1" lang="en-US" altLang="ja-JP" dirty="0" smtClean="0"/>
          </a:p>
          <a:p>
            <a:r>
              <a:rPr kumimoji="1" lang="ja-JP" altLang="en-US" dirty="0" smtClean="0"/>
              <a:t>冗長</a:t>
            </a:r>
            <a:r>
              <a:rPr kumimoji="1" lang="en-US" altLang="ja-JP" dirty="0" smtClean="0"/>
              <a:t>→</a:t>
            </a:r>
            <a:r>
              <a:rPr kumimoji="1" lang="ja-JP" altLang="en-US" dirty="0" smtClean="0"/>
              <a:t>より長い</a:t>
            </a:r>
            <a:endParaRPr kumimoji="1" lang="en-US" altLang="ja-JP" dirty="0" smtClean="0"/>
          </a:p>
          <a:p>
            <a:r>
              <a:rPr kumimoji="1" lang="ja-JP" altLang="en-US" dirty="0" smtClean="0"/>
              <a:t>ハミング重みが</a:t>
            </a:r>
            <a:r>
              <a:rPr kumimoji="1" lang="en-US" altLang="ja-JP" dirty="0" smtClean="0"/>
              <a:t>….→ 1</a:t>
            </a:r>
            <a:r>
              <a:rPr kumimoji="1" lang="ja-JP" altLang="en-US" dirty="0" smtClean="0"/>
              <a:t>の数が少ない</a:t>
            </a:r>
            <a:endParaRPr kumimoji="1" lang="en-US" altLang="ja-JP" dirty="0" smtClean="0"/>
          </a:p>
          <a:p>
            <a:endParaRPr kumimoji="1" lang="en-US" altLang="ja-JP" dirty="0" smtClean="0"/>
          </a:p>
          <a:p>
            <a:r>
              <a:rPr kumimoji="1" lang="ja-JP" altLang="en-US" dirty="0" smtClean="0"/>
              <a:t>例を添えて言うのもあり</a:t>
            </a:r>
            <a:endParaRPr kumimoji="1" lang="en-US" altLang="ja-JP" dirty="0" smtClean="0"/>
          </a:p>
          <a:p>
            <a:endParaRPr kumimoji="1" lang="en-US" altLang="ja-JP" dirty="0" smtClean="0"/>
          </a:p>
          <a:p>
            <a:r>
              <a:rPr kumimoji="1" lang="en-US" altLang="ja-JP" dirty="0" smtClean="0"/>
              <a:t>100</a:t>
            </a:r>
            <a:r>
              <a:rPr kumimoji="1" lang="ja-JP" altLang="en-US" dirty="0" smtClean="0"/>
              <a:t>は悪い例、これで排他的論理和をとればいいじゃん！</a:t>
            </a:r>
            <a:endParaRPr kumimoji="1" lang="en-US" altLang="ja-JP" dirty="0" smtClean="0"/>
          </a:p>
          <a:p>
            <a:r>
              <a:rPr kumimoji="1" lang="en-US" altLang="ja-JP" dirty="0" smtClean="0"/>
              <a:t>111</a:t>
            </a:r>
            <a:r>
              <a:rPr kumimoji="1" lang="ja-JP" altLang="en-US" dirty="0" smtClean="0"/>
              <a:t>を使う</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5</a:t>
            </a:fld>
            <a:endParaRPr kumimoji="1" lang="ja-JP" altLang="en-US"/>
          </a:p>
        </p:txBody>
      </p:sp>
    </p:spTree>
    <p:extLst>
      <p:ext uri="{BB962C8B-B14F-4D97-AF65-F5344CB8AC3E}">
        <p14:creationId xmlns:p14="http://schemas.microsoft.com/office/powerpoint/2010/main" val="357885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誤りパターンの説明部分をもっとわかりやすくいえないか？</a:t>
            </a:r>
            <a:endParaRPr kumimoji="1" lang="en-US" altLang="ja-JP" dirty="0" smtClean="0"/>
          </a:p>
          <a:p>
            <a:r>
              <a:rPr kumimoji="1" lang="ja-JP" altLang="en-US" dirty="0" smtClean="0"/>
              <a:t>冗長</a:t>
            </a:r>
            <a:r>
              <a:rPr kumimoji="1" lang="en-US" altLang="ja-JP" dirty="0" smtClean="0"/>
              <a:t>→</a:t>
            </a:r>
            <a:r>
              <a:rPr kumimoji="1" lang="ja-JP" altLang="en-US" dirty="0" smtClean="0"/>
              <a:t>より長い</a:t>
            </a:r>
            <a:endParaRPr kumimoji="1" lang="en-US" altLang="ja-JP" dirty="0" smtClean="0"/>
          </a:p>
          <a:p>
            <a:r>
              <a:rPr kumimoji="1" lang="ja-JP" altLang="en-US" dirty="0" smtClean="0"/>
              <a:t>ハミング重みが</a:t>
            </a:r>
            <a:r>
              <a:rPr kumimoji="1" lang="en-US" altLang="ja-JP" dirty="0" smtClean="0"/>
              <a:t>….→ 1</a:t>
            </a:r>
            <a:r>
              <a:rPr kumimoji="1" lang="ja-JP" altLang="en-US" dirty="0" smtClean="0"/>
              <a:t>の数が少ない</a:t>
            </a:r>
            <a:endParaRPr kumimoji="1" lang="en-US" altLang="ja-JP" dirty="0" smtClean="0"/>
          </a:p>
          <a:p>
            <a:endParaRPr kumimoji="1" lang="en-US" altLang="ja-JP" dirty="0" smtClean="0"/>
          </a:p>
          <a:p>
            <a:r>
              <a:rPr kumimoji="1" lang="ja-JP" altLang="en-US" dirty="0" smtClean="0"/>
              <a:t>例を添えて言うのもあり</a:t>
            </a:r>
            <a:endParaRPr kumimoji="1" lang="en-US" altLang="ja-JP" dirty="0" smtClean="0"/>
          </a:p>
          <a:p>
            <a:endParaRPr kumimoji="1" lang="en-US" altLang="ja-JP" dirty="0" smtClean="0"/>
          </a:p>
          <a:p>
            <a:r>
              <a:rPr kumimoji="1" lang="en-US" altLang="ja-JP" dirty="0" smtClean="0"/>
              <a:t>100</a:t>
            </a:r>
            <a:r>
              <a:rPr kumimoji="1" lang="ja-JP" altLang="en-US" dirty="0" smtClean="0"/>
              <a:t>は悪い例、これで排他的論理和をとればいいじゃん！</a:t>
            </a:r>
            <a:endParaRPr kumimoji="1" lang="en-US" altLang="ja-JP" dirty="0" smtClean="0"/>
          </a:p>
          <a:p>
            <a:r>
              <a:rPr kumimoji="1" lang="en-US" altLang="ja-JP" dirty="0" smtClean="0"/>
              <a:t>111</a:t>
            </a:r>
            <a:r>
              <a:rPr kumimoji="1" lang="ja-JP" altLang="en-US" dirty="0" smtClean="0"/>
              <a:t>を使う</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6</a:t>
            </a:fld>
            <a:endParaRPr kumimoji="1" lang="ja-JP" altLang="en-US"/>
          </a:p>
        </p:txBody>
      </p:sp>
    </p:spTree>
    <p:extLst>
      <p:ext uri="{BB962C8B-B14F-4D97-AF65-F5344CB8AC3E}">
        <p14:creationId xmlns:p14="http://schemas.microsoft.com/office/powerpoint/2010/main" val="3578858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一つにまとめる</a:t>
            </a:r>
            <a:endParaRPr kumimoji="1" lang="en-US" altLang="ja-JP" dirty="0" smtClean="0"/>
          </a:p>
          <a:p>
            <a:r>
              <a:rPr kumimoji="1" lang="ja-JP" altLang="en-US" dirty="0" smtClean="0"/>
              <a:t>文章いらない，画像をバンと貼ってその流れに沿って説明する</a:t>
            </a:r>
            <a:endParaRPr kumimoji="1" lang="en-US" altLang="ja-JP" dirty="0" smtClean="0"/>
          </a:p>
          <a:p>
            <a:r>
              <a:rPr kumimoji="1" lang="ja-JP" altLang="en-US" dirty="0" smtClean="0"/>
              <a:t>誤り率の式などは済に書いておくのも有り</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10</a:t>
            </a:fld>
            <a:endParaRPr kumimoji="1" lang="ja-JP" altLang="en-US"/>
          </a:p>
        </p:txBody>
      </p:sp>
    </p:spTree>
    <p:extLst>
      <p:ext uri="{BB962C8B-B14F-4D97-AF65-F5344CB8AC3E}">
        <p14:creationId xmlns:p14="http://schemas.microsoft.com/office/powerpoint/2010/main" val="3715827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PSNR</a:t>
            </a:r>
            <a:r>
              <a:rPr kumimoji="1" lang="ja-JP" altLang="en-US" dirty="0" smtClean="0"/>
              <a:t>値は</a:t>
            </a:r>
            <a:r>
              <a:rPr kumimoji="1" lang="en-US" altLang="ja-JP" dirty="0" smtClean="0"/>
              <a:t>50db</a:t>
            </a:r>
            <a:r>
              <a:rPr kumimoji="1" lang="ja-JP" altLang="en-US" dirty="0" smtClean="0"/>
              <a:t>以上で高画質であると言われており，すべての埋め込み率において</a:t>
            </a:r>
            <a:r>
              <a:rPr kumimoji="1" lang="en-US" altLang="ja-JP" dirty="0" smtClean="0"/>
              <a:t>PSNR</a:t>
            </a:r>
            <a:r>
              <a:rPr kumimoji="1" lang="ja-JP" altLang="en-US" dirty="0" smtClean="0"/>
              <a:t>が</a:t>
            </a:r>
            <a:r>
              <a:rPr kumimoji="1" lang="en-US" altLang="ja-JP" dirty="0" smtClean="0"/>
              <a:t>50db</a:t>
            </a:r>
            <a:r>
              <a:rPr kumimoji="1" lang="ja-JP" altLang="en-US" dirty="0" smtClean="0"/>
              <a:t>を越えていることから</a:t>
            </a:r>
            <a:r>
              <a:rPr kumimoji="1" lang="en-US" altLang="ja-JP" dirty="0" smtClean="0"/>
              <a:t>LSB</a:t>
            </a:r>
            <a:r>
              <a:rPr kumimoji="1" lang="ja-JP" altLang="en-US" dirty="0" smtClean="0"/>
              <a:t>を変化させただけでは画像の劣化があまりないことがあまり起こらないことがわかります．</a:t>
            </a:r>
            <a:endParaRPr kumimoji="1" lang="en-US" altLang="ja-JP" dirty="0" smtClean="0"/>
          </a:p>
          <a:p>
            <a:r>
              <a:rPr kumimoji="1" lang="ja-JP" altLang="en-US" dirty="0" smtClean="0"/>
              <a:t>また，埋め込み率が</a:t>
            </a:r>
            <a:r>
              <a:rPr kumimoji="1" lang="en-US" altLang="ja-JP" dirty="0" smtClean="0"/>
              <a:t>20%</a:t>
            </a:r>
            <a:r>
              <a:rPr kumimoji="1" lang="ja-JP" altLang="en-US" dirty="0" smtClean="0"/>
              <a:t>を下回ったあたりからは誤り率が上凸向きに減少しており</a:t>
            </a:r>
            <a:r>
              <a:rPr kumimoji="1" lang="en-US" altLang="ja-JP" dirty="0" smtClean="0"/>
              <a:t>20%</a:t>
            </a:r>
            <a:r>
              <a:rPr kumimoji="1" lang="ja-JP" altLang="en-US" dirty="0" smtClean="0"/>
              <a:t>以上とは変化の仕方が変わっているということがわかりました．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12</a:t>
            </a:fld>
            <a:endParaRPr kumimoji="1" lang="ja-JP" altLang="en-US"/>
          </a:p>
        </p:txBody>
      </p:sp>
    </p:spTree>
    <p:extLst>
      <p:ext uri="{BB962C8B-B14F-4D97-AF65-F5344CB8AC3E}">
        <p14:creationId xmlns:p14="http://schemas.microsoft.com/office/powerpoint/2010/main" val="288213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いらない</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18</a:t>
            </a:fld>
            <a:endParaRPr kumimoji="1" lang="ja-JP" altLang="en-US"/>
          </a:p>
        </p:txBody>
      </p:sp>
    </p:spTree>
    <p:extLst>
      <p:ext uri="{BB962C8B-B14F-4D97-AF65-F5344CB8AC3E}">
        <p14:creationId xmlns:p14="http://schemas.microsoft.com/office/powerpoint/2010/main" val="3597281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いらない　後ろに回す</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19</a:t>
            </a:fld>
            <a:endParaRPr kumimoji="1" lang="ja-JP" altLang="en-US"/>
          </a:p>
        </p:txBody>
      </p:sp>
    </p:spTree>
    <p:extLst>
      <p:ext uri="{BB962C8B-B14F-4D97-AF65-F5344CB8AC3E}">
        <p14:creationId xmlns:p14="http://schemas.microsoft.com/office/powerpoint/2010/main" val="544449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BFECD78-3C8E-49F2-8FAB-59489D168ABB}" type="datetimeFigureOut">
              <a:rPr lang="en-US" smtClean="0"/>
              <a:t>2013/10/31</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F38DF745-7D3F-47F4-83A3-874385CFAA69}" type="slidenum">
              <a:rPr lang="en-US" smtClean="0"/>
              <a:pPr/>
              <a:t>‹#›</a:t>
            </a:fld>
            <a:endParaRPr lang="en-US" dirty="0"/>
          </a:p>
        </p:txBody>
      </p:sp>
    </p:spTree>
    <p:extLst>
      <p:ext uri="{BB962C8B-B14F-4D97-AF65-F5344CB8AC3E}">
        <p14:creationId xmlns:p14="http://schemas.microsoft.com/office/powerpoint/2010/main" val="3576709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BFECD78-3C8E-49F2-8FAB-59489D168ABB}" type="datetimeFigureOut">
              <a:rPr lang="en-US" smtClean="0"/>
              <a:t>2013/10/31</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4257264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BFECD78-3C8E-49F2-8FAB-59489D168ABB}" type="datetimeFigureOut">
              <a:rPr lang="en-US" smtClean="0"/>
              <a:t>2013/10/31</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4202816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BFECD78-3C8E-49F2-8FAB-59489D168ABB}" type="datetimeFigureOut">
              <a:rPr lang="en-US" smtClean="0"/>
              <a:t>2013/10/31</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3136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BFECD78-3C8E-49F2-8FAB-59489D168ABB}" type="datetimeFigureOut">
              <a:rPr lang="en-US" smtClean="0"/>
              <a:t>2013/10/31</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839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BFECD78-3C8E-49F2-8FAB-59489D168ABB}" type="datetimeFigureOut">
              <a:rPr lang="en-US" smtClean="0"/>
              <a:t>2013/10/31</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360487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BFECD78-3C8E-49F2-8FAB-59489D168ABB}" type="datetimeFigureOut">
              <a:rPr lang="en-US" smtClean="0"/>
              <a:t>2013/10/31</a:t>
            </a:fld>
            <a:endParaRPr lang="en-US"/>
          </a:p>
        </p:txBody>
      </p:sp>
      <p:sp>
        <p:nvSpPr>
          <p:cNvPr id="8" name="フッター プレースホルダー 7"/>
          <p:cNvSpPr>
            <a:spLocks noGrp="1"/>
          </p:cNvSpPr>
          <p:nvPr>
            <p:ph type="ftr" sz="quarter" idx="11"/>
          </p:nvPr>
        </p:nvSpPr>
        <p:spPr/>
        <p:txBody>
          <a:bodyPr/>
          <a:lstStyle/>
          <a:p>
            <a:endParaRPr lang="en-US"/>
          </a:p>
        </p:txBody>
      </p:sp>
      <p:sp>
        <p:nvSpPr>
          <p:cNvPr id="9" name="スライド番号プレースホルダー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4279367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BFECD78-3C8E-49F2-8FAB-59489D168ABB}" type="datetimeFigureOut">
              <a:rPr lang="en-US" smtClean="0"/>
              <a:t>2013/10/31</a:t>
            </a:fld>
            <a:endParaRPr lang="en-US"/>
          </a:p>
        </p:txBody>
      </p:sp>
      <p:sp>
        <p:nvSpPr>
          <p:cNvPr id="4" name="フッター プレースホルダー 3"/>
          <p:cNvSpPr>
            <a:spLocks noGrp="1"/>
          </p:cNvSpPr>
          <p:nvPr>
            <p:ph type="ftr" sz="quarter" idx="11"/>
          </p:nvPr>
        </p:nvSpPr>
        <p:spPr/>
        <p:txBody>
          <a:bodyPr/>
          <a:lstStyle/>
          <a:p>
            <a:endParaRPr lang="en-US"/>
          </a:p>
        </p:txBody>
      </p:sp>
      <p:sp>
        <p:nvSpPr>
          <p:cNvPr id="5" name="スライド番号プレースホルダー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166424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BFECD78-3C8E-49F2-8FAB-59489D168ABB}" type="datetimeFigureOut">
              <a:rPr lang="en-US" smtClean="0"/>
              <a:t>2013/10/31</a:t>
            </a:fld>
            <a:endParaRPr lang="en-US"/>
          </a:p>
        </p:txBody>
      </p:sp>
      <p:sp>
        <p:nvSpPr>
          <p:cNvPr id="3" name="フッター プレースホルダー 2"/>
          <p:cNvSpPr>
            <a:spLocks noGrp="1"/>
          </p:cNvSpPr>
          <p:nvPr>
            <p:ph type="ftr" sz="quarter" idx="11"/>
          </p:nvPr>
        </p:nvSpPr>
        <p:spPr/>
        <p:txBody>
          <a:bodyPr/>
          <a:lstStyle/>
          <a:p>
            <a:endParaRPr lang="en-US"/>
          </a:p>
        </p:txBody>
      </p:sp>
      <p:sp>
        <p:nvSpPr>
          <p:cNvPr id="4" name="スライド番号プレースホルダー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324433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BFECD78-3C8E-49F2-8FAB-59489D168ABB}" type="datetimeFigureOut">
              <a:rPr lang="en-US" smtClean="0"/>
              <a:t>2013/10/31</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F38DF745-7D3F-47F4-83A3-874385CFAA69}" type="slidenum">
              <a:rPr lang="en-US" smtClean="0"/>
              <a:pPr/>
              <a:t>‹#›</a:t>
            </a:fld>
            <a:endParaRPr lang="en-US"/>
          </a:p>
        </p:txBody>
      </p:sp>
    </p:spTree>
    <p:extLst>
      <p:ext uri="{BB962C8B-B14F-4D97-AF65-F5344CB8AC3E}">
        <p14:creationId xmlns:p14="http://schemas.microsoft.com/office/powerpoint/2010/main" val="265174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BFECD78-3C8E-49F2-8FAB-59489D168ABB}" type="datetimeFigureOut">
              <a:rPr lang="en-US" smtClean="0"/>
              <a:t>2013/10/31</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36956476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2013/10/31</a:t>
            </a:fld>
            <a:endParaRPr 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69359498"/>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image" Target="../media/image1.png"/><Relationship Id="rId1" Type="http://schemas.microsoft.com/office/2007/relationships/media" Target="../media/media1.wav"/><Relationship Id="rId2" Type="http://schemas.openxmlformats.org/officeDocument/2006/relationships/audio" Target="../media/media1.wav"/></Relationships>
</file>

<file path=ppt/slides/_rels/slide10.xml.rels><?xml version="1.0" encoding="UTF-8" standalone="yes"?>
<Relationships xmlns="http://schemas.openxmlformats.org/package/2006/relationships"><Relationship Id="rId11" Type="http://schemas.openxmlformats.org/officeDocument/2006/relationships/image" Target="../media/image9.emf"/><Relationship Id="rId12" Type="http://schemas.openxmlformats.org/officeDocument/2006/relationships/image" Target="../media/image2.png"/><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5.xml"/><Relationship Id="rId4" Type="http://schemas.openxmlformats.org/officeDocument/2006/relationships/oleObject" Target="../embeddings/oleObject6.bin"/><Relationship Id="rId5" Type="http://schemas.openxmlformats.org/officeDocument/2006/relationships/image" Target="../media/image6.emf"/><Relationship Id="rId6" Type="http://schemas.openxmlformats.org/officeDocument/2006/relationships/oleObject" Target="../embeddings/oleObject7.bin"/><Relationship Id="rId7" Type="http://schemas.openxmlformats.org/officeDocument/2006/relationships/image" Target="../media/image7.emf"/><Relationship Id="rId8" Type="http://schemas.openxmlformats.org/officeDocument/2006/relationships/oleObject" Target="../embeddings/oleObject8.bin"/><Relationship Id="rId9" Type="http://schemas.openxmlformats.org/officeDocument/2006/relationships/image" Target="../media/image8.emf"/><Relationship Id="rId10"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2.png"/><Relationship Id="rId7" Type="http://schemas.openxmlformats.org/officeDocument/2006/relationships/image" Target="../media/image1.png"/><Relationship Id="rId1" Type="http://schemas.microsoft.com/office/2007/relationships/media" Target="../media/media6.wav"/><Relationship Id="rId2" Type="http://schemas.openxmlformats.org/officeDocument/2006/relationships/audio" Target="../media/media6.wav"/></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9.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8.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3" Type="http://schemas.microsoft.com/office/2007/relationships/media" Target="../media/media7.wav"/><Relationship Id="rId4" Type="http://schemas.openxmlformats.org/officeDocument/2006/relationships/audio" Target="../media/media7.wav"/><Relationship Id="rId5" Type="http://schemas.openxmlformats.org/officeDocument/2006/relationships/slideLayout" Target="../slideLayouts/slideLayout2.xml"/><Relationship Id="rId6" Type="http://schemas.openxmlformats.org/officeDocument/2006/relationships/notesSlide" Target="../notesSlides/notesSlide8.xml"/><Relationship Id="rId7" Type="http://schemas.openxmlformats.org/officeDocument/2006/relationships/oleObject" Target="../embeddings/Microsoft___1.bin"/><Relationship Id="rId8" Type="http://schemas.openxmlformats.org/officeDocument/2006/relationships/image" Target="../media/image13.emf"/><Relationship Id="rId9" Type="http://schemas.openxmlformats.org/officeDocument/2006/relationships/image" Target="../media/image1.png"/><Relationship Id="rId1" Type="http://schemas.openxmlformats.org/officeDocument/2006/relationships/vmlDrawing" Target="../drawings/vmlDrawing6.vml"/><Relationship Id="rId2" Type="http://schemas.openxmlformats.org/officeDocument/2006/relationships/tags" Target="../tags/tag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xml"/><Relationship Id="rId5" Type="http://schemas.openxmlformats.org/officeDocument/2006/relationships/image" Target="../media/image1.png"/><Relationship Id="rId1" Type="http://schemas.microsoft.com/office/2007/relationships/media" Target="../media/media2.wav"/><Relationship Id="rId2" Type="http://schemas.openxmlformats.org/officeDocument/2006/relationships/audio" Target="../media/media2.wav"/></Relationships>
</file>

<file path=ppt/slides/_rels/slide4.xml.rels><?xml version="1.0" encoding="UTF-8" standalone="yes"?>
<Relationships xmlns="http://schemas.openxmlformats.org/package/2006/relationships"><Relationship Id="rId3" Type="http://schemas.openxmlformats.org/officeDocument/2006/relationships/audio" Target="../media/media2.wav"/><Relationship Id="rId4" Type="http://schemas.openxmlformats.org/officeDocument/2006/relationships/slideLayout" Target="../slideLayouts/slideLayout2.xml"/><Relationship Id="rId5" Type="http://schemas.openxmlformats.org/officeDocument/2006/relationships/image" Target="../media/image1.png"/><Relationship Id="rId1" Type="http://schemas.openxmlformats.org/officeDocument/2006/relationships/tags" Target="../tags/tag1.xml"/><Relationship Id="rId2" Type="http://schemas.microsoft.com/office/2007/relationships/media" Target="../media/media2.wav"/></Relationships>
</file>

<file path=ppt/slides/_rels/slide5.xml.rels><?xml version="1.0" encoding="UTF-8" standalone="yes"?>
<Relationships xmlns="http://schemas.openxmlformats.org/package/2006/relationships"><Relationship Id="rId3" Type="http://schemas.openxmlformats.org/officeDocument/2006/relationships/audio" Target="../media/media3.wav"/><Relationship Id="rId4" Type="http://schemas.openxmlformats.org/officeDocument/2006/relationships/slideLayout" Target="../slideLayouts/slideLayout2.xml"/><Relationship Id="rId5" Type="http://schemas.openxmlformats.org/officeDocument/2006/relationships/notesSlide" Target="../notesSlides/notesSlide3.xml"/><Relationship Id="rId6" Type="http://schemas.openxmlformats.org/officeDocument/2006/relationships/image" Target="../media/image1.png"/><Relationship Id="rId1" Type="http://schemas.openxmlformats.org/officeDocument/2006/relationships/tags" Target="../tags/tag2.xml"/><Relationship Id="rId2" Type="http://schemas.microsoft.com/office/2007/relationships/media" Target="../media/media3.wav"/></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xml"/><Relationship Id="rId5" Type="http://schemas.openxmlformats.org/officeDocument/2006/relationships/image" Target="../media/image1.png"/><Relationship Id="rId1" Type="http://schemas.microsoft.com/office/2007/relationships/media" Target="../media/media3.wav"/><Relationship Id="rId2" Type="http://schemas.openxmlformats.org/officeDocument/2006/relationships/audio" Target="../media/media3.wav"/></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png"/><Relationship Id="rId1" Type="http://schemas.microsoft.com/office/2007/relationships/media" Target="../media/media4.wav"/><Relationship Id="rId2" Type="http://schemas.openxmlformats.org/officeDocument/2006/relationships/audio" Target="../media/media4.wav"/></Relationships>
</file>

<file path=ppt/slides/_rels/slide8.xml.rels><?xml version="1.0" encoding="UTF-8" standalone="yes"?>
<Relationships xmlns="http://schemas.openxmlformats.org/package/2006/relationships"><Relationship Id="rId3" Type="http://schemas.openxmlformats.org/officeDocument/2006/relationships/audio" Target="../media/media5.wav"/><Relationship Id="rId4" Type="http://schemas.openxmlformats.org/officeDocument/2006/relationships/slideLayout" Target="../slideLayouts/slideLayout2.xml"/><Relationship Id="rId5" Type="http://schemas.openxmlformats.org/officeDocument/2006/relationships/oleObject" Target="../embeddings/oleObject1.bin"/><Relationship Id="rId6" Type="http://schemas.openxmlformats.org/officeDocument/2006/relationships/image" Target="../media/image3.emf"/><Relationship Id="rId7" Type="http://schemas.openxmlformats.org/officeDocument/2006/relationships/oleObject" Target="../embeddings/oleObject2.bin"/><Relationship Id="rId8" Type="http://schemas.openxmlformats.org/officeDocument/2006/relationships/image" Target="../media/image4.emf"/><Relationship Id="rId9" Type="http://schemas.openxmlformats.org/officeDocument/2006/relationships/image" Target="../media/image1.png"/><Relationship Id="rId10" Type="http://schemas.openxmlformats.org/officeDocument/2006/relationships/oleObject" Target="../embeddings/oleObject3.bin"/><Relationship Id="rId11" Type="http://schemas.openxmlformats.org/officeDocument/2006/relationships/image" Target="../media/image5.emf"/><Relationship Id="rId1" Type="http://schemas.openxmlformats.org/officeDocument/2006/relationships/vmlDrawing" Target="../drawings/vmlDrawing1.vml"/><Relationship Id="rId2" Type="http://schemas.microsoft.com/office/2007/relationships/media" Target="../media/media5.wav"/></Relationships>
</file>

<file path=ppt/slides/_rels/slide9.xml.rels><?xml version="1.0" encoding="UTF-8" standalone="yes"?>
<Relationships xmlns="http://schemas.openxmlformats.org/package/2006/relationships"><Relationship Id="rId3" Type="http://schemas.openxmlformats.org/officeDocument/2006/relationships/audio" Target="../media/media5.wav"/><Relationship Id="rId4" Type="http://schemas.openxmlformats.org/officeDocument/2006/relationships/slideLayout" Target="../slideLayouts/slideLayout2.xml"/><Relationship Id="rId5" Type="http://schemas.openxmlformats.org/officeDocument/2006/relationships/oleObject" Target="../embeddings/oleObject4.bin"/><Relationship Id="rId6" Type="http://schemas.openxmlformats.org/officeDocument/2006/relationships/image" Target="../media/image3.emf"/><Relationship Id="rId7" Type="http://schemas.openxmlformats.org/officeDocument/2006/relationships/oleObject" Target="../embeddings/oleObject5.bin"/><Relationship Id="rId8" Type="http://schemas.openxmlformats.org/officeDocument/2006/relationships/image" Target="../media/image4.emf"/><Relationship Id="rId9" Type="http://schemas.openxmlformats.org/officeDocument/2006/relationships/image" Target="../media/image1.png"/><Relationship Id="rId1" Type="http://schemas.openxmlformats.org/officeDocument/2006/relationships/vmlDrawing" Target="../drawings/vmlDrawing2.vml"/><Relationship Id="rId2" Type="http://schemas.microsoft.com/office/2007/relationships/media" Target="../media/media5.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7180" y="2130425"/>
            <a:ext cx="8549640" cy="1470025"/>
          </a:xfrm>
        </p:spPr>
        <p:txBody>
          <a:bodyPr>
            <a:normAutofit/>
          </a:bodyPr>
          <a:lstStyle/>
          <a:p>
            <a:r>
              <a:rPr kumimoji="1" lang="ja-JP" altLang="en-US" sz="4000" dirty="0" smtClean="0"/>
              <a:t>誤りパターン埋込み型ステガノグラフィにおける画質劣化の評価</a:t>
            </a:r>
            <a:endParaRPr kumimoji="1" lang="ja-JP" altLang="en-US" sz="4000" dirty="0"/>
          </a:p>
        </p:txBody>
      </p:sp>
      <p:sp>
        <p:nvSpPr>
          <p:cNvPr id="3" name="サブタイトル 2"/>
          <p:cNvSpPr>
            <a:spLocks noGrp="1"/>
          </p:cNvSpPr>
          <p:nvPr>
            <p:ph type="subTitle" idx="1"/>
          </p:nvPr>
        </p:nvSpPr>
        <p:spPr/>
        <p:txBody>
          <a:bodyPr/>
          <a:lstStyle/>
          <a:p>
            <a:r>
              <a:rPr lang="ja-JP" altLang="en-US" dirty="0" smtClean="0">
                <a:solidFill>
                  <a:srgbClr val="000000"/>
                </a:solidFill>
              </a:rPr>
              <a:t>福岡研究室</a:t>
            </a:r>
            <a:endParaRPr lang="en-US" altLang="ja-JP" dirty="0" smtClean="0">
              <a:solidFill>
                <a:srgbClr val="000000"/>
              </a:solidFill>
            </a:endParaRPr>
          </a:p>
          <a:p>
            <a:r>
              <a:rPr kumimoji="1" lang="en-US" altLang="ja-JP" dirty="0" smtClean="0">
                <a:solidFill>
                  <a:srgbClr val="000000"/>
                </a:solidFill>
              </a:rPr>
              <a:t>J0929 </a:t>
            </a:r>
            <a:r>
              <a:rPr kumimoji="1" lang="ja-JP" altLang="en-US" dirty="0" smtClean="0">
                <a:solidFill>
                  <a:srgbClr val="000000"/>
                </a:solidFill>
              </a:rPr>
              <a:t>索手一平</a:t>
            </a:r>
            <a:endParaRPr kumimoji="1" lang="ja-JP" altLang="en-US" dirty="0">
              <a:solidFill>
                <a:srgbClr val="000000"/>
              </a:solidFill>
            </a:endParaRPr>
          </a:p>
        </p:txBody>
      </p:sp>
      <p:pic>
        <p:nvPicPr>
          <p:cNvPr id="7" name="サウンド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3651809728"/>
      </p:ext>
    </p:extLst>
  </p:cSld>
  <p:clrMapOvr>
    <a:masterClrMapping/>
  </p:clrMapOvr>
  <mc:AlternateContent xmlns:mc="http://schemas.openxmlformats.org/markup-compatibility/2006" xmlns:p14="http://schemas.microsoft.com/office/powerpoint/2010/main">
    <mc:Choice Requires="p14">
      <p:transition spd="slow" p14:dur="2000" advTm="15846"/>
    </mc:Choice>
    <mc:Fallback xmlns="">
      <p:transition xmlns:p14="http://schemas.microsoft.com/office/powerpoint/2010/main" spd="slow" advTm="1584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オブジェクト 31"/>
          <p:cNvGraphicFramePr>
            <a:graphicFrameLocks noChangeAspect="1"/>
          </p:cNvGraphicFramePr>
          <p:nvPr>
            <p:extLst>
              <p:ext uri="{D42A27DB-BD31-4B8C-83A1-F6EECF244321}">
                <p14:modId xmlns:p14="http://schemas.microsoft.com/office/powerpoint/2010/main" val="1413850855"/>
              </p:ext>
            </p:extLst>
          </p:nvPr>
        </p:nvGraphicFramePr>
        <p:xfrm>
          <a:off x="9532360" y="559443"/>
          <a:ext cx="1543308" cy="725168"/>
        </p:xfrm>
        <a:graphic>
          <a:graphicData uri="http://schemas.openxmlformats.org/presentationml/2006/ole">
            <mc:AlternateContent xmlns:mc="http://schemas.openxmlformats.org/markup-compatibility/2006">
              <mc:Choice xmlns:v="urn:schemas-microsoft-com:vml" Requires="v">
                <p:oleObj spid="_x0000_s3618" name="数式" r:id="rId4" imgW="1054100" imgH="495300" progId="Equation.3">
                  <p:embed/>
                </p:oleObj>
              </mc:Choice>
              <mc:Fallback>
                <p:oleObj name="数式" r:id="rId4" imgW="1054100" imgH="495300" progId="Equation.3">
                  <p:embed/>
                  <p:pic>
                    <p:nvPicPr>
                      <p:cNvPr id="0" name=""/>
                      <p:cNvPicPr/>
                      <p:nvPr/>
                    </p:nvPicPr>
                    <p:blipFill>
                      <a:blip r:embed="rId5"/>
                      <a:stretch>
                        <a:fillRect/>
                      </a:stretch>
                    </p:blipFill>
                    <p:spPr>
                      <a:xfrm>
                        <a:off x="9532360" y="559443"/>
                        <a:ext cx="1543308" cy="725168"/>
                      </a:xfrm>
                      <a:prstGeom prst="rect">
                        <a:avLst/>
                      </a:prstGeom>
                    </p:spPr>
                  </p:pic>
                </p:oleObj>
              </mc:Fallback>
            </mc:AlternateContent>
          </a:graphicData>
        </a:graphic>
      </p:graphicFrame>
      <p:graphicFrame>
        <p:nvGraphicFramePr>
          <p:cNvPr id="36" name="オブジェクト 35"/>
          <p:cNvGraphicFramePr>
            <a:graphicFrameLocks noChangeAspect="1"/>
          </p:cNvGraphicFramePr>
          <p:nvPr>
            <p:extLst>
              <p:ext uri="{D42A27DB-BD31-4B8C-83A1-F6EECF244321}">
                <p14:modId xmlns:p14="http://schemas.microsoft.com/office/powerpoint/2010/main" val="1621364785"/>
              </p:ext>
            </p:extLst>
          </p:nvPr>
        </p:nvGraphicFramePr>
        <p:xfrm>
          <a:off x="-1668107" y="2610582"/>
          <a:ext cx="1208615" cy="725168"/>
        </p:xfrm>
        <a:graphic>
          <a:graphicData uri="http://schemas.openxmlformats.org/presentationml/2006/ole">
            <mc:AlternateContent xmlns:mc="http://schemas.openxmlformats.org/markup-compatibility/2006">
              <mc:Choice xmlns:v="urn:schemas-microsoft-com:vml" Requires="v">
                <p:oleObj spid="_x0000_s3619" name="数式" r:id="rId6" imgW="825500" imgH="495300" progId="Equation.3">
                  <p:embed/>
                </p:oleObj>
              </mc:Choice>
              <mc:Fallback>
                <p:oleObj name="数式" r:id="rId6" imgW="825500" imgH="495300" progId="Equation.3">
                  <p:embed/>
                  <p:pic>
                    <p:nvPicPr>
                      <p:cNvPr id="0" name=""/>
                      <p:cNvPicPr/>
                      <p:nvPr/>
                    </p:nvPicPr>
                    <p:blipFill>
                      <a:blip r:embed="rId7"/>
                      <a:stretch>
                        <a:fillRect/>
                      </a:stretch>
                    </p:blipFill>
                    <p:spPr>
                      <a:xfrm>
                        <a:off x="-1668107" y="2610582"/>
                        <a:ext cx="1208615" cy="725168"/>
                      </a:xfrm>
                      <a:prstGeom prst="rect">
                        <a:avLst/>
                      </a:prstGeom>
                    </p:spPr>
                  </p:pic>
                </p:oleObj>
              </mc:Fallback>
            </mc:AlternateContent>
          </a:graphicData>
        </a:graphic>
      </p:graphicFrame>
      <p:sp>
        <p:nvSpPr>
          <p:cNvPr id="65" name="タイトル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dirty="0" smtClean="0"/>
              <a:t>実験手順</a:t>
            </a:r>
            <a:endParaRPr lang="ja-JP" altLang="en-US" dirty="0"/>
          </a:p>
        </p:txBody>
      </p:sp>
      <p:sp>
        <p:nvSpPr>
          <p:cNvPr id="66" name="コンテンツ プレースホルダー 2"/>
          <p:cNvSpPr txBox="1">
            <a:spLocks/>
          </p:cNvSpPr>
          <p:nvPr/>
        </p:nvSpPr>
        <p:spPr>
          <a:xfrm>
            <a:off x="561802" y="1474231"/>
            <a:ext cx="8229600" cy="178041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2800" dirty="0" smtClean="0"/>
              <a:t>前提条件</a:t>
            </a:r>
            <a:endParaRPr lang="en-US" altLang="ja-JP" sz="2800" dirty="0"/>
          </a:p>
          <a:p>
            <a:pPr lvl="1"/>
            <a:r>
              <a:rPr lang="ja-JP" altLang="en-US" sz="2400" dirty="0"/>
              <a:t>メッセージはほぼ等確率で発生する</a:t>
            </a:r>
            <a:r>
              <a:rPr lang="en-US" altLang="ja-JP" sz="2400" dirty="0"/>
              <a:t>8</a:t>
            </a:r>
            <a:r>
              <a:rPr lang="ja-JP" altLang="en-US" sz="2400" dirty="0"/>
              <a:t>ビットコードの</a:t>
            </a:r>
            <a:r>
              <a:rPr lang="ja-JP" altLang="en-US" sz="2400" dirty="0" smtClean="0"/>
              <a:t>列</a:t>
            </a:r>
            <a:endParaRPr lang="en-US" altLang="ja-JP" sz="2400" dirty="0" smtClean="0"/>
          </a:p>
          <a:p>
            <a:pPr lvl="1">
              <a:lnSpc>
                <a:spcPct val="50000"/>
              </a:lnSpc>
            </a:pPr>
            <a:endParaRPr lang="en-US" altLang="ja-JP" sz="2800" dirty="0" smtClean="0"/>
          </a:p>
          <a:p>
            <a:r>
              <a:rPr lang="ja-JP" altLang="en-US" sz="2800" dirty="0" smtClean="0"/>
              <a:t>概要図</a:t>
            </a:r>
            <a:endParaRPr lang="en-US" altLang="ja-JP" sz="2800" dirty="0"/>
          </a:p>
        </p:txBody>
      </p:sp>
      <p:graphicFrame>
        <p:nvGraphicFramePr>
          <p:cNvPr id="67" name="オブジェクト 66"/>
          <p:cNvGraphicFramePr>
            <a:graphicFrameLocks noChangeAspect="1"/>
          </p:cNvGraphicFramePr>
          <p:nvPr>
            <p:extLst>
              <p:ext uri="{D42A27DB-BD31-4B8C-83A1-F6EECF244321}">
                <p14:modId xmlns:p14="http://schemas.microsoft.com/office/powerpoint/2010/main" val="1841905680"/>
              </p:ext>
            </p:extLst>
          </p:nvPr>
        </p:nvGraphicFramePr>
        <p:xfrm>
          <a:off x="11760447" y="961904"/>
          <a:ext cx="2364484" cy="641216"/>
        </p:xfrm>
        <a:graphic>
          <a:graphicData uri="http://schemas.openxmlformats.org/presentationml/2006/ole">
            <mc:AlternateContent xmlns:mc="http://schemas.openxmlformats.org/markup-compatibility/2006">
              <mc:Choice xmlns:v="urn:schemas-microsoft-com:vml" Requires="v">
                <p:oleObj spid="_x0000_s3620" name="数式" r:id="rId8" imgW="1498600" imgH="406400" progId="Equation.3">
                  <p:embed/>
                </p:oleObj>
              </mc:Choice>
              <mc:Fallback>
                <p:oleObj name="数式" r:id="rId8" imgW="1498600" imgH="406400" progId="Equation.3">
                  <p:embed/>
                  <p:pic>
                    <p:nvPicPr>
                      <p:cNvPr id="0" name=""/>
                      <p:cNvPicPr/>
                      <p:nvPr/>
                    </p:nvPicPr>
                    <p:blipFill>
                      <a:blip r:embed="rId9"/>
                      <a:stretch>
                        <a:fillRect/>
                      </a:stretch>
                    </p:blipFill>
                    <p:spPr>
                      <a:xfrm>
                        <a:off x="11760447" y="961904"/>
                        <a:ext cx="2364484" cy="641216"/>
                      </a:xfrm>
                      <a:prstGeom prst="rect">
                        <a:avLst/>
                      </a:prstGeom>
                    </p:spPr>
                  </p:pic>
                </p:oleObj>
              </mc:Fallback>
            </mc:AlternateContent>
          </a:graphicData>
        </a:graphic>
      </p:graphicFrame>
      <p:sp>
        <p:nvSpPr>
          <p:cNvPr id="68" name="テキスト ボックス 67"/>
          <p:cNvSpPr txBox="1"/>
          <p:nvPr/>
        </p:nvSpPr>
        <p:spPr>
          <a:xfrm>
            <a:off x="9714099" y="1587631"/>
            <a:ext cx="6448853" cy="615553"/>
          </a:xfrm>
          <a:prstGeom prst="rect">
            <a:avLst/>
          </a:prstGeom>
          <a:noFill/>
        </p:spPr>
        <p:txBody>
          <a:bodyPr wrap="square" rtlCol="0">
            <a:spAutoFit/>
          </a:bodyPr>
          <a:lstStyle/>
          <a:p>
            <a:pPr marL="0" lvl="1" algn="ctr"/>
            <a:r>
              <a:rPr lang="en-US" altLang="ja-JP" i="1" dirty="0" smtClean="0">
                <a:latin typeface="Cambria Math"/>
                <a:ea typeface="ＭＳ 明朝"/>
                <a:cs typeface="Cambria Math"/>
              </a:rPr>
              <a:t>MSE </a:t>
            </a:r>
            <a:r>
              <a:rPr lang="en-US" altLang="ja-JP" dirty="0" smtClean="0">
                <a:latin typeface="Cambria Math"/>
                <a:ea typeface="ＭＳ 明朝"/>
                <a:cs typeface="Cambria Math"/>
              </a:rPr>
              <a:t>: </a:t>
            </a:r>
            <a:r>
              <a:rPr lang="ja-JP" altLang="en-US" dirty="0" smtClean="0">
                <a:latin typeface="Cambria Math"/>
                <a:ea typeface="ＭＳ 明朝"/>
                <a:cs typeface="Cambria Math"/>
              </a:rPr>
              <a:t>平均</a:t>
            </a:r>
            <a:r>
              <a:rPr lang="ja-JP" altLang="en-US" dirty="0">
                <a:latin typeface="Cambria Math"/>
                <a:ea typeface="ＭＳ 明朝"/>
                <a:cs typeface="Cambria Math"/>
              </a:rPr>
              <a:t>二乗誤差，</a:t>
            </a:r>
            <a:r>
              <a:rPr lang="en-US" altLang="ja-JP" i="1" dirty="0" smtClean="0">
                <a:latin typeface="Cambria Math"/>
                <a:ea typeface="ＭＳ 明朝"/>
                <a:cs typeface="Cambria Math"/>
              </a:rPr>
              <a:t>MAX </a:t>
            </a:r>
            <a:r>
              <a:rPr lang="en-US" altLang="ja-JP" dirty="0" smtClean="0">
                <a:latin typeface="Cambria Math"/>
                <a:ea typeface="ＭＳ 明朝"/>
                <a:cs typeface="Cambria Math"/>
              </a:rPr>
              <a:t>: </a:t>
            </a:r>
            <a:r>
              <a:rPr lang="ja-JP" altLang="en-US" dirty="0" smtClean="0">
                <a:latin typeface="Cambria Math"/>
                <a:ea typeface="ＭＳ 明朝"/>
                <a:cs typeface="Cambria Math"/>
              </a:rPr>
              <a:t>最大</a:t>
            </a:r>
            <a:r>
              <a:rPr lang="ja-JP" altLang="en-US" dirty="0">
                <a:latin typeface="Cambria Math"/>
                <a:ea typeface="ＭＳ 明朝"/>
                <a:cs typeface="Cambria Math"/>
              </a:rPr>
              <a:t>ピクセル値（</a:t>
            </a:r>
            <a:r>
              <a:rPr lang="en-US" altLang="ja-JP" dirty="0">
                <a:latin typeface="Cambria Math"/>
                <a:ea typeface="ＭＳ 明朝"/>
                <a:cs typeface="Cambria Math"/>
              </a:rPr>
              <a:t>255</a:t>
            </a:r>
            <a:r>
              <a:rPr lang="ja-JP" altLang="en-US" dirty="0">
                <a:latin typeface="Cambria Math"/>
                <a:ea typeface="ＭＳ 明朝"/>
                <a:cs typeface="Cambria Math"/>
              </a:rPr>
              <a:t>）</a:t>
            </a:r>
            <a:endParaRPr lang="en-US" altLang="ja-JP" dirty="0">
              <a:latin typeface="Cambria Math"/>
              <a:ea typeface="ＭＳ 明朝"/>
              <a:cs typeface="Cambria Math"/>
            </a:endParaRPr>
          </a:p>
          <a:p>
            <a:pPr algn="ctr"/>
            <a:endParaRPr kumimoji="1" lang="ja-JP" altLang="en-US" sz="1600" dirty="0">
              <a:latin typeface="Cambria Math"/>
              <a:ea typeface="ＭＳ 明朝"/>
              <a:cs typeface="Cambria Math"/>
            </a:endParaRPr>
          </a:p>
        </p:txBody>
      </p:sp>
      <p:graphicFrame>
        <p:nvGraphicFramePr>
          <p:cNvPr id="69" name="オブジェクト 68"/>
          <p:cNvGraphicFramePr>
            <a:graphicFrameLocks noChangeAspect="1"/>
          </p:cNvGraphicFramePr>
          <p:nvPr>
            <p:extLst>
              <p:ext uri="{D42A27DB-BD31-4B8C-83A1-F6EECF244321}">
                <p14:modId xmlns:p14="http://schemas.microsoft.com/office/powerpoint/2010/main" val="4039658854"/>
              </p:ext>
            </p:extLst>
          </p:nvPr>
        </p:nvGraphicFramePr>
        <p:xfrm>
          <a:off x="12551056" y="4659075"/>
          <a:ext cx="1239756" cy="650241"/>
        </p:xfrm>
        <a:graphic>
          <a:graphicData uri="http://schemas.openxmlformats.org/presentationml/2006/ole">
            <mc:AlternateContent xmlns:mc="http://schemas.openxmlformats.org/markup-compatibility/2006">
              <mc:Choice xmlns:v="urn:schemas-microsoft-com:vml" Requires="v">
                <p:oleObj spid="_x0000_s3621" name="数式" r:id="rId10" imgW="749300" imgH="393700" progId="Equation.3">
                  <p:embed/>
                </p:oleObj>
              </mc:Choice>
              <mc:Fallback>
                <p:oleObj name="数式" r:id="rId10" imgW="749300" imgH="3937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51056" y="4659075"/>
                        <a:ext cx="1239756" cy="650241"/>
                      </a:xfrm>
                      <a:prstGeom prst="rect">
                        <a:avLst/>
                      </a:prstGeom>
                      <a:noFill/>
                      <a:ln>
                        <a:noFill/>
                      </a:ln>
                    </p:spPr>
                  </p:pic>
                </p:oleObj>
              </mc:Fallback>
            </mc:AlternateContent>
          </a:graphicData>
        </a:graphic>
      </p:graphicFrame>
      <p:sp>
        <p:nvSpPr>
          <p:cNvPr id="70" name="テキスト ボックス 69"/>
          <p:cNvSpPr txBox="1"/>
          <p:nvPr/>
        </p:nvSpPr>
        <p:spPr>
          <a:xfrm>
            <a:off x="9981002" y="5322665"/>
            <a:ext cx="6448853" cy="369332"/>
          </a:xfrm>
          <a:prstGeom prst="rect">
            <a:avLst/>
          </a:prstGeom>
          <a:noFill/>
        </p:spPr>
        <p:txBody>
          <a:bodyPr wrap="square" rtlCol="0">
            <a:spAutoFit/>
          </a:bodyPr>
          <a:lstStyle/>
          <a:p>
            <a:pPr marL="0" lvl="1" algn="ctr"/>
            <a:r>
              <a:rPr lang="en-US" altLang="ja-JP" i="1" dirty="0" smtClean="0">
                <a:latin typeface="Cambria Math"/>
                <a:ea typeface="ＭＳ 明朝"/>
                <a:cs typeface="Cambria Math"/>
              </a:rPr>
              <a:t>d </a:t>
            </a:r>
            <a:r>
              <a:rPr lang="en-US" altLang="ja-JP" dirty="0" smtClean="0">
                <a:latin typeface="Cambria Math"/>
                <a:ea typeface="ＭＳ 明朝"/>
                <a:cs typeface="Cambria Math"/>
              </a:rPr>
              <a:t>: </a:t>
            </a:r>
            <a:r>
              <a:rPr lang="ja-JP" altLang="en-US" dirty="0" smtClean="0">
                <a:latin typeface="Cambria Math"/>
                <a:ea typeface="ＭＳ 明朝"/>
                <a:cs typeface="Cambria Math"/>
              </a:rPr>
              <a:t>異なる</a:t>
            </a:r>
            <a:r>
              <a:rPr lang="en-US" altLang="ja-JP" dirty="0" smtClean="0">
                <a:latin typeface="Cambria Math"/>
                <a:ea typeface="ＭＳ 明朝"/>
                <a:cs typeface="Cambria Math"/>
              </a:rPr>
              <a:t>LSB</a:t>
            </a:r>
            <a:r>
              <a:rPr lang="ja-JP" altLang="en-US" dirty="0" smtClean="0">
                <a:latin typeface="Cambria Math"/>
                <a:ea typeface="ＭＳ 明朝"/>
                <a:cs typeface="Cambria Math"/>
              </a:rPr>
              <a:t>の数，</a:t>
            </a:r>
            <a:r>
              <a:rPr lang="en-US" altLang="ja-JP" dirty="0" smtClean="0">
                <a:latin typeface="Cambria Math"/>
                <a:ea typeface="ＭＳ 明朝"/>
                <a:cs typeface="Cambria Math"/>
              </a:rPr>
              <a:t>n : </a:t>
            </a:r>
            <a:r>
              <a:rPr lang="ja-JP" altLang="en-US" dirty="0" smtClean="0">
                <a:latin typeface="Cambria Math"/>
                <a:ea typeface="ＭＳ 明朝"/>
                <a:cs typeface="Cambria Math"/>
              </a:rPr>
              <a:t>画像の総ピクセル数</a:t>
            </a:r>
            <a:endParaRPr kumimoji="1" lang="ja-JP" altLang="en-US" sz="1600" dirty="0">
              <a:latin typeface="Cambria Math"/>
              <a:ea typeface="ＭＳ 明朝"/>
              <a:cs typeface="Cambria Math"/>
            </a:endParaRPr>
          </a:p>
        </p:txBody>
      </p:sp>
      <p:grpSp>
        <p:nvGrpSpPr>
          <p:cNvPr id="72" name="図形グループ 71"/>
          <p:cNvGrpSpPr/>
          <p:nvPr/>
        </p:nvGrpSpPr>
        <p:grpSpPr>
          <a:xfrm>
            <a:off x="631638" y="4057554"/>
            <a:ext cx="1160294" cy="648457"/>
            <a:chOff x="487829" y="2067796"/>
            <a:chExt cx="1206777" cy="695745"/>
          </a:xfrm>
        </p:grpSpPr>
        <p:sp>
          <p:nvSpPr>
            <p:cNvPr id="94" name="正方形/長方形 93"/>
            <p:cNvSpPr/>
            <p:nvPr/>
          </p:nvSpPr>
          <p:spPr>
            <a:xfrm>
              <a:off x="532220" y="2067796"/>
              <a:ext cx="1124655" cy="667302"/>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a:p>
          </p:txBody>
        </p:sp>
        <p:sp>
          <p:nvSpPr>
            <p:cNvPr id="95" name="テキスト ボックス 94"/>
            <p:cNvSpPr txBox="1"/>
            <p:nvPr/>
          </p:nvSpPr>
          <p:spPr>
            <a:xfrm>
              <a:off x="487829" y="2070077"/>
              <a:ext cx="1206777" cy="693464"/>
            </a:xfrm>
            <a:prstGeom prst="rect">
              <a:avLst/>
            </a:prstGeom>
            <a:noFill/>
          </p:spPr>
          <p:txBody>
            <a:bodyPr wrap="none" rtlCol="0">
              <a:spAutoFit/>
            </a:bodyPr>
            <a:lstStyle/>
            <a:p>
              <a:pPr algn="ctr"/>
              <a:r>
                <a:rPr lang="ja-JP" altLang="en-US" dirty="0" smtClean="0"/>
                <a:t>メッセージ</a:t>
              </a:r>
              <a:endParaRPr kumimoji="1" lang="en-US" altLang="ja-JP" dirty="0" smtClean="0"/>
            </a:p>
            <a:p>
              <a:r>
                <a:rPr kumimoji="1" lang="ja-JP" altLang="en-US" dirty="0" smtClean="0"/>
                <a:t>生成器</a:t>
              </a:r>
              <a:endParaRPr kumimoji="1" lang="ja-JP" altLang="en-US" dirty="0"/>
            </a:p>
          </p:txBody>
        </p:sp>
      </p:grpSp>
      <p:pic>
        <p:nvPicPr>
          <p:cNvPr id="73" name="図 72" descr="LENNA.bmp"/>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94174" y="4957128"/>
            <a:ext cx="927425" cy="927424"/>
          </a:xfrm>
          <a:prstGeom prst="rect">
            <a:avLst/>
          </a:prstGeom>
        </p:spPr>
      </p:pic>
      <p:cxnSp>
        <p:nvCxnSpPr>
          <p:cNvPr id="74" name="直線矢印コネクタ 73"/>
          <p:cNvCxnSpPr/>
          <p:nvPr/>
        </p:nvCxnSpPr>
        <p:spPr>
          <a:xfrm>
            <a:off x="1836061" y="4382061"/>
            <a:ext cx="45028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75" name="図形グループ 74"/>
          <p:cNvGrpSpPr/>
          <p:nvPr/>
        </p:nvGrpSpPr>
        <p:grpSpPr>
          <a:xfrm>
            <a:off x="2288781" y="4057558"/>
            <a:ext cx="1416373" cy="649027"/>
            <a:chOff x="2208792" y="1917223"/>
            <a:chExt cx="1170556" cy="536386"/>
          </a:xfrm>
        </p:grpSpPr>
        <p:sp>
          <p:nvSpPr>
            <p:cNvPr id="92" name="正方形/長方形 91"/>
            <p:cNvSpPr/>
            <p:nvPr/>
          </p:nvSpPr>
          <p:spPr>
            <a:xfrm>
              <a:off x="2243237" y="1917223"/>
              <a:ext cx="1095354" cy="514006"/>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a:p>
          </p:txBody>
        </p:sp>
        <p:sp>
          <p:nvSpPr>
            <p:cNvPr id="93" name="テキスト ボックス 92"/>
            <p:cNvSpPr txBox="1"/>
            <p:nvPr/>
          </p:nvSpPr>
          <p:spPr>
            <a:xfrm>
              <a:off x="2208792" y="1919451"/>
              <a:ext cx="1170556" cy="534158"/>
            </a:xfrm>
            <a:prstGeom prst="rect">
              <a:avLst/>
            </a:prstGeom>
            <a:noFill/>
          </p:spPr>
          <p:txBody>
            <a:bodyPr wrap="none" rtlCol="0">
              <a:spAutoFit/>
            </a:bodyPr>
            <a:lstStyle/>
            <a:p>
              <a:pPr algn="ctr"/>
              <a:r>
                <a:rPr kumimoji="1" lang="ja-JP" altLang="en-US" dirty="0" smtClean="0"/>
                <a:t>誤りパターン</a:t>
              </a:r>
              <a:endParaRPr kumimoji="1" lang="en-US" altLang="ja-JP" dirty="0" smtClean="0"/>
            </a:p>
            <a:p>
              <a:pPr algn="ctr"/>
              <a:r>
                <a:rPr kumimoji="1" lang="ja-JP" altLang="en-US" dirty="0" smtClean="0"/>
                <a:t>変換器</a:t>
              </a:r>
              <a:endParaRPr kumimoji="1" lang="ja-JP" altLang="en-US" dirty="0"/>
            </a:p>
          </p:txBody>
        </p:sp>
      </p:grpSp>
      <p:cxnSp>
        <p:nvCxnSpPr>
          <p:cNvPr id="76" name="直線矢印コネクタ 75"/>
          <p:cNvCxnSpPr/>
          <p:nvPr/>
        </p:nvCxnSpPr>
        <p:spPr>
          <a:xfrm>
            <a:off x="2991427" y="4757702"/>
            <a:ext cx="2912" cy="47713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7" name="テキスト ボックス 76"/>
          <p:cNvSpPr txBox="1"/>
          <p:nvPr/>
        </p:nvSpPr>
        <p:spPr>
          <a:xfrm>
            <a:off x="991319" y="5933352"/>
            <a:ext cx="1800493" cy="646331"/>
          </a:xfrm>
          <a:prstGeom prst="rect">
            <a:avLst/>
          </a:prstGeom>
          <a:noFill/>
        </p:spPr>
        <p:txBody>
          <a:bodyPr wrap="none" rtlCol="0">
            <a:spAutoFit/>
          </a:bodyPr>
          <a:lstStyle/>
          <a:p>
            <a:pPr algn="ctr"/>
            <a:r>
              <a:rPr lang="ja-JP" altLang="en-US" dirty="0"/>
              <a:t>埋め込み前画像</a:t>
            </a:r>
          </a:p>
          <a:p>
            <a:pPr algn="ctr"/>
            <a:endParaRPr lang="ja-JP" altLang="en-US" dirty="0"/>
          </a:p>
        </p:txBody>
      </p:sp>
      <p:pic>
        <p:nvPicPr>
          <p:cNvPr id="78" name="図 77" descr="LENNA.bmp"/>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48426" y="4967333"/>
            <a:ext cx="927425" cy="927424"/>
          </a:xfrm>
          <a:prstGeom prst="rect">
            <a:avLst/>
          </a:prstGeom>
        </p:spPr>
      </p:pic>
      <p:sp>
        <p:nvSpPr>
          <p:cNvPr id="79" name="テキスト ボックス 78"/>
          <p:cNvSpPr txBox="1"/>
          <p:nvPr/>
        </p:nvSpPr>
        <p:spPr>
          <a:xfrm>
            <a:off x="3241194" y="5933352"/>
            <a:ext cx="1800493" cy="646331"/>
          </a:xfrm>
          <a:prstGeom prst="rect">
            <a:avLst/>
          </a:prstGeom>
          <a:noFill/>
        </p:spPr>
        <p:txBody>
          <a:bodyPr wrap="none" rtlCol="0">
            <a:spAutoFit/>
          </a:bodyPr>
          <a:lstStyle/>
          <a:p>
            <a:pPr algn="ctr"/>
            <a:r>
              <a:rPr lang="ja-JP" altLang="en-US" dirty="0" smtClean="0"/>
              <a:t>埋め込み後画像</a:t>
            </a:r>
            <a:endParaRPr lang="ja-JP" altLang="en-US" dirty="0"/>
          </a:p>
          <a:p>
            <a:pPr algn="ctr"/>
            <a:endParaRPr lang="ja-JP" altLang="en-US" dirty="0"/>
          </a:p>
        </p:txBody>
      </p:sp>
      <p:sp>
        <p:nvSpPr>
          <p:cNvPr id="80" name="テキスト ボックス 79"/>
          <p:cNvSpPr txBox="1"/>
          <p:nvPr/>
        </p:nvSpPr>
        <p:spPr>
          <a:xfrm>
            <a:off x="2745395" y="4981592"/>
            <a:ext cx="492443" cy="830997"/>
          </a:xfrm>
          <a:prstGeom prst="rect">
            <a:avLst/>
          </a:prstGeom>
          <a:noFill/>
          <a:ln>
            <a:noFill/>
          </a:ln>
        </p:spPr>
        <p:txBody>
          <a:bodyPr wrap="none" rtlCol="0">
            <a:spAutoFit/>
          </a:bodyPr>
          <a:lstStyle/>
          <a:p>
            <a:r>
              <a:rPr kumimoji="1" lang="en-US" altLang="ja-JP" sz="4800" dirty="0" smtClean="0"/>
              <a:t>⊕</a:t>
            </a:r>
            <a:endParaRPr kumimoji="1" lang="ja-JP" altLang="en-US" sz="4800" dirty="0"/>
          </a:p>
        </p:txBody>
      </p:sp>
      <p:cxnSp>
        <p:nvCxnSpPr>
          <p:cNvPr id="81" name="直線矢印コネクタ 80"/>
          <p:cNvCxnSpPr/>
          <p:nvPr/>
        </p:nvCxnSpPr>
        <p:spPr>
          <a:xfrm>
            <a:off x="2352119" y="5424830"/>
            <a:ext cx="433164"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2" name="直線矢印コネクタ 81"/>
          <p:cNvCxnSpPr/>
          <p:nvPr/>
        </p:nvCxnSpPr>
        <p:spPr>
          <a:xfrm>
            <a:off x="3201016" y="5429252"/>
            <a:ext cx="433164"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3" name="直線矢印コネクタ 82"/>
          <p:cNvCxnSpPr/>
          <p:nvPr/>
        </p:nvCxnSpPr>
        <p:spPr>
          <a:xfrm>
            <a:off x="4600852" y="5419437"/>
            <a:ext cx="393785"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84" name="図 83" descr="LENNA.bmp"/>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83402" y="3378576"/>
            <a:ext cx="927425" cy="927424"/>
          </a:xfrm>
          <a:prstGeom prst="rect">
            <a:avLst/>
          </a:prstGeom>
        </p:spPr>
      </p:pic>
      <p:sp>
        <p:nvSpPr>
          <p:cNvPr id="85" name="テキスト ボックス 84"/>
          <p:cNvSpPr txBox="1"/>
          <p:nvPr/>
        </p:nvSpPr>
        <p:spPr>
          <a:xfrm>
            <a:off x="4945673" y="4304274"/>
            <a:ext cx="1800493" cy="369332"/>
          </a:xfrm>
          <a:prstGeom prst="rect">
            <a:avLst/>
          </a:prstGeom>
          <a:noFill/>
        </p:spPr>
        <p:txBody>
          <a:bodyPr wrap="none" rtlCol="0">
            <a:spAutoFit/>
          </a:bodyPr>
          <a:lstStyle/>
          <a:p>
            <a:pPr algn="ctr"/>
            <a:r>
              <a:rPr lang="ja-JP" altLang="en-US" dirty="0" smtClean="0"/>
              <a:t>埋め込み前画像</a:t>
            </a:r>
            <a:endParaRPr kumimoji="1" lang="ja-JP" altLang="en-US" dirty="0"/>
          </a:p>
        </p:txBody>
      </p:sp>
      <p:cxnSp>
        <p:nvCxnSpPr>
          <p:cNvPr id="86" name="直線矢印コネクタ 85"/>
          <p:cNvCxnSpPr/>
          <p:nvPr/>
        </p:nvCxnSpPr>
        <p:spPr>
          <a:xfrm>
            <a:off x="5868154" y="4654542"/>
            <a:ext cx="0" cy="39946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8" name="テキスト ボックス 87"/>
          <p:cNvSpPr txBox="1"/>
          <p:nvPr/>
        </p:nvSpPr>
        <p:spPr>
          <a:xfrm>
            <a:off x="5045191" y="5100108"/>
            <a:ext cx="1702321" cy="646331"/>
          </a:xfrm>
          <a:prstGeom prst="rect">
            <a:avLst/>
          </a:prstGeom>
          <a:noFill/>
          <a:ln>
            <a:solidFill>
              <a:srgbClr val="000000"/>
            </a:solidFill>
          </a:ln>
        </p:spPr>
        <p:txBody>
          <a:bodyPr wrap="none" rtlCol="0">
            <a:spAutoFit/>
          </a:bodyPr>
          <a:lstStyle/>
          <a:p>
            <a:pPr algn="ctr"/>
            <a:r>
              <a:rPr kumimoji="1" lang="en-US" altLang="ja-JP" dirty="0" smtClean="0"/>
              <a:t>PSNR</a:t>
            </a:r>
            <a:r>
              <a:rPr kumimoji="1" lang="ja-JP" altLang="en-US" dirty="0" smtClean="0"/>
              <a:t>値，</a:t>
            </a:r>
            <a:r>
              <a:rPr lang="ja-JP" altLang="en-US" dirty="0" smtClean="0"/>
              <a:t>誤り率</a:t>
            </a:r>
            <a:endParaRPr lang="en-US" altLang="ja-JP" dirty="0" smtClean="0"/>
          </a:p>
          <a:p>
            <a:pPr algn="ctr"/>
            <a:r>
              <a:rPr kumimoji="1" lang="ja-JP" altLang="en-US" dirty="0" smtClean="0"/>
              <a:t>計算器</a:t>
            </a:r>
            <a:endParaRPr kumimoji="1" lang="ja-JP" altLang="en-US" dirty="0"/>
          </a:p>
        </p:txBody>
      </p:sp>
      <p:cxnSp>
        <p:nvCxnSpPr>
          <p:cNvPr id="89" name="直線矢印コネクタ 88"/>
          <p:cNvCxnSpPr/>
          <p:nvPr/>
        </p:nvCxnSpPr>
        <p:spPr>
          <a:xfrm>
            <a:off x="6822419" y="5396757"/>
            <a:ext cx="433163"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0" name="円/楕円 89"/>
          <p:cNvSpPr/>
          <p:nvPr/>
        </p:nvSpPr>
        <p:spPr>
          <a:xfrm>
            <a:off x="7290618" y="5100108"/>
            <a:ext cx="1245895" cy="595322"/>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solidFill>
            </a:endParaRPr>
          </a:p>
        </p:txBody>
      </p:sp>
      <p:sp>
        <p:nvSpPr>
          <p:cNvPr id="91" name="テキスト ボックス 90"/>
          <p:cNvSpPr txBox="1"/>
          <p:nvPr/>
        </p:nvSpPr>
        <p:spPr>
          <a:xfrm>
            <a:off x="7446478" y="5088632"/>
            <a:ext cx="915147" cy="646331"/>
          </a:xfrm>
          <a:prstGeom prst="rect">
            <a:avLst/>
          </a:prstGeom>
          <a:noFill/>
        </p:spPr>
        <p:txBody>
          <a:bodyPr wrap="none" rtlCol="0">
            <a:spAutoFit/>
          </a:bodyPr>
          <a:lstStyle/>
          <a:p>
            <a:pPr algn="ctr"/>
            <a:r>
              <a:rPr kumimoji="1" lang="en-US" altLang="ja-JP" dirty="0" smtClean="0">
                <a:solidFill>
                  <a:srgbClr val="000000"/>
                </a:solidFill>
              </a:rPr>
              <a:t>PSNR</a:t>
            </a:r>
            <a:r>
              <a:rPr kumimoji="1" lang="ja-JP" altLang="en-US" dirty="0" smtClean="0">
                <a:solidFill>
                  <a:srgbClr val="000000"/>
                </a:solidFill>
              </a:rPr>
              <a:t>値</a:t>
            </a:r>
            <a:endParaRPr kumimoji="1" lang="en-US" altLang="ja-JP" dirty="0" smtClean="0">
              <a:solidFill>
                <a:srgbClr val="000000"/>
              </a:solidFill>
            </a:endParaRPr>
          </a:p>
          <a:p>
            <a:pPr algn="ctr"/>
            <a:r>
              <a:rPr lang="ja-JP" altLang="en-US" dirty="0" smtClean="0">
                <a:solidFill>
                  <a:srgbClr val="000000"/>
                </a:solidFill>
              </a:rPr>
              <a:t>誤り率</a:t>
            </a:r>
            <a:endParaRPr kumimoji="1" lang="ja-JP" altLang="en-US" dirty="0">
              <a:solidFill>
                <a:srgbClr val="000000"/>
              </a:solidFill>
            </a:endParaRPr>
          </a:p>
        </p:txBody>
      </p:sp>
    </p:spTree>
    <p:extLst>
      <p:ext uri="{BB962C8B-B14F-4D97-AF65-F5344CB8AC3E}">
        <p14:creationId xmlns:p14="http://schemas.microsoft.com/office/powerpoint/2010/main" val="111839243"/>
      </p:ext>
    </p:extLst>
  </p:cSld>
  <p:clrMapOvr>
    <a:masterClrMapping/>
  </p:clrMapOvr>
  <mc:AlternateContent xmlns:mc="http://schemas.openxmlformats.org/markup-compatibility/2006" xmlns:p14="http://schemas.microsoft.com/office/powerpoint/2010/main">
    <mc:Choice Requires="p14">
      <p:transition spd="slow" p14:dur="2000" advTm="60127"/>
    </mc:Choice>
    <mc:Fallback xmlns="">
      <p:transition xmlns:p14="http://schemas.microsoft.com/office/powerpoint/2010/main" spd="slow" advTm="60127"/>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
          <p:cNvSpPr>
            <a:spLocks noGrp="1"/>
          </p:cNvSpPr>
          <p:nvPr>
            <p:ph type="title"/>
          </p:nvPr>
        </p:nvSpPr>
        <p:spPr/>
        <p:txBody>
          <a:bodyPr/>
          <a:lstStyle/>
          <a:p>
            <a:r>
              <a:rPr kumimoji="1" lang="ja-JP" altLang="en-US" dirty="0" smtClean="0"/>
              <a:t>実験結果（１）</a:t>
            </a:r>
            <a:endParaRPr kumimoji="1" lang="ja-JP" altLang="en-US" dirty="0"/>
          </a:p>
        </p:txBody>
      </p:sp>
      <p:sp>
        <p:nvSpPr>
          <p:cNvPr id="20" name="コンテンツ プレースホルダー 2"/>
          <p:cNvSpPr>
            <a:spLocks noGrp="1"/>
          </p:cNvSpPr>
          <p:nvPr>
            <p:ph idx="1"/>
          </p:nvPr>
        </p:nvSpPr>
        <p:spPr/>
        <p:txBody>
          <a:bodyPr/>
          <a:lstStyle/>
          <a:p>
            <a:r>
              <a:rPr kumimoji="1" lang="ja-JP" altLang="en-US" dirty="0" smtClean="0"/>
              <a:t>使用した画像</a:t>
            </a:r>
            <a:endParaRPr kumimoji="1" lang="en-US" altLang="ja-JP" dirty="0" smtClean="0"/>
          </a:p>
          <a:p>
            <a:pPr lvl="1"/>
            <a:r>
              <a:rPr lang="ja-JP" altLang="en-US" dirty="0" smtClean="0"/>
              <a:t>サイズ：</a:t>
            </a:r>
            <a:r>
              <a:rPr lang="en-US" altLang="ja-JP" dirty="0" smtClean="0"/>
              <a:t>256×256px</a:t>
            </a:r>
          </a:p>
          <a:p>
            <a:pPr lvl="1"/>
            <a:r>
              <a:rPr kumimoji="1" lang="ja-JP" altLang="en-US" dirty="0" smtClean="0"/>
              <a:t>フォーマット：</a:t>
            </a:r>
            <a:r>
              <a:rPr kumimoji="1" lang="en-US" altLang="ja-JP" dirty="0" smtClean="0"/>
              <a:t>8bit</a:t>
            </a:r>
            <a:r>
              <a:rPr kumimoji="1" lang="ja-JP" altLang="en-US" dirty="0" smtClean="0"/>
              <a:t>グレイスケールビットマップ</a:t>
            </a:r>
            <a:endParaRPr kumimoji="1" lang="en-US" altLang="ja-JP" dirty="0" smtClean="0"/>
          </a:p>
          <a:p>
            <a:pPr lvl="1"/>
            <a:r>
              <a:rPr lang="en-US" altLang="ja-JP" dirty="0" smtClean="0"/>
              <a:t>SIDBA</a:t>
            </a:r>
            <a:r>
              <a:rPr lang="ja-JP" altLang="en-US" dirty="0" smtClean="0"/>
              <a:t>標準画像の</a:t>
            </a:r>
            <a:r>
              <a:rPr lang="en-US" altLang="ja-JP" dirty="0" err="1" smtClean="0"/>
              <a:t>Lenna</a:t>
            </a:r>
            <a:endParaRPr kumimoji="1" lang="en-US" altLang="ja-JP" dirty="0" smtClean="0"/>
          </a:p>
          <a:p>
            <a:endParaRPr lang="en-US" altLang="ja-JP" dirty="0" smtClean="0"/>
          </a:p>
          <a:p>
            <a:r>
              <a:rPr lang="ja-JP" altLang="en-US" dirty="0" smtClean="0"/>
              <a:t>誤りパターンの範囲</a:t>
            </a:r>
            <a:endParaRPr lang="en-US" altLang="ja-JP" dirty="0" smtClean="0"/>
          </a:p>
          <a:p>
            <a:pPr lvl="1"/>
            <a:r>
              <a:rPr lang="en-US" altLang="ja-JP" dirty="0" smtClean="0"/>
              <a:t>8bit〜128bit</a:t>
            </a:r>
          </a:p>
          <a:p>
            <a:pPr lvl="1"/>
            <a:r>
              <a:rPr lang="en-US" altLang="ja-JP" dirty="0" smtClean="0"/>
              <a:t>8bit</a:t>
            </a:r>
            <a:r>
              <a:rPr lang="ja-JP" altLang="en-US" dirty="0" smtClean="0"/>
              <a:t>ごとに算出</a:t>
            </a:r>
            <a:endParaRPr lang="en-US" altLang="ja-JP" dirty="0" smtClean="0"/>
          </a:p>
          <a:p>
            <a:endParaRPr kumimoji="1" lang="ja-JP" altLang="en-US" dirty="0"/>
          </a:p>
        </p:txBody>
      </p:sp>
      <p:pic>
        <p:nvPicPr>
          <p:cNvPr id="21" name="図 20" descr="LENNA.bm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4778" y="3338567"/>
            <a:ext cx="1560912" cy="1560912"/>
          </a:xfrm>
          <a:prstGeom prst="rect">
            <a:avLst/>
          </a:prstGeom>
        </p:spPr>
      </p:pic>
      <p:sp>
        <p:nvSpPr>
          <p:cNvPr id="22" name="テキスト ボックス 21"/>
          <p:cNvSpPr txBox="1"/>
          <p:nvPr/>
        </p:nvSpPr>
        <p:spPr>
          <a:xfrm>
            <a:off x="6451123" y="5039953"/>
            <a:ext cx="1294985" cy="646331"/>
          </a:xfrm>
          <a:prstGeom prst="rect">
            <a:avLst/>
          </a:prstGeom>
          <a:noFill/>
        </p:spPr>
        <p:txBody>
          <a:bodyPr wrap="square" rtlCol="0">
            <a:spAutoFit/>
          </a:bodyPr>
          <a:lstStyle/>
          <a:p>
            <a:r>
              <a:rPr kumimoji="1" lang="en-US" altLang="ja-JP" dirty="0" err="1" smtClean="0"/>
              <a:t>Lenna.bmp</a:t>
            </a:r>
            <a:endParaRPr kumimoji="1" lang="ja-JP" altLang="en-US" dirty="0"/>
          </a:p>
        </p:txBody>
      </p:sp>
    </p:spTree>
    <p:extLst>
      <p:ext uri="{BB962C8B-B14F-4D97-AF65-F5344CB8AC3E}">
        <p14:creationId xmlns:p14="http://schemas.microsoft.com/office/powerpoint/2010/main" val="1502725558"/>
      </p:ext>
    </p:extLst>
  </p:cSld>
  <p:clrMapOvr>
    <a:masterClrMapping/>
  </p:clrMapOvr>
  <mc:AlternateContent xmlns:mc="http://schemas.openxmlformats.org/markup-compatibility/2006" xmlns:p14="http://schemas.microsoft.com/office/powerpoint/2010/main">
    <mc:Choice Requires="p14">
      <p:transition spd="slow" p14:dur="2000" advTm="16431"/>
    </mc:Choice>
    <mc:Fallback xmlns="">
      <p:transition xmlns:p14="http://schemas.microsoft.com/office/powerpoint/2010/main" spd="slow" advTm="16431"/>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実験結果（２）</a:t>
            </a:r>
            <a:endParaRPr kumimoji="1" lang="ja-JP" altLang="en-US" dirty="0"/>
          </a:p>
        </p:txBody>
      </p:sp>
      <p:graphicFrame>
        <p:nvGraphicFramePr>
          <p:cNvPr id="4" name="グラフ 3"/>
          <p:cNvGraphicFramePr>
            <a:graphicFrameLocks/>
          </p:cNvGraphicFramePr>
          <p:nvPr>
            <p:extLst>
              <p:ext uri="{D42A27DB-BD31-4B8C-83A1-F6EECF244321}">
                <p14:modId xmlns:p14="http://schemas.microsoft.com/office/powerpoint/2010/main" val="221327581"/>
              </p:ext>
            </p:extLst>
          </p:nvPr>
        </p:nvGraphicFramePr>
        <p:xfrm>
          <a:off x="0" y="1071751"/>
          <a:ext cx="9334500" cy="5321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96719915"/>
      </p:ext>
    </p:extLst>
  </p:cSld>
  <p:clrMapOvr>
    <a:masterClrMapping/>
  </p:clrMapOvr>
  <mc:AlternateContent xmlns:mc="http://schemas.openxmlformats.org/markup-compatibility/2006" xmlns:p14="http://schemas.microsoft.com/office/powerpoint/2010/main">
    <mc:Choice Requires="p14">
      <p:transition spd="slow" p14:dur="2000" advTm="48412"/>
    </mc:Choice>
    <mc:Fallback xmlns="">
      <p:transition xmlns:p14="http://schemas.microsoft.com/office/powerpoint/2010/main" spd="slow" advTm="48412"/>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8LENNA.bmp"/>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544" y="2045187"/>
            <a:ext cx="2412023" cy="2412023"/>
          </a:xfrm>
          <a:prstGeom prst="rect">
            <a:avLst/>
          </a:prstGeom>
        </p:spPr>
      </p:pic>
      <p:pic>
        <p:nvPicPr>
          <p:cNvPr id="5" name="図 4" descr="128LENNA.bmp"/>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9416" y="2045187"/>
            <a:ext cx="2412023" cy="2412023"/>
          </a:xfrm>
          <a:prstGeom prst="rect">
            <a:avLst/>
          </a:prstGeom>
        </p:spPr>
      </p:pic>
      <p:pic>
        <p:nvPicPr>
          <p:cNvPr id="6" name="図 5" descr="LENNA.bmp"/>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044" y="2045187"/>
            <a:ext cx="2412023" cy="2412023"/>
          </a:xfrm>
          <a:prstGeom prst="rect">
            <a:avLst/>
          </a:prstGeom>
        </p:spPr>
      </p:pic>
      <p:sp>
        <p:nvSpPr>
          <p:cNvPr id="7" name="テキスト ボックス 6"/>
          <p:cNvSpPr txBox="1"/>
          <p:nvPr/>
        </p:nvSpPr>
        <p:spPr>
          <a:xfrm>
            <a:off x="1349418" y="4681961"/>
            <a:ext cx="884492" cy="369332"/>
          </a:xfrm>
          <a:prstGeom prst="rect">
            <a:avLst/>
          </a:prstGeom>
          <a:noFill/>
        </p:spPr>
        <p:txBody>
          <a:bodyPr wrap="square" rtlCol="0">
            <a:spAutoFit/>
          </a:bodyPr>
          <a:lstStyle/>
          <a:p>
            <a:r>
              <a:rPr kumimoji="1" lang="ja-JP" altLang="en-US" dirty="0" smtClean="0"/>
              <a:t>元画像</a:t>
            </a:r>
            <a:endParaRPr kumimoji="1" lang="ja-JP" altLang="en-US" dirty="0"/>
          </a:p>
        </p:txBody>
      </p:sp>
      <p:sp>
        <p:nvSpPr>
          <p:cNvPr id="8" name="テキスト ボックス 7"/>
          <p:cNvSpPr txBox="1"/>
          <p:nvPr/>
        </p:nvSpPr>
        <p:spPr>
          <a:xfrm>
            <a:off x="3576971" y="4681961"/>
            <a:ext cx="1998142" cy="369332"/>
          </a:xfrm>
          <a:prstGeom prst="rect">
            <a:avLst/>
          </a:prstGeom>
          <a:noFill/>
        </p:spPr>
        <p:txBody>
          <a:bodyPr wrap="square" rtlCol="0">
            <a:spAutoFit/>
          </a:bodyPr>
          <a:lstStyle/>
          <a:p>
            <a:r>
              <a:rPr kumimoji="1" lang="ja-JP" altLang="en-US" dirty="0" smtClean="0"/>
              <a:t>誤りパターン長</a:t>
            </a:r>
            <a:r>
              <a:rPr kumimoji="1" lang="en-US" altLang="ja-JP" dirty="0" smtClean="0"/>
              <a:t>8bit</a:t>
            </a:r>
            <a:endParaRPr kumimoji="1" lang="ja-JP" altLang="en-US" dirty="0"/>
          </a:p>
        </p:txBody>
      </p:sp>
      <p:sp>
        <p:nvSpPr>
          <p:cNvPr id="9" name="テキスト ボックス 8"/>
          <p:cNvSpPr txBox="1"/>
          <p:nvPr/>
        </p:nvSpPr>
        <p:spPr>
          <a:xfrm>
            <a:off x="6258107" y="4681961"/>
            <a:ext cx="2348676" cy="369332"/>
          </a:xfrm>
          <a:prstGeom prst="rect">
            <a:avLst/>
          </a:prstGeom>
          <a:noFill/>
        </p:spPr>
        <p:txBody>
          <a:bodyPr wrap="square" rtlCol="0">
            <a:spAutoFit/>
          </a:bodyPr>
          <a:lstStyle/>
          <a:p>
            <a:r>
              <a:rPr kumimoji="1" lang="ja-JP" altLang="en-US" dirty="0" smtClean="0"/>
              <a:t>誤りパターン長</a:t>
            </a:r>
            <a:r>
              <a:rPr kumimoji="1" lang="en-US" altLang="ja-JP" dirty="0" smtClean="0"/>
              <a:t>128bit</a:t>
            </a:r>
            <a:endParaRPr kumimoji="1" lang="ja-JP" altLang="en-US" dirty="0"/>
          </a:p>
        </p:txBody>
      </p:sp>
      <p:sp>
        <p:nvSpPr>
          <p:cNvPr id="10" name="タイトル 1"/>
          <p:cNvSpPr>
            <a:spLocks noGrp="1"/>
          </p:cNvSpPr>
          <p:nvPr>
            <p:ph type="title"/>
          </p:nvPr>
        </p:nvSpPr>
        <p:spPr/>
        <p:txBody>
          <a:bodyPr/>
          <a:lstStyle/>
          <a:p>
            <a:r>
              <a:rPr kumimoji="1" lang="ja-JP" altLang="en-US" dirty="0" smtClean="0"/>
              <a:t>画像比較</a:t>
            </a:r>
            <a:endParaRPr kumimoji="1" lang="ja-JP" altLang="en-US" dirty="0"/>
          </a:p>
        </p:txBody>
      </p:sp>
      <p:pic>
        <p:nvPicPr>
          <p:cNvPr id="2" name="サウンド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431466637"/>
      </p:ext>
    </p:extLst>
  </p:cSld>
  <p:clrMapOvr>
    <a:masterClrMapping/>
  </p:clrMapOvr>
  <mc:AlternateContent xmlns:mc="http://schemas.openxmlformats.org/markup-compatibility/2006" xmlns:p14="http://schemas.microsoft.com/office/powerpoint/2010/main">
    <mc:Choice Requires="p14">
      <p:transition spd="slow" p14:dur="2000" advTm="1519"/>
    </mc:Choice>
    <mc:Fallback xmlns="">
      <p:transition xmlns:p14="http://schemas.microsoft.com/office/powerpoint/2010/main" spd="slow" advTm="151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誤り率</a:t>
            </a:r>
            <a:endParaRPr kumimoji="1" lang="ja-JP" altLang="en-US" dirty="0"/>
          </a:p>
        </p:txBody>
      </p:sp>
      <p:sp>
        <p:nvSpPr>
          <p:cNvPr id="3" name="コンテンツ プレースホルダー 2"/>
          <p:cNvSpPr>
            <a:spLocks noGrp="1"/>
          </p:cNvSpPr>
          <p:nvPr>
            <p:ph idx="1"/>
          </p:nvPr>
        </p:nvSpPr>
        <p:spPr>
          <a:xfrm>
            <a:off x="457200" y="1600200"/>
            <a:ext cx="8229600" cy="2505689"/>
          </a:xfrm>
        </p:spPr>
        <p:txBody>
          <a:bodyPr>
            <a:normAutofit/>
          </a:bodyPr>
          <a:lstStyle/>
          <a:p>
            <a:r>
              <a:rPr lang="ja-JP" altLang="en-US" dirty="0" smtClean="0"/>
              <a:t>概要</a:t>
            </a:r>
            <a:endParaRPr lang="en-US" altLang="ja-JP" dirty="0" smtClean="0"/>
          </a:p>
          <a:p>
            <a:pPr lvl="1"/>
            <a:r>
              <a:rPr lang="en-US" altLang="ja-JP" dirty="0"/>
              <a:t>LSB</a:t>
            </a:r>
            <a:r>
              <a:rPr lang="ja-JP" altLang="en-US" dirty="0"/>
              <a:t>の</a:t>
            </a:r>
            <a:r>
              <a:rPr lang="ja-JP" altLang="en-US" dirty="0" smtClean="0"/>
              <a:t>変化率</a:t>
            </a:r>
            <a:endParaRPr lang="en-US" altLang="ja-JP" dirty="0" smtClean="0"/>
          </a:p>
          <a:p>
            <a:endParaRPr kumimoji="1" lang="en-US" altLang="ja-JP" dirty="0"/>
          </a:p>
          <a:p>
            <a:r>
              <a:rPr lang="ja-JP" altLang="en-US" dirty="0" smtClean="0"/>
              <a:t>計算式</a:t>
            </a:r>
            <a:endParaRPr kumimoji="1" lang="ja-JP" altLang="en-US" dirty="0"/>
          </a:p>
        </p:txBody>
      </p:sp>
      <p:graphicFrame>
        <p:nvGraphicFramePr>
          <p:cNvPr id="6" name="オブジェクト 5"/>
          <p:cNvGraphicFramePr>
            <a:graphicFrameLocks noChangeAspect="1"/>
          </p:cNvGraphicFramePr>
          <p:nvPr>
            <p:extLst>
              <p:ext uri="{D42A27DB-BD31-4B8C-83A1-F6EECF244321}">
                <p14:modId xmlns:p14="http://schemas.microsoft.com/office/powerpoint/2010/main" val="2859414539"/>
              </p:ext>
            </p:extLst>
          </p:nvPr>
        </p:nvGraphicFramePr>
        <p:xfrm>
          <a:off x="3650242" y="4083211"/>
          <a:ext cx="1925693" cy="1010009"/>
        </p:xfrm>
        <a:graphic>
          <a:graphicData uri="http://schemas.openxmlformats.org/presentationml/2006/ole">
            <mc:AlternateContent xmlns:mc="http://schemas.openxmlformats.org/markup-compatibility/2006">
              <mc:Choice xmlns:v="urn:schemas-microsoft-com:vml" Requires="v">
                <p:oleObj spid="_x0000_s9220" name="数式" r:id="rId3" imgW="749300" imgH="393700" progId="Equation.3">
                  <p:embed/>
                </p:oleObj>
              </mc:Choice>
              <mc:Fallback>
                <p:oleObj name="数式" r:id="rId3" imgW="7493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0242" y="4083211"/>
                        <a:ext cx="1925693" cy="1010009"/>
                      </a:xfrm>
                      <a:prstGeom prst="rect">
                        <a:avLst/>
                      </a:prstGeom>
                      <a:noFill/>
                      <a:ln>
                        <a:noFill/>
                      </a:ln>
                    </p:spPr>
                  </p:pic>
                </p:oleObj>
              </mc:Fallback>
            </mc:AlternateContent>
          </a:graphicData>
        </a:graphic>
      </p:graphicFrame>
      <p:sp>
        <p:nvSpPr>
          <p:cNvPr id="7" name="テキスト ボックス 6"/>
          <p:cNvSpPr txBox="1"/>
          <p:nvPr/>
        </p:nvSpPr>
        <p:spPr>
          <a:xfrm>
            <a:off x="1409036" y="5485465"/>
            <a:ext cx="6448853" cy="461665"/>
          </a:xfrm>
          <a:prstGeom prst="rect">
            <a:avLst/>
          </a:prstGeom>
          <a:noFill/>
        </p:spPr>
        <p:txBody>
          <a:bodyPr wrap="square" rtlCol="0">
            <a:spAutoFit/>
          </a:bodyPr>
          <a:lstStyle/>
          <a:p>
            <a:pPr marL="0" lvl="1" algn="ctr"/>
            <a:r>
              <a:rPr lang="en-US" altLang="ja-JP" sz="2400" i="1" dirty="0" smtClean="0">
                <a:latin typeface="Cambria Math"/>
                <a:ea typeface="ＭＳ 明朝"/>
                <a:cs typeface="Cambria Math"/>
              </a:rPr>
              <a:t>d </a:t>
            </a:r>
            <a:r>
              <a:rPr lang="en-US" altLang="ja-JP" sz="2400" dirty="0" smtClean="0">
                <a:latin typeface="Cambria Math"/>
                <a:ea typeface="ＭＳ 明朝"/>
                <a:cs typeface="Cambria Math"/>
              </a:rPr>
              <a:t>: </a:t>
            </a:r>
            <a:r>
              <a:rPr lang="ja-JP" altLang="en-US" sz="2400" dirty="0" smtClean="0">
                <a:latin typeface="Cambria Math"/>
                <a:ea typeface="ＭＳ 明朝"/>
                <a:cs typeface="Cambria Math"/>
              </a:rPr>
              <a:t>異なる</a:t>
            </a:r>
            <a:r>
              <a:rPr lang="en-US" altLang="ja-JP" sz="2400" dirty="0" smtClean="0">
                <a:latin typeface="Cambria Math"/>
                <a:ea typeface="ＭＳ 明朝"/>
                <a:cs typeface="Cambria Math"/>
              </a:rPr>
              <a:t>LSB</a:t>
            </a:r>
            <a:r>
              <a:rPr lang="ja-JP" altLang="en-US" sz="2400" dirty="0" smtClean="0">
                <a:latin typeface="Cambria Math"/>
                <a:ea typeface="ＭＳ 明朝"/>
                <a:cs typeface="Cambria Math"/>
              </a:rPr>
              <a:t>の数，</a:t>
            </a:r>
            <a:r>
              <a:rPr lang="en-US" altLang="ja-JP" sz="2400" dirty="0" smtClean="0">
                <a:latin typeface="Cambria Math"/>
                <a:ea typeface="ＭＳ 明朝"/>
                <a:cs typeface="Cambria Math"/>
              </a:rPr>
              <a:t>n : </a:t>
            </a:r>
            <a:r>
              <a:rPr lang="ja-JP" altLang="en-US" sz="2400" dirty="0" smtClean="0">
                <a:latin typeface="Cambria Math"/>
                <a:ea typeface="ＭＳ 明朝"/>
                <a:cs typeface="Cambria Math"/>
              </a:rPr>
              <a:t>画像の総ピクセル数</a:t>
            </a:r>
            <a:endParaRPr kumimoji="1" lang="ja-JP" altLang="en-US" sz="2000" dirty="0">
              <a:latin typeface="Cambria Math"/>
              <a:ea typeface="ＭＳ 明朝"/>
              <a:cs typeface="Cambria Math"/>
            </a:endParaRPr>
          </a:p>
        </p:txBody>
      </p:sp>
    </p:spTree>
    <p:extLst>
      <p:ext uri="{BB962C8B-B14F-4D97-AF65-F5344CB8AC3E}">
        <p14:creationId xmlns:p14="http://schemas.microsoft.com/office/powerpoint/2010/main" val="1361901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PSNR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概要</a:t>
            </a:r>
            <a:endParaRPr lang="en-US" altLang="ja-JP" dirty="0"/>
          </a:p>
          <a:p>
            <a:pPr lvl="1"/>
            <a:r>
              <a:rPr lang="ja-JP" altLang="en-US" dirty="0"/>
              <a:t>ピーク信号対雑音比の略称</a:t>
            </a:r>
            <a:endParaRPr lang="en-US" altLang="ja-JP" dirty="0"/>
          </a:p>
          <a:p>
            <a:pPr lvl="1"/>
            <a:r>
              <a:rPr lang="ja-JP" altLang="en-US" dirty="0"/>
              <a:t>ピクセルの最大値と劣化をもたらすノイズ（変化したビット数）の</a:t>
            </a:r>
            <a:r>
              <a:rPr lang="ja-JP" altLang="en-US" dirty="0" smtClean="0"/>
              <a:t>比率</a:t>
            </a:r>
            <a:endParaRPr lang="en-US" altLang="ja-JP" dirty="0" smtClean="0"/>
          </a:p>
          <a:p>
            <a:pPr lvl="1"/>
            <a:r>
              <a:rPr lang="en-US" altLang="ja-JP" dirty="0" smtClean="0"/>
              <a:t>40db</a:t>
            </a:r>
            <a:r>
              <a:rPr lang="ja-JP" altLang="en-US" dirty="0" smtClean="0"/>
              <a:t>以上で見分けが付かないとされる</a:t>
            </a:r>
            <a:endParaRPr lang="en-US" altLang="ja-JP" dirty="0" smtClean="0"/>
          </a:p>
          <a:p>
            <a:r>
              <a:rPr lang="ja-JP" altLang="en-US" dirty="0" smtClean="0"/>
              <a:t>計算式</a:t>
            </a:r>
            <a:endParaRPr kumimoji="1" lang="ja-JP" altLang="en-US" dirty="0"/>
          </a:p>
        </p:txBody>
      </p:sp>
      <p:graphicFrame>
        <p:nvGraphicFramePr>
          <p:cNvPr id="7" name="オブジェクト 6"/>
          <p:cNvGraphicFramePr>
            <a:graphicFrameLocks noChangeAspect="1"/>
          </p:cNvGraphicFramePr>
          <p:nvPr>
            <p:extLst>
              <p:ext uri="{D42A27DB-BD31-4B8C-83A1-F6EECF244321}">
                <p14:modId xmlns:p14="http://schemas.microsoft.com/office/powerpoint/2010/main" val="1220307280"/>
              </p:ext>
            </p:extLst>
          </p:nvPr>
        </p:nvGraphicFramePr>
        <p:xfrm>
          <a:off x="2926869" y="4811282"/>
          <a:ext cx="3402482" cy="922707"/>
        </p:xfrm>
        <a:graphic>
          <a:graphicData uri="http://schemas.openxmlformats.org/presentationml/2006/ole">
            <mc:AlternateContent xmlns:mc="http://schemas.openxmlformats.org/markup-compatibility/2006">
              <mc:Choice xmlns:v="urn:schemas-microsoft-com:vml" Requires="v">
                <p:oleObj spid="_x0000_s7226" name="数式" r:id="rId3" imgW="1498600" imgH="406400" progId="Equation.3">
                  <p:embed/>
                </p:oleObj>
              </mc:Choice>
              <mc:Fallback>
                <p:oleObj name="数式" r:id="rId3" imgW="1498600" imgH="406400" progId="Equation.3">
                  <p:embed/>
                  <p:pic>
                    <p:nvPicPr>
                      <p:cNvPr id="0" name=""/>
                      <p:cNvPicPr/>
                      <p:nvPr/>
                    </p:nvPicPr>
                    <p:blipFill>
                      <a:blip r:embed="rId4"/>
                      <a:stretch>
                        <a:fillRect/>
                      </a:stretch>
                    </p:blipFill>
                    <p:spPr>
                      <a:xfrm>
                        <a:off x="2926869" y="4811282"/>
                        <a:ext cx="3402482" cy="922707"/>
                      </a:xfrm>
                      <a:prstGeom prst="rect">
                        <a:avLst/>
                      </a:prstGeom>
                    </p:spPr>
                  </p:pic>
                </p:oleObj>
              </mc:Fallback>
            </mc:AlternateContent>
          </a:graphicData>
        </a:graphic>
      </p:graphicFrame>
      <p:sp>
        <p:nvSpPr>
          <p:cNvPr id="8" name="テキスト ボックス 7"/>
          <p:cNvSpPr txBox="1"/>
          <p:nvPr/>
        </p:nvSpPr>
        <p:spPr>
          <a:xfrm>
            <a:off x="532241" y="5826442"/>
            <a:ext cx="7803112" cy="769441"/>
          </a:xfrm>
          <a:prstGeom prst="rect">
            <a:avLst/>
          </a:prstGeom>
          <a:noFill/>
        </p:spPr>
        <p:txBody>
          <a:bodyPr wrap="square" rtlCol="0">
            <a:spAutoFit/>
          </a:bodyPr>
          <a:lstStyle/>
          <a:p>
            <a:pPr marL="0" lvl="1" algn="ctr"/>
            <a:r>
              <a:rPr lang="en-US" altLang="ja-JP" sz="2400" i="1" dirty="0" smtClean="0">
                <a:latin typeface="Cambria Math"/>
                <a:ea typeface="ＭＳ 明朝"/>
                <a:cs typeface="Cambria Math"/>
              </a:rPr>
              <a:t>MAX</a:t>
            </a:r>
            <a:r>
              <a:rPr lang="en-US" altLang="ja-JP" sz="2400" i="1" baseline="-25000" dirty="0" smtClean="0">
                <a:latin typeface="Cambria Math"/>
                <a:ea typeface="ＭＳ 明朝"/>
                <a:cs typeface="Cambria Math"/>
              </a:rPr>
              <a:t>I</a:t>
            </a:r>
            <a:r>
              <a:rPr lang="en-US" altLang="ja-JP" sz="2400" i="1" dirty="0" smtClean="0">
                <a:latin typeface="Cambria Math"/>
                <a:ea typeface="ＭＳ 明朝"/>
                <a:cs typeface="Cambria Math"/>
              </a:rPr>
              <a:t> </a:t>
            </a:r>
            <a:r>
              <a:rPr lang="en-US" altLang="ja-JP" sz="2400" dirty="0" smtClean="0">
                <a:latin typeface="Cambria Math"/>
                <a:ea typeface="ＭＳ 明朝"/>
                <a:cs typeface="Cambria Math"/>
              </a:rPr>
              <a:t>: </a:t>
            </a:r>
            <a:r>
              <a:rPr lang="ja-JP" altLang="en-US" sz="2400" dirty="0" smtClean="0">
                <a:latin typeface="Cambria Math"/>
                <a:ea typeface="ＭＳ 明朝"/>
                <a:cs typeface="Cambria Math"/>
              </a:rPr>
              <a:t>最大</a:t>
            </a:r>
            <a:r>
              <a:rPr lang="ja-JP" altLang="en-US" sz="2400" dirty="0">
                <a:latin typeface="Cambria Math"/>
                <a:ea typeface="ＭＳ 明朝"/>
                <a:cs typeface="Cambria Math"/>
              </a:rPr>
              <a:t>ピクセル値（</a:t>
            </a:r>
            <a:r>
              <a:rPr lang="en-US" altLang="ja-JP" sz="2400" dirty="0">
                <a:latin typeface="Cambria Math"/>
                <a:ea typeface="ＭＳ 明朝"/>
                <a:cs typeface="Cambria Math"/>
              </a:rPr>
              <a:t>255</a:t>
            </a:r>
            <a:r>
              <a:rPr lang="ja-JP" altLang="en-US" sz="2400" dirty="0" smtClean="0">
                <a:latin typeface="Cambria Math"/>
                <a:ea typeface="ＭＳ 明朝"/>
                <a:cs typeface="Cambria Math"/>
              </a:rPr>
              <a:t>），</a:t>
            </a:r>
            <a:r>
              <a:rPr lang="en-US" altLang="ja-JP" sz="2400" i="1" dirty="0">
                <a:latin typeface="Cambria Math"/>
                <a:ea typeface="ＭＳ 明朝"/>
                <a:cs typeface="Cambria Math"/>
              </a:rPr>
              <a:t>MSE </a:t>
            </a:r>
            <a:r>
              <a:rPr lang="en-US" altLang="ja-JP" sz="2400" dirty="0">
                <a:latin typeface="Cambria Math"/>
                <a:ea typeface="ＭＳ 明朝"/>
                <a:cs typeface="Cambria Math"/>
              </a:rPr>
              <a:t>: </a:t>
            </a:r>
            <a:r>
              <a:rPr lang="ja-JP" altLang="en-US" sz="2400" dirty="0">
                <a:latin typeface="Cambria Math"/>
                <a:ea typeface="ＭＳ 明朝"/>
                <a:cs typeface="Cambria Math"/>
              </a:rPr>
              <a:t>平均二乗誤差</a:t>
            </a:r>
            <a:endParaRPr lang="en-US" altLang="ja-JP" sz="2400" dirty="0">
              <a:latin typeface="Cambria Math"/>
              <a:ea typeface="ＭＳ 明朝"/>
              <a:cs typeface="Cambria Math"/>
            </a:endParaRPr>
          </a:p>
          <a:p>
            <a:pPr algn="ctr"/>
            <a:endParaRPr kumimoji="1" lang="ja-JP" altLang="en-US" sz="2000" dirty="0">
              <a:latin typeface="Cambria Math"/>
              <a:ea typeface="ＭＳ 明朝"/>
              <a:cs typeface="Cambria Math"/>
            </a:endParaRPr>
          </a:p>
        </p:txBody>
      </p:sp>
    </p:spTree>
    <p:extLst>
      <p:ext uri="{BB962C8B-B14F-4D97-AF65-F5344CB8AC3E}">
        <p14:creationId xmlns:p14="http://schemas.microsoft.com/office/powerpoint/2010/main" val="4133300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SSIM</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概要</a:t>
            </a:r>
            <a:endParaRPr kumimoji="1" lang="en-US" altLang="ja-JP" dirty="0" smtClean="0"/>
          </a:p>
          <a:p>
            <a:pPr lvl="1"/>
            <a:r>
              <a:rPr lang="en-US" altLang="ja-JP" dirty="0" smtClean="0"/>
              <a:t>Structural Similarity</a:t>
            </a:r>
            <a:r>
              <a:rPr lang="ja-JP" altLang="en-US" dirty="0" smtClean="0"/>
              <a:t>の略</a:t>
            </a:r>
            <a:endParaRPr kumimoji="1" lang="en-US" altLang="ja-JP" dirty="0" smtClean="0"/>
          </a:p>
          <a:p>
            <a:pPr lvl="1"/>
            <a:r>
              <a:rPr kumimoji="1" lang="ja-JP" altLang="en-US" dirty="0" smtClean="0"/>
              <a:t>「輝度」，「コントラスト」，「画像中に写っているオブジェクトの構造」のそれぞれを比較し算出されるため</a:t>
            </a:r>
            <a:endParaRPr kumimoji="1" lang="en-US" altLang="ja-JP" dirty="0" smtClean="0"/>
          </a:p>
          <a:p>
            <a:pPr lvl="1"/>
            <a:r>
              <a:rPr lang="en-US" altLang="ja-JP" dirty="0" smtClean="0"/>
              <a:t>PSNR</a:t>
            </a:r>
            <a:r>
              <a:rPr lang="ja-JP" altLang="en-US" dirty="0" smtClean="0"/>
              <a:t>に比べ主観評価との相関が高い</a:t>
            </a:r>
            <a:endParaRPr kumimoji="1" lang="ja-JP" altLang="en-US" dirty="0"/>
          </a:p>
        </p:txBody>
      </p:sp>
    </p:spTree>
    <p:extLst>
      <p:ext uri="{BB962C8B-B14F-4D97-AF65-F5344CB8AC3E}">
        <p14:creationId xmlns:p14="http://schemas.microsoft.com/office/powerpoint/2010/main" val="274032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スクリーンショット 2013-10-30 12.01.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0" y="374220"/>
            <a:ext cx="9144000" cy="6199615"/>
          </a:xfrm>
          <a:prstGeom prst="rect">
            <a:avLst/>
          </a:prstGeom>
        </p:spPr>
      </p:pic>
    </p:spTree>
    <p:extLst>
      <p:ext uri="{BB962C8B-B14F-4D97-AF65-F5344CB8AC3E}">
        <p14:creationId xmlns:p14="http://schemas.microsoft.com/office/powerpoint/2010/main" val="598240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今後の予定</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128bit</a:t>
            </a:r>
            <a:r>
              <a:rPr kumimoji="1" lang="ja-JP" altLang="en-US" dirty="0" smtClean="0"/>
              <a:t>以上の誤りパターンでのデータの採取</a:t>
            </a:r>
            <a:endParaRPr kumimoji="1" lang="en-US" altLang="ja-JP" dirty="0" smtClean="0"/>
          </a:p>
          <a:p>
            <a:endParaRPr lang="en-US" altLang="ja-JP" dirty="0" smtClean="0"/>
          </a:p>
          <a:p>
            <a:r>
              <a:rPr lang="ja-JP" altLang="en-US" dirty="0" smtClean="0"/>
              <a:t>さまざまな画像でのデータの採取</a:t>
            </a:r>
            <a:endParaRPr lang="en-US" altLang="ja-JP" dirty="0" smtClean="0"/>
          </a:p>
          <a:p>
            <a:endParaRPr kumimoji="1" lang="en-US" altLang="ja-JP" dirty="0" smtClean="0"/>
          </a:p>
          <a:p>
            <a:r>
              <a:rPr kumimoji="1" lang="en-US" altLang="ja-JP" dirty="0" smtClean="0"/>
              <a:t>SSIM</a:t>
            </a:r>
            <a:r>
              <a:rPr lang="ja-JP" altLang="en-US" dirty="0" smtClean="0"/>
              <a:t>を用いた評価</a:t>
            </a:r>
            <a:endParaRPr lang="en-US" altLang="ja-JP" dirty="0" smtClean="0"/>
          </a:p>
          <a:p>
            <a:endParaRPr lang="en-US" altLang="ja-JP" dirty="0" smtClean="0"/>
          </a:p>
          <a:p>
            <a:endParaRPr kumimoji="1" lang="ja-JP" altLang="en-US" dirty="0"/>
          </a:p>
        </p:txBody>
      </p:sp>
    </p:spTree>
    <p:extLst>
      <p:ext uri="{BB962C8B-B14F-4D97-AF65-F5344CB8AC3E}">
        <p14:creationId xmlns:p14="http://schemas.microsoft.com/office/powerpoint/2010/main" val="891101383"/>
      </p:ext>
    </p:extLst>
  </p:cSld>
  <p:clrMapOvr>
    <a:masterClrMapping/>
  </p:clrMapOvr>
  <mc:AlternateContent xmlns:mc="http://schemas.openxmlformats.org/markup-compatibility/2006" xmlns:p14="http://schemas.microsoft.com/office/powerpoint/2010/main">
    <mc:Choice Requires="p14">
      <p:transition spd="slow" p14:dur="2000" advTm="23743"/>
    </mc:Choice>
    <mc:Fallback xmlns="">
      <p:transition xmlns:p14="http://schemas.microsoft.com/office/powerpoint/2010/main" spd="slow" advTm="23743"/>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sp>
        <p:nvSpPr>
          <p:cNvPr id="7" name="コンテンツ プレースホルダー 2"/>
          <p:cNvSpPr>
            <a:spLocks noGrp="1"/>
          </p:cNvSpPr>
          <p:nvPr>
            <p:ph idx="1"/>
          </p:nvPr>
        </p:nvSpPr>
        <p:spPr>
          <a:xfrm>
            <a:off x="2704578" y="1575287"/>
            <a:ext cx="3767911" cy="985370"/>
          </a:xfrm>
        </p:spPr>
        <p:txBody>
          <a:bodyPr>
            <a:noAutofit/>
          </a:bodyPr>
          <a:lstStyle/>
          <a:p>
            <a:pPr marL="457200" lvl="1" indent="0">
              <a:buNone/>
            </a:pPr>
            <a:r>
              <a:rPr lang="en-US" altLang="ja-JP" sz="2400" dirty="0" err="1" smtClean="0">
                <a:solidFill>
                  <a:srgbClr val="000000"/>
                </a:solidFill>
              </a:rPr>
              <a:t>i</a:t>
            </a:r>
            <a:r>
              <a:rPr lang="en-US" altLang="ja-JP" sz="2400" dirty="0" smtClean="0">
                <a:solidFill>
                  <a:srgbClr val="000000"/>
                </a:solidFill>
              </a:rPr>
              <a:t>(x)</a:t>
            </a:r>
            <a:r>
              <a:rPr lang="ja-JP" altLang="en-US" sz="2400" dirty="0" smtClean="0">
                <a:solidFill>
                  <a:srgbClr val="000000"/>
                </a:solidFill>
              </a:rPr>
              <a:t> ：</a:t>
            </a:r>
            <a:r>
              <a:rPr lang="en-US" altLang="ja-JP" sz="2400" dirty="0" smtClean="0">
                <a:solidFill>
                  <a:srgbClr val="000000"/>
                </a:solidFill>
              </a:rPr>
              <a:t> </a:t>
            </a:r>
            <a:r>
              <a:rPr lang="ja-JP" altLang="en-US" sz="2400" dirty="0" smtClean="0">
                <a:solidFill>
                  <a:srgbClr val="000000"/>
                </a:solidFill>
              </a:rPr>
              <a:t>埋め込みデータ</a:t>
            </a:r>
            <a:r>
              <a:rPr lang="en-US" altLang="ja-JP" sz="2400" dirty="0">
                <a:solidFill>
                  <a:srgbClr val="000000"/>
                </a:solidFill>
              </a:rPr>
              <a:t> </a:t>
            </a:r>
            <a:r>
              <a:rPr lang="en-US" altLang="ja-JP" sz="2400" dirty="0" smtClean="0">
                <a:solidFill>
                  <a:srgbClr val="000000"/>
                </a:solidFill>
              </a:rPr>
              <a:t> </a:t>
            </a:r>
          </a:p>
          <a:p>
            <a:pPr marL="457200" lvl="1" indent="0">
              <a:buNone/>
            </a:pPr>
            <a:r>
              <a:rPr lang="en-US" altLang="ja-JP" sz="2400" dirty="0" smtClean="0">
                <a:solidFill>
                  <a:srgbClr val="000000"/>
                </a:solidFill>
              </a:rPr>
              <a:t>  x   </a:t>
            </a:r>
            <a:r>
              <a:rPr lang="ja-JP" altLang="en-US" sz="2400" dirty="0" smtClean="0">
                <a:solidFill>
                  <a:srgbClr val="000000"/>
                </a:solidFill>
              </a:rPr>
              <a:t>：</a:t>
            </a:r>
            <a:r>
              <a:rPr lang="en-US" altLang="ja-JP" sz="2400" dirty="0" smtClean="0">
                <a:solidFill>
                  <a:srgbClr val="000000"/>
                </a:solidFill>
              </a:rPr>
              <a:t> </a:t>
            </a:r>
            <a:r>
              <a:rPr lang="ja-JP" altLang="en-US" sz="2400" dirty="0" smtClean="0">
                <a:solidFill>
                  <a:srgbClr val="000000"/>
                </a:solidFill>
              </a:rPr>
              <a:t>誤りパターン</a:t>
            </a:r>
            <a:endParaRPr lang="en-US" altLang="ja-JP" sz="2400" dirty="0" smtClean="0">
              <a:solidFill>
                <a:srgbClr val="000000"/>
              </a:solidFill>
            </a:endParaRPr>
          </a:p>
          <a:p>
            <a:pPr marL="457200" lvl="1" indent="0">
              <a:buNone/>
            </a:pPr>
            <a:r>
              <a:rPr lang="en-US" altLang="ja-JP" sz="2400" dirty="0" smtClean="0">
                <a:solidFill>
                  <a:srgbClr val="000000"/>
                </a:solidFill>
              </a:rPr>
              <a:t> </a:t>
            </a:r>
            <a:endParaRPr lang="en-US" altLang="ja-JP" sz="2400" dirty="0">
              <a:solidFill>
                <a:srgbClr val="000000"/>
              </a:solidFill>
            </a:endParaRPr>
          </a:p>
        </p:txBody>
      </p:sp>
      <p:graphicFrame>
        <p:nvGraphicFramePr>
          <p:cNvPr id="4" name="表 3"/>
          <p:cNvGraphicFramePr>
            <a:graphicFrameLocks noGrp="1"/>
          </p:cNvGraphicFramePr>
          <p:nvPr>
            <p:extLst>
              <p:ext uri="{D42A27DB-BD31-4B8C-83A1-F6EECF244321}">
                <p14:modId xmlns:p14="http://schemas.microsoft.com/office/powerpoint/2010/main" val="3199945231"/>
              </p:ext>
            </p:extLst>
          </p:nvPr>
        </p:nvGraphicFramePr>
        <p:xfrm>
          <a:off x="4506961" y="4530282"/>
          <a:ext cx="4123139" cy="1463040"/>
        </p:xfrm>
        <a:graphic>
          <a:graphicData uri="http://schemas.openxmlformats.org/drawingml/2006/table">
            <a:tbl>
              <a:tblPr firstRow="1" bandRow="1">
                <a:tableStyleId>{5C22544A-7EE6-4342-B048-85BDC9FD1C3A}</a:tableStyleId>
              </a:tblPr>
              <a:tblGrid>
                <a:gridCol w="947403"/>
                <a:gridCol w="1145942"/>
                <a:gridCol w="917872"/>
                <a:gridCol w="1111922"/>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0 → </a:t>
                      </a:r>
                      <a:r>
                        <a:rPr kumimoji="1" lang="en-US" altLang="ja-JP" dirty="0" smtClean="0">
                          <a:solidFill>
                            <a:srgbClr val="C0504D"/>
                          </a:solidFill>
                        </a:rPr>
                        <a:t>5</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5 → </a:t>
                      </a:r>
                      <a:r>
                        <a:rPr kumimoji="1" lang="en-US" altLang="ja-JP" dirty="0" smtClean="0">
                          <a:solidFill>
                            <a:srgbClr val="C0504D"/>
                          </a:solidFill>
                        </a:rPr>
                        <a:t>8</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1 → </a:t>
                      </a:r>
                      <a:r>
                        <a:rPr kumimoji="1" lang="en-US" altLang="ja-JP" dirty="0" smtClean="0">
                          <a:solidFill>
                            <a:srgbClr val="C0504D"/>
                          </a:solidFill>
                        </a:rPr>
                        <a:t>6</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6 → </a:t>
                      </a:r>
                      <a:r>
                        <a:rPr kumimoji="1" lang="en-US" altLang="ja-JP" dirty="0" smtClean="0">
                          <a:solidFill>
                            <a:srgbClr val="C0504D"/>
                          </a:solidFill>
                        </a:rPr>
                        <a:t>9</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2 → </a:t>
                      </a:r>
                      <a:r>
                        <a:rPr kumimoji="1" lang="en-US" altLang="ja-JP" dirty="0" smtClean="0">
                          <a:solidFill>
                            <a:srgbClr val="C0504D"/>
                          </a:solidFill>
                        </a:rPr>
                        <a:t>7</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7 → </a:t>
                      </a:r>
                      <a:r>
                        <a:rPr kumimoji="1" lang="en-US" altLang="ja-JP" dirty="0" smtClean="0">
                          <a:solidFill>
                            <a:srgbClr val="C0504D"/>
                          </a:solidFill>
                        </a:rPr>
                        <a:t>10</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2829880054"/>
              </p:ext>
            </p:extLst>
          </p:nvPr>
        </p:nvGraphicFramePr>
        <p:xfrm>
          <a:off x="2415341" y="4530282"/>
          <a:ext cx="1882380" cy="1828800"/>
        </p:xfrm>
        <a:graphic>
          <a:graphicData uri="http://schemas.openxmlformats.org/drawingml/2006/table">
            <a:tbl>
              <a:tblPr firstRow="1" bandRow="1">
                <a:tableStyleId>{5C22544A-7EE6-4342-B048-85BDC9FD1C3A}</a:tableStyleId>
              </a:tblPr>
              <a:tblGrid>
                <a:gridCol w="918511"/>
                <a:gridCol w="963869"/>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0</a:t>
                      </a:r>
                      <a:r>
                        <a:rPr kumimoji="1" lang="en-US" altLang="ja-JP" baseline="0" dirty="0" smtClean="0">
                          <a:solidFill>
                            <a:srgbClr val="000000"/>
                          </a:solidFill>
                        </a:rPr>
                        <a:t> → </a:t>
                      </a:r>
                      <a:r>
                        <a:rPr kumimoji="1" lang="en-US" altLang="ja-JP" baseline="0" dirty="0" smtClean="0">
                          <a:solidFill>
                            <a:schemeClr val="accent2"/>
                          </a:solidFill>
                        </a:rPr>
                        <a:t>1</a:t>
                      </a:r>
                      <a:endParaRPr kumimoji="1" lang="ja-JP" altLang="en-US" dirty="0">
                        <a:solidFill>
                          <a:schemeClr val="accent2"/>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1 → </a:t>
                      </a:r>
                      <a:r>
                        <a:rPr kumimoji="1" lang="en-US" altLang="ja-JP" dirty="0" smtClean="0">
                          <a:solidFill>
                            <a:srgbClr val="C0504D"/>
                          </a:solidFill>
                        </a:rPr>
                        <a:t>2</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2 → </a:t>
                      </a:r>
                      <a:r>
                        <a:rPr kumimoji="1" lang="en-US" altLang="ja-JP" dirty="0" smtClean="0">
                          <a:solidFill>
                            <a:srgbClr val="C0504D"/>
                          </a:solidFill>
                        </a:rPr>
                        <a:t>3</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3 → </a:t>
                      </a:r>
                      <a:r>
                        <a:rPr kumimoji="1" lang="en-US" altLang="ja-JP" dirty="0" smtClean="0">
                          <a:solidFill>
                            <a:srgbClr val="C0504D"/>
                          </a:solidFill>
                        </a:rPr>
                        <a:t>4</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012647062"/>
              </p:ext>
            </p:extLst>
          </p:nvPr>
        </p:nvGraphicFramePr>
        <p:xfrm>
          <a:off x="555639" y="4530282"/>
          <a:ext cx="1645411" cy="731520"/>
        </p:xfrm>
        <a:graphic>
          <a:graphicData uri="http://schemas.openxmlformats.org/drawingml/2006/table">
            <a:tbl>
              <a:tblPr firstRow="1" bandRow="1">
                <a:tableStyleId>{5C22544A-7EE6-4342-B048-85BDC9FD1C3A}</a:tableStyleId>
              </a:tblPr>
              <a:tblGrid>
                <a:gridCol w="669039"/>
                <a:gridCol w="976372"/>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9" name="テキスト ボックス 8"/>
          <p:cNvSpPr txBox="1"/>
          <p:nvPr/>
        </p:nvSpPr>
        <p:spPr>
          <a:xfrm>
            <a:off x="5157444" y="4006520"/>
            <a:ext cx="2816409" cy="400110"/>
          </a:xfrm>
          <a:prstGeom prst="rect">
            <a:avLst/>
          </a:prstGeom>
          <a:noFill/>
        </p:spPr>
        <p:txBody>
          <a:bodyPr wrap="square" rtlCol="0">
            <a:spAutoFit/>
          </a:bodyPr>
          <a:lstStyle/>
          <a:p>
            <a:pPr algn="ctr"/>
            <a:r>
              <a:rPr kumimoji="1" lang="en-US" altLang="ja-JP" sz="2000" dirty="0"/>
              <a:t>n</a:t>
            </a:r>
            <a:r>
              <a:rPr kumimoji="1" lang="en-US" altLang="ja-JP" sz="2000" dirty="0" smtClean="0"/>
              <a:t>=4, k=2</a:t>
            </a:r>
          </a:p>
        </p:txBody>
      </p:sp>
      <p:sp>
        <p:nvSpPr>
          <p:cNvPr id="10" name="テキスト ボックス 9"/>
          <p:cNvSpPr txBox="1"/>
          <p:nvPr/>
        </p:nvSpPr>
        <p:spPr>
          <a:xfrm>
            <a:off x="2527399" y="4006520"/>
            <a:ext cx="1652670" cy="400110"/>
          </a:xfrm>
          <a:prstGeom prst="rect">
            <a:avLst/>
          </a:prstGeom>
          <a:noFill/>
        </p:spPr>
        <p:txBody>
          <a:bodyPr wrap="square" rtlCol="0">
            <a:spAutoFit/>
          </a:bodyPr>
          <a:lstStyle/>
          <a:p>
            <a:pPr algn="ctr"/>
            <a:r>
              <a:rPr kumimoji="1" lang="en-US" altLang="ja-JP" sz="2000" dirty="0"/>
              <a:t>n</a:t>
            </a:r>
            <a:r>
              <a:rPr kumimoji="1" lang="en-US" altLang="ja-JP" sz="2000" dirty="0" smtClean="0"/>
              <a:t>=4, k=1 </a:t>
            </a:r>
            <a:endParaRPr kumimoji="1" lang="ja-JP" altLang="en-US" sz="2000" baseline="-25000" dirty="0"/>
          </a:p>
        </p:txBody>
      </p:sp>
      <p:sp>
        <p:nvSpPr>
          <p:cNvPr id="11" name="テキスト ボックス 10"/>
          <p:cNvSpPr txBox="1"/>
          <p:nvPr/>
        </p:nvSpPr>
        <p:spPr>
          <a:xfrm>
            <a:off x="720142" y="4006520"/>
            <a:ext cx="1313875" cy="400110"/>
          </a:xfrm>
          <a:prstGeom prst="rect">
            <a:avLst/>
          </a:prstGeom>
          <a:noFill/>
        </p:spPr>
        <p:txBody>
          <a:bodyPr wrap="square" rtlCol="0">
            <a:spAutoFit/>
          </a:bodyPr>
          <a:lstStyle/>
          <a:p>
            <a:pPr algn="ctr"/>
            <a:r>
              <a:rPr kumimoji="1" lang="en-US" altLang="ja-JP" sz="2000" dirty="0"/>
              <a:t>n</a:t>
            </a:r>
            <a:r>
              <a:rPr kumimoji="1" lang="en-US" altLang="ja-JP" sz="2000" dirty="0" smtClean="0"/>
              <a:t>=4, k=0</a:t>
            </a:r>
            <a:endParaRPr kumimoji="1" lang="ja-JP" altLang="en-US" sz="2000" dirty="0"/>
          </a:p>
        </p:txBody>
      </p:sp>
      <p:graphicFrame>
        <p:nvGraphicFramePr>
          <p:cNvPr id="12" name="オブジェクト 11"/>
          <p:cNvGraphicFramePr>
            <a:graphicFrameLocks noChangeAspect="1"/>
          </p:cNvGraphicFramePr>
          <p:nvPr>
            <p:extLst>
              <p:ext uri="{D42A27DB-BD31-4B8C-83A1-F6EECF244321}">
                <p14:modId xmlns:p14="http://schemas.microsoft.com/office/powerpoint/2010/main" val="50217320"/>
              </p:ext>
            </p:extLst>
          </p:nvPr>
        </p:nvGraphicFramePr>
        <p:xfrm>
          <a:off x="2415341" y="2885285"/>
          <a:ext cx="4337050" cy="1019175"/>
        </p:xfrm>
        <a:graphic>
          <a:graphicData uri="http://schemas.openxmlformats.org/presentationml/2006/ole">
            <mc:AlternateContent xmlns:mc="http://schemas.openxmlformats.org/markup-compatibility/2006">
              <mc:Choice xmlns:v="urn:schemas-microsoft-com:vml" Requires="v">
                <p:oleObj spid="_x0000_s5291" name="数式" r:id="rId7" imgW="2108200" imgH="495300" progId="Equation.3">
                  <p:embed/>
                </p:oleObj>
              </mc:Choice>
              <mc:Fallback>
                <p:oleObj name="数式" r:id="rId7" imgW="2108200" imgH="495300" progId="Equation.3">
                  <p:embed/>
                  <p:pic>
                    <p:nvPicPr>
                      <p:cNvPr id="0" name=""/>
                      <p:cNvPicPr/>
                      <p:nvPr/>
                    </p:nvPicPr>
                    <p:blipFill>
                      <a:blip r:embed="rId8"/>
                      <a:stretch>
                        <a:fillRect/>
                      </a:stretch>
                    </p:blipFill>
                    <p:spPr>
                      <a:xfrm>
                        <a:off x="2415341" y="2885285"/>
                        <a:ext cx="4337050" cy="1019175"/>
                      </a:xfrm>
                      <a:prstGeom prst="rect">
                        <a:avLst/>
                      </a:prstGeom>
                    </p:spPr>
                  </p:pic>
                </p:oleObj>
              </mc:Fallback>
            </mc:AlternateContent>
          </a:graphicData>
        </a:graphic>
      </p:graphicFrame>
      <p:sp>
        <p:nvSpPr>
          <p:cNvPr id="13" name="テキスト ボックス 12"/>
          <p:cNvSpPr txBox="1"/>
          <p:nvPr/>
        </p:nvSpPr>
        <p:spPr>
          <a:xfrm>
            <a:off x="-1501045" y="4173045"/>
            <a:ext cx="758248" cy="374337"/>
          </a:xfrm>
          <a:prstGeom prst="rect">
            <a:avLst/>
          </a:prstGeom>
          <a:noFill/>
        </p:spPr>
        <p:txBody>
          <a:bodyPr wrap="square" rtlCol="0">
            <a:spAutoFit/>
          </a:bodyPr>
          <a:lstStyle/>
          <a:p>
            <a:r>
              <a:rPr kumimoji="1" lang="en-US" altLang="ja-JP" dirty="0" smtClean="0"/>
              <a:t>0 → 1</a:t>
            </a:r>
            <a:endParaRPr kumimoji="1" lang="ja-JP" altLang="en-US" dirty="0"/>
          </a:p>
        </p:txBody>
      </p:sp>
      <p:sp>
        <p:nvSpPr>
          <p:cNvPr id="14" name="テキスト ボックス 13"/>
          <p:cNvSpPr txBox="1"/>
          <p:nvPr/>
        </p:nvSpPr>
        <p:spPr>
          <a:xfrm>
            <a:off x="-1501045" y="4547382"/>
            <a:ext cx="758248" cy="374337"/>
          </a:xfrm>
          <a:prstGeom prst="rect">
            <a:avLst/>
          </a:prstGeom>
          <a:noFill/>
        </p:spPr>
        <p:txBody>
          <a:bodyPr wrap="square" rtlCol="0">
            <a:spAutoFit/>
          </a:bodyPr>
          <a:lstStyle/>
          <a:p>
            <a:r>
              <a:rPr kumimoji="1" lang="en-US" altLang="ja-JP" dirty="0" smtClean="0"/>
              <a:t>1 → 2</a:t>
            </a:r>
            <a:endParaRPr kumimoji="1" lang="ja-JP" altLang="en-US" dirty="0"/>
          </a:p>
        </p:txBody>
      </p:sp>
      <p:sp>
        <p:nvSpPr>
          <p:cNvPr id="15" name="テキスト ボックス 14"/>
          <p:cNvSpPr txBox="1"/>
          <p:nvPr/>
        </p:nvSpPr>
        <p:spPr>
          <a:xfrm>
            <a:off x="-1496065" y="4915125"/>
            <a:ext cx="758248" cy="374337"/>
          </a:xfrm>
          <a:prstGeom prst="rect">
            <a:avLst/>
          </a:prstGeom>
          <a:noFill/>
        </p:spPr>
        <p:txBody>
          <a:bodyPr wrap="square" rtlCol="0">
            <a:spAutoFit/>
          </a:bodyPr>
          <a:lstStyle/>
          <a:p>
            <a:r>
              <a:rPr kumimoji="1" lang="en-US" altLang="ja-JP" dirty="0"/>
              <a:t>2</a:t>
            </a:r>
            <a:r>
              <a:rPr kumimoji="1" lang="en-US" altLang="ja-JP" dirty="0" smtClean="0"/>
              <a:t> → 3</a:t>
            </a:r>
            <a:endParaRPr kumimoji="1" lang="ja-JP" altLang="en-US" dirty="0"/>
          </a:p>
        </p:txBody>
      </p:sp>
      <p:sp>
        <p:nvSpPr>
          <p:cNvPr id="16" name="テキスト ボックス 15"/>
          <p:cNvSpPr txBox="1"/>
          <p:nvPr/>
        </p:nvSpPr>
        <p:spPr>
          <a:xfrm>
            <a:off x="-1496065" y="5278122"/>
            <a:ext cx="758248" cy="374337"/>
          </a:xfrm>
          <a:prstGeom prst="rect">
            <a:avLst/>
          </a:prstGeom>
          <a:noFill/>
        </p:spPr>
        <p:txBody>
          <a:bodyPr wrap="square" rtlCol="0">
            <a:spAutoFit/>
          </a:bodyPr>
          <a:lstStyle/>
          <a:p>
            <a:r>
              <a:rPr kumimoji="1" lang="en-US" altLang="ja-JP" dirty="0"/>
              <a:t>3</a:t>
            </a:r>
            <a:r>
              <a:rPr kumimoji="1" lang="en-US" altLang="ja-JP" dirty="0" smtClean="0"/>
              <a:t> → 4</a:t>
            </a:r>
            <a:endParaRPr kumimoji="1" lang="ja-JP" altLang="en-US" dirty="0"/>
          </a:p>
        </p:txBody>
      </p:sp>
      <p:sp>
        <p:nvSpPr>
          <p:cNvPr id="17" name="テキスト ボックス 16"/>
          <p:cNvSpPr txBox="1"/>
          <p:nvPr/>
        </p:nvSpPr>
        <p:spPr>
          <a:xfrm>
            <a:off x="-1502425" y="5634642"/>
            <a:ext cx="758248" cy="374337"/>
          </a:xfrm>
          <a:prstGeom prst="rect">
            <a:avLst/>
          </a:prstGeom>
          <a:noFill/>
        </p:spPr>
        <p:txBody>
          <a:bodyPr wrap="square" rtlCol="0">
            <a:spAutoFit/>
          </a:bodyPr>
          <a:lstStyle/>
          <a:p>
            <a:r>
              <a:rPr kumimoji="1" lang="en-US" altLang="ja-JP" dirty="0" smtClean="0"/>
              <a:t>4 → 5</a:t>
            </a:r>
            <a:endParaRPr kumimoji="1" lang="ja-JP" altLang="en-US" dirty="0"/>
          </a:p>
        </p:txBody>
      </p:sp>
      <p:graphicFrame>
        <p:nvGraphicFramePr>
          <p:cNvPr id="21" name="表 20"/>
          <p:cNvGraphicFramePr>
            <a:graphicFrameLocks noGrp="1"/>
          </p:cNvGraphicFramePr>
          <p:nvPr>
            <p:extLst>
              <p:ext uri="{D42A27DB-BD31-4B8C-83A1-F6EECF244321}">
                <p14:modId xmlns:p14="http://schemas.microsoft.com/office/powerpoint/2010/main" val="4214163697"/>
              </p:ext>
            </p:extLst>
          </p:nvPr>
        </p:nvGraphicFramePr>
        <p:xfrm>
          <a:off x="4506961" y="4530282"/>
          <a:ext cx="4123139" cy="1463040"/>
        </p:xfrm>
        <a:graphic>
          <a:graphicData uri="http://schemas.openxmlformats.org/drawingml/2006/table">
            <a:tbl>
              <a:tblPr firstRow="1" bandRow="1">
                <a:tableStyleId>{5C22544A-7EE6-4342-B048-85BDC9FD1C3A}</a:tableStyleId>
              </a:tblPr>
              <a:tblGrid>
                <a:gridCol w="947403"/>
                <a:gridCol w="1145942"/>
                <a:gridCol w="917872"/>
                <a:gridCol w="1111922"/>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3</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4</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2</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5</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pic>
        <p:nvPicPr>
          <p:cNvPr id="22" name="サウンド 21">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8115300" y="5829300"/>
            <a:ext cx="812800" cy="812800"/>
          </a:xfrm>
          <a:prstGeom prst="rect">
            <a:avLst/>
          </a:prstGeom>
        </p:spPr>
      </p:pic>
      <p:graphicFrame>
        <p:nvGraphicFramePr>
          <p:cNvPr id="23" name="表 22"/>
          <p:cNvGraphicFramePr>
            <a:graphicFrameLocks noGrp="1"/>
          </p:cNvGraphicFramePr>
          <p:nvPr>
            <p:extLst>
              <p:ext uri="{D42A27DB-BD31-4B8C-83A1-F6EECF244321}">
                <p14:modId xmlns:p14="http://schemas.microsoft.com/office/powerpoint/2010/main" val="3725846125"/>
              </p:ext>
            </p:extLst>
          </p:nvPr>
        </p:nvGraphicFramePr>
        <p:xfrm>
          <a:off x="2408981" y="4523922"/>
          <a:ext cx="1882380" cy="1828800"/>
        </p:xfrm>
        <a:graphic>
          <a:graphicData uri="http://schemas.openxmlformats.org/drawingml/2006/table">
            <a:tbl>
              <a:tblPr firstRow="1" bandRow="1">
                <a:tableStyleId>{5C22544A-7EE6-4342-B048-85BDC9FD1C3A}</a:tableStyleId>
              </a:tblPr>
              <a:tblGrid>
                <a:gridCol w="918511"/>
                <a:gridCol w="963869"/>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smtClean="0">
                          <a:solidFill>
                            <a:srgbClr val="000000"/>
                          </a:solidFill>
                        </a:rPr>
                        <a:t>0</a:t>
                      </a:r>
                      <a:endParaRPr kumimoji="1" lang="ja-JP" altLang="en-US" dirty="0">
                        <a:solidFill>
                          <a:schemeClr val="accent2"/>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smtClean="0">
                          <a:solidFill>
                            <a:srgbClr val="000000"/>
                          </a:solidFill>
                        </a:rPr>
                        <a:t>1</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smtClean="0">
                          <a:solidFill>
                            <a:srgbClr val="000000"/>
                          </a:solidFill>
                        </a:rPr>
                        <a:t>2</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3</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Tree>
    <p:custDataLst>
      <p:tags r:id="rId2"/>
    </p:custDataLst>
    <p:extLst>
      <p:ext uri="{BB962C8B-B14F-4D97-AF65-F5344CB8AC3E}">
        <p14:creationId xmlns:p14="http://schemas.microsoft.com/office/powerpoint/2010/main" val="2451802960"/>
      </p:ext>
    </p:extLst>
  </p:cSld>
  <p:clrMapOvr>
    <a:masterClrMapping/>
  </p:clrMapOvr>
  <mc:AlternateContent xmlns:mc="http://schemas.openxmlformats.org/markup-compatibility/2006" xmlns:p14="http://schemas.microsoft.com/office/powerpoint/2010/main">
    <mc:Choice Requires="p14">
      <p:transition spd="slow" p14:dur="2000" advTm="1202"/>
    </mc:Choice>
    <mc:Fallback xmlns="">
      <p:transition xmlns:p14="http://schemas.microsoft.com/office/powerpoint/2010/main" spd="slow" advTm="120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2"/>
                                        </p:tgtEl>
                                      </p:cBhvr>
                                    </p:cmd>
                                  </p:childTnLst>
                                </p:cTn>
                              </p:par>
                            </p:childTnLst>
                          </p:cTn>
                        </p:par>
                      </p:childTnLst>
                    </p:cTn>
                  </p:par>
                  <p:par>
                    <p:cTn id="7" fill="hold">
                      <p:stCondLst>
                        <p:cond delay="indefinite"/>
                      </p:stCondLst>
                      <p:childTnLst>
                        <p:par>
                          <p:cTn id="8" fill="hold">
                            <p:stCondLst>
                              <p:cond delay="0"/>
                            </p:stCondLst>
                            <p:childTnLst>
                              <p:par>
                                <p:cTn id="9" presetID="22" presetClass="exit" presetSubtype="8" fill="hold" nodeType="clickEffect">
                                  <p:stCondLst>
                                    <p:cond delay="0"/>
                                  </p:stCondLst>
                                  <p:childTnLst>
                                    <p:animEffect transition="out" filter="wipe(left)">
                                      <p:cBhvr>
                                        <p:cTn id="10" dur="500"/>
                                        <p:tgtEl>
                                          <p:spTgt spid="21"/>
                                        </p:tgtEl>
                                      </p:cBhvr>
                                    </p:animEffect>
                                    <p:set>
                                      <p:cBhvr>
                                        <p:cTn id="11" dur="1" fill="hold">
                                          <p:stCondLst>
                                            <p:cond delay="499"/>
                                          </p:stCondLst>
                                        </p:cTn>
                                        <p:tgtEl>
                                          <p:spTgt spid="21"/>
                                        </p:tgtEl>
                                        <p:attrNameLst>
                                          <p:attrName>style.visibility</p:attrName>
                                        </p:attrNameLst>
                                      </p:cBhvr>
                                      <p:to>
                                        <p:strVal val="hidden"/>
                                      </p:to>
                                    </p:set>
                                  </p:childTnLst>
                                </p:cTn>
                              </p:par>
                              <p:par>
                                <p:cTn id="12" presetID="22" presetClass="entr" presetSubtype="8"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par>
                                <p:cTn id="15" presetID="22" presetClass="exit" presetSubtype="8" fill="hold" nodeType="withEffect">
                                  <p:stCondLst>
                                    <p:cond delay="0"/>
                                  </p:stCondLst>
                                  <p:childTnLst>
                                    <p:animEffect transition="out" filter="wipe(left)">
                                      <p:cBhvr>
                                        <p:cTn id="16" dur="500"/>
                                        <p:tgtEl>
                                          <p:spTgt spid="23"/>
                                        </p:tgtEl>
                                      </p:cBhvr>
                                    </p:animEffect>
                                    <p:set>
                                      <p:cBhvr>
                                        <p:cTn id="17"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8" fill="hold" display="0">
                  <p:stCondLst>
                    <p:cond delay="indefinite"/>
                  </p:stCondLst>
                  <p:endCondLst>
                    <p:cond evt="onStopAudio" delay="0">
                      <p:tgtEl>
                        <p:sldTgt/>
                      </p:tgtEl>
                    </p:cond>
                  </p:endCondLst>
                </p:cTn>
                <p:tgtEl>
                  <p:spTgt spid="2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ステガノグラフィとは</a:t>
            </a:r>
            <a:endParaRPr lang="en-US" altLang="ja-JP" dirty="0"/>
          </a:p>
          <a:p>
            <a:pPr lvl="1"/>
            <a:r>
              <a:rPr lang="ja-JP" altLang="en-US" dirty="0"/>
              <a:t>データを別の媒体に埋め込む技術，研究の総称</a:t>
            </a:r>
            <a:r>
              <a:rPr lang="ja-JP" altLang="en-US" dirty="0" smtClean="0"/>
              <a:t>．</a:t>
            </a:r>
            <a:endParaRPr lang="en-US" altLang="ja-JP" dirty="0"/>
          </a:p>
          <a:p>
            <a:endParaRPr lang="en-US" altLang="ja-JP" dirty="0" smtClean="0"/>
          </a:p>
          <a:p>
            <a:r>
              <a:rPr lang="ja-JP" altLang="en-US" dirty="0" smtClean="0"/>
              <a:t>研究対象</a:t>
            </a:r>
            <a:endParaRPr lang="en-US" altLang="ja-JP" dirty="0"/>
          </a:p>
          <a:p>
            <a:pPr lvl="1"/>
            <a:r>
              <a:rPr lang="ja-JP" altLang="en-US" dirty="0"/>
              <a:t>テキスト情報を画像に埋め込むステガノグラフィ</a:t>
            </a:r>
            <a:endParaRPr lang="en-US" altLang="ja-JP" dirty="0"/>
          </a:p>
          <a:p>
            <a:endParaRPr lang="en-US" altLang="ja-JP" dirty="0" smtClean="0"/>
          </a:p>
          <a:p>
            <a:r>
              <a:rPr lang="ja-JP" altLang="en-US" dirty="0" smtClean="0"/>
              <a:t>目的</a:t>
            </a:r>
            <a:endParaRPr lang="en-US" altLang="ja-JP" dirty="0" smtClean="0"/>
          </a:p>
          <a:p>
            <a:pPr lvl="1"/>
            <a:r>
              <a:rPr lang="ja-JP" altLang="en-US" dirty="0" smtClean="0"/>
              <a:t>誤りパターン埋め込み法における画質劣化と埋め込み率のトレードオフ関係を明らかにする</a:t>
            </a:r>
            <a:endParaRPr kumimoji="1" lang="en-US" altLang="ja-JP" dirty="0"/>
          </a:p>
          <a:p>
            <a:endParaRPr kumimoji="1" lang="en-US" altLang="ja-JP" dirty="0" smtClean="0"/>
          </a:p>
        </p:txBody>
      </p:sp>
      <p:pic>
        <p:nvPicPr>
          <p:cNvPr id="6" name="図 5" descr="LENNA.bm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6741" y="2081316"/>
            <a:ext cx="969204" cy="969204"/>
          </a:xfrm>
          <a:prstGeom prst="rect">
            <a:avLst/>
          </a:prstGeom>
        </p:spPr>
      </p:pic>
      <p:sp>
        <p:nvSpPr>
          <p:cNvPr id="7" name="円/楕円 6"/>
          <p:cNvSpPr/>
          <p:nvPr/>
        </p:nvSpPr>
        <p:spPr>
          <a:xfrm>
            <a:off x="9956188" y="2200004"/>
            <a:ext cx="2075153" cy="7371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テキスト情報</a:t>
            </a:r>
            <a:endParaRPr kumimoji="1" lang="ja-JP" altLang="en-US" dirty="0"/>
          </a:p>
        </p:txBody>
      </p:sp>
      <p:cxnSp>
        <p:nvCxnSpPr>
          <p:cNvPr id="8" name="直線矢印コネクタ 7"/>
          <p:cNvCxnSpPr/>
          <p:nvPr/>
        </p:nvCxnSpPr>
        <p:spPr>
          <a:xfrm>
            <a:off x="12439568" y="2585571"/>
            <a:ext cx="107726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12405551" y="2138016"/>
            <a:ext cx="1179322" cy="369332"/>
          </a:xfrm>
          <a:prstGeom prst="rect">
            <a:avLst/>
          </a:prstGeom>
          <a:noFill/>
        </p:spPr>
        <p:txBody>
          <a:bodyPr wrap="square" rtlCol="0">
            <a:spAutoFit/>
          </a:bodyPr>
          <a:lstStyle/>
          <a:p>
            <a:r>
              <a:rPr kumimoji="1" lang="ja-JP" altLang="en-US" dirty="0" smtClean="0"/>
              <a:t>埋め込み</a:t>
            </a:r>
            <a:endParaRPr kumimoji="1" lang="ja-JP" altLang="en-US" dirty="0"/>
          </a:p>
        </p:txBody>
      </p:sp>
    </p:spTree>
    <p:extLst>
      <p:ext uri="{BB962C8B-B14F-4D97-AF65-F5344CB8AC3E}">
        <p14:creationId xmlns:p14="http://schemas.microsoft.com/office/powerpoint/2010/main" val="2586624191"/>
      </p:ext>
    </p:extLst>
  </p:cSld>
  <p:clrMapOvr>
    <a:masterClrMapping/>
  </p:clrMapOvr>
  <mc:AlternateContent xmlns:mc="http://schemas.openxmlformats.org/markup-compatibility/2006" xmlns:p14="http://schemas.microsoft.com/office/powerpoint/2010/main">
    <mc:Choice Requires="p14">
      <p:transition spd="slow" p14:dur="2000" advTm="29439"/>
    </mc:Choice>
    <mc:Fallback xmlns="">
      <p:transition xmlns:p14="http://schemas.microsoft.com/office/powerpoint/2010/main" spd="slow" advTm="29439"/>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LSB</a:t>
            </a:r>
            <a:r>
              <a:rPr lang="ja-JP" altLang="en-US" dirty="0" smtClean="0"/>
              <a:t>法</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88631542"/>
              </p:ext>
            </p:extLst>
          </p:nvPr>
        </p:nvGraphicFramePr>
        <p:xfrm>
          <a:off x="3125000" y="4895222"/>
          <a:ext cx="1260591" cy="370840"/>
        </p:xfrm>
        <a:graphic>
          <a:graphicData uri="http://schemas.openxmlformats.org/drawingml/2006/table">
            <a:tbl>
              <a:tblPr firstRow="1" bandRow="1">
                <a:tableStyleId>{BDBED569-4797-4DF1-A0F4-6AAB3CD982D8}</a:tableStyleId>
              </a:tblPr>
              <a:tblGrid>
                <a:gridCol w="420197"/>
                <a:gridCol w="420197"/>
                <a:gridCol w="420197"/>
              </a:tblGrid>
              <a:tr h="370840">
                <a:tc>
                  <a:txBody>
                    <a:bodyPr/>
                    <a:lstStyle/>
                    <a:p>
                      <a:pPr algn="ctr"/>
                      <a:r>
                        <a:rPr kumimoji="1" lang="en-US" altLang="ja-JP" b="0" dirty="0" smtClean="0">
                          <a:solidFill>
                            <a:srgbClr val="000000"/>
                          </a:solidFill>
                          <a:latin typeface="+mj-lt"/>
                          <a:ea typeface="ＤＦＰ勘亭流" charset="2"/>
                          <a:cs typeface="ＤＦＰ勘亭流" charset="2"/>
                        </a:rPr>
                        <a:t>1</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b="0" dirty="0" smtClean="0">
                          <a:solidFill>
                            <a:srgbClr val="000000"/>
                          </a:solidFill>
                          <a:latin typeface="+mj-lt"/>
                          <a:ea typeface="ＤＦＰ勘亭流" charset="2"/>
                          <a:cs typeface="ＤＦＰ勘亭流" charset="2"/>
                        </a:rPr>
                        <a:t>1</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b="0" dirty="0" smtClean="0">
                          <a:solidFill>
                            <a:srgbClr val="000000"/>
                          </a:solidFill>
                          <a:latin typeface="+mj-lt"/>
                          <a:ea typeface="ＤＦＰ勘亭流" charset="2"/>
                          <a:cs typeface="ＤＦＰ勘亭流" charset="2"/>
                        </a:rPr>
                        <a:t>1</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7" name="直線矢印コネクタ 6"/>
          <p:cNvCxnSpPr/>
          <p:nvPr/>
        </p:nvCxnSpPr>
        <p:spPr>
          <a:xfrm flipV="1">
            <a:off x="3339099" y="4673560"/>
            <a:ext cx="0" cy="24856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テキスト ボックス 7"/>
          <p:cNvSpPr txBox="1"/>
          <p:nvPr/>
        </p:nvSpPr>
        <p:spPr>
          <a:xfrm>
            <a:off x="1253284" y="4257707"/>
            <a:ext cx="1989145" cy="369332"/>
          </a:xfrm>
          <a:prstGeom prst="rect">
            <a:avLst/>
          </a:prstGeom>
          <a:noFill/>
        </p:spPr>
        <p:txBody>
          <a:bodyPr wrap="square" rtlCol="0">
            <a:spAutoFit/>
          </a:bodyPr>
          <a:lstStyle/>
          <a:p>
            <a:pPr algn="ctr"/>
            <a:r>
              <a:rPr lang="en-US" altLang="ja-JP" dirty="0" smtClean="0">
                <a:solidFill>
                  <a:srgbClr val="000000"/>
                </a:solidFill>
              </a:rPr>
              <a:t>LSB</a:t>
            </a:r>
            <a:r>
              <a:rPr lang="ja-JP" altLang="en-US" dirty="0" smtClean="0">
                <a:solidFill>
                  <a:srgbClr val="000000"/>
                </a:solidFill>
              </a:rPr>
              <a:t>平面</a:t>
            </a:r>
            <a:endParaRPr kumimoji="1" lang="ja-JP" altLang="en-US" dirty="0">
              <a:solidFill>
                <a:srgbClr val="000000"/>
              </a:solidFill>
            </a:endParaRPr>
          </a:p>
        </p:txBody>
      </p:sp>
      <p:sp>
        <p:nvSpPr>
          <p:cNvPr id="9" name="テキスト ボックス 8"/>
          <p:cNvSpPr txBox="1"/>
          <p:nvPr/>
        </p:nvSpPr>
        <p:spPr>
          <a:xfrm>
            <a:off x="1253284" y="4890261"/>
            <a:ext cx="1989145" cy="369332"/>
          </a:xfrm>
          <a:prstGeom prst="rect">
            <a:avLst/>
          </a:prstGeom>
          <a:noFill/>
        </p:spPr>
        <p:txBody>
          <a:bodyPr wrap="square" rtlCol="0">
            <a:spAutoFit/>
          </a:bodyPr>
          <a:lstStyle/>
          <a:p>
            <a:pPr algn="ctr"/>
            <a:r>
              <a:rPr kumimoji="1" lang="ja-JP" altLang="en-US" dirty="0" smtClean="0">
                <a:solidFill>
                  <a:srgbClr val="000000"/>
                </a:solidFill>
              </a:rPr>
              <a:t>埋め込みデータ</a:t>
            </a:r>
            <a:endParaRPr kumimoji="1" lang="ja-JP" altLang="en-US" dirty="0">
              <a:solidFill>
                <a:srgbClr val="000000"/>
              </a:solidFill>
            </a:endParaRPr>
          </a:p>
        </p:txBody>
      </p:sp>
      <p:graphicFrame>
        <p:nvGraphicFramePr>
          <p:cNvPr id="10" name="表 9"/>
          <p:cNvGraphicFramePr>
            <a:graphicFrameLocks noGrp="1"/>
          </p:cNvGraphicFramePr>
          <p:nvPr>
            <p:extLst>
              <p:ext uri="{D42A27DB-BD31-4B8C-83A1-F6EECF244321}">
                <p14:modId xmlns:p14="http://schemas.microsoft.com/office/powerpoint/2010/main" val="2548678663"/>
              </p:ext>
            </p:extLst>
          </p:nvPr>
        </p:nvGraphicFramePr>
        <p:xfrm>
          <a:off x="4849551" y="386283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1829548785"/>
              </p:ext>
            </p:extLst>
          </p:nvPr>
        </p:nvGraphicFramePr>
        <p:xfrm>
          <a:off x="5274553" y="386283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3507668323"/>
              </p:ext>
            </p:extLst>
          </p:nvPr>
        </p:nvGraphicFramePr>
        <p:xfrm>
          <a:off x="5690719" y="386457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cxnSp>
        <p:nvCxnSpPr>
          <p:cNvPr id="14" name="直線矢印コネクタ 13"/>
          <p:cNvCxnSpPr/>
          <p:nvPr/>
        </p:nvCxnSpPr>
        <p:spPr>
          <a:xfrm flipV="1">
            <a:off x="3760549" y="4675292"/>
            <a:ext cx="0" cy="24856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p:nvPr/>
        </p:nvCxnSpPr>
        <p:spPr>
          <a:xfrm flipV="1">
            <a:off x="4181999" y="4676593"/>
            <a:ext cx="0" cy="24596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下矢印 15"/>
          <p:cNvSpPr/>
          <p:nvPr/>
        </p:nvSpPr>
        <p:spPr>
          <a:xfrm>
            <a:off x="4464998" y="5292181"/>
            <a:ext cx="283491" cy="337395"/>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graphicFrame>
        <p:nvGraphicFramePr>
          <p:cNvPr id="17" name="表 16"/>
          <p:cNvGraphicFramePr>
            <a:graphicFrameLocks noGrp="1"/>
          </p:cNvGraphicFramePr>
          <p:nvPr>
            <p:extLst>
              <p:ext uri="{D42A27DB-BD31-4B8C-83A1-F6EECF244321}">
                <p14:modId xmlns:p14="http://schemas.microsoft.com/office/powerpoint/2010/main" val="1148493206"/>
              </p:ext>
            </p:extLst>
          </p:nvPr>
        </p:nvGraphicFramePr>
        <p:xfrm>
          <a:off x="3167540" y="386559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1229788608"/>
              </p:ext>
            </p:extLst>
          </p:nvPr>
        </p:nvGraphicFramePr>
        <p:xfrm>
          <a:off x="3592542" y="386559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9" name="表 18"/>
          <p:cNvGraphicFramePr>
            <a:graphicFrameLocks noGrp="1"/>
          </p:cNvGraphicFramePr>
          <p:nvPr>
            <p:extLst>
              <p:ext uri="{D42A27DB-BD31-4B8C-83A1-F6EECF244321}">
                <p14:modId xmlns:p14="http://schemas.microsoft.com/office/powerpoint/2010/main" val="801841905"/>
              </p:ext>
            </p:extLst>
          </p:nvPr>
        </p:nvGraphicFramePr>
        <p:xfrm>
          <a:off x="4008708" y="386732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0" name="表 19"/>
          <p:cNvGraphicFramePr>
            <a:graphicFrameLocks noGrp="1"/>
          </p:cNvGraphicFramePr>
          <p:nvPr>
            <p:extLst>
              <p:ext uri="{D42A27DB-BD31-4B8C-83A1-F6EECF244321}">
                <p14:modId xmlns:p14="http://schemas.microsoft.com/office/powerpoint/2010/main" val="1150178415"/>
              </p:ext>
            </p:extLst>
          </p:nvPr>
        </p:nvGraphicFramePr>
        <p:xfrm>
          <a:off x="4433710" y="386732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1" name="表 20"/>
          <p:cNvGraphicFramePr>
            <a:graphicFrameLocks noGrp="1"/>
          </p:cNvGraphicFramePr>
          <p:nvPr>
            <p:extLst>
              <p:ext uri="{D42A27DB-BD31-4B8C-83A1-F6EECF244321}">
                <p14:modId xmlns:p14="http://schemas.microsoft.com/office/powerpoint/2010/main" val="4119361647"/>
              </p:ext>
            </p:extLst>
          </p:nvPr>
        </p:nvGraphicFramePr>
        <p:xfrm>
          <a:off x="4843191" y="569355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2" name="表 21"/>
          <p:cNvGraphicFramePr>
            <a:graphicFrameLocks noGrp="1"/>
          </p:cNvGraphicFramePr>
          <p:nvPr>
            <p:extLst>
              <p:ext uri="{D42A27DB-BD31-4B8C-83A1-F6EECF244321}">
                <p14:modId xmlns:p14="http://schemas.microsoft.com/office/powerpoint/2010/main" val="658743818"/>
              </p:ext>
            </p:extLst>
          </p:nvPr>
        </p:nvGraphicFramePr>
        <p:xfrm>
          <a:off x="5268193" y="569355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3" name="表 22"/>
          <p:cNvGraphicFramePr>
            <a:graphicFrameLocks noGrp="1"/>
          </p:cNvGraphicFramePr>
          <p:nvPr>
            <p:extLst>
              <p:ext uri="{D42A27DB-BD31-4B8C-83A1-F6EECF244321}">
                <p14:modId xmlns:p14="http://schemas.microsoft.com/office/powerpoint/2010/main" val="1220851891"/>
              </p:ext>
            </p:extLst>
          </p:nvPr>
        </p:nvGraphicFramePr>
        <p:xfrm>
          <a:off x="5684359" y="569529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5" name="表 24"/>
          <p:cNvGraphicFramePr>
            <a:graphicFrameLocks noGrp="1"/>
          </p:cNvGraphicFramePr>
          <p:nvPr>
            <p:extLst>
              <p:ext uri="{D42A27DB-BD31-4B8C-83A1-F6EECF244321}">
                <p14:modId xmlns:p14="http://schemas.microsoft.com/office/powerpoint/2010/main" val="2493580001"/>
              </p:ext>
            </p:extLst>
          </p:nvPr>
        </p:nvGraphicFramePr>
        <p:xfrm>
          <a:off x="3161180" y="568497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1</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6" name="表 25"/>
          <p:cNvGraphicFramePr>
            <a:graphicFrameLocks noGrp="1"/>
          </p:cNvGraphicFramePr>
          <p:nvPr>
            <p:extLst>
              <p:ext uri="{D42A27DB-BD31-4B8C-83A1-F6EECF244321}">
                <p14:modId xmlns:p14="http://schemas.microsoft.com/office/powerpoint/2010/main" val="3020700658"/>
              </p:ext>
            </p:extLst>
          </p:nvPr>
        </p:nvGraphicFramePr>
        <p:xfrm>
          <a:off x="3586182" y="568497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1</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7" name="表 26"/>
          <p:cNvGraphicFramePr>
            <a:graphicFrameLocks noGrp="1"/>
          </p:cNvGraphicFramePr>
          <p:nvPr>
            <p:extLst>
              <p:ext uri="{D42A27DB-BD31-4B8C-83A1-F6EECF244321}">
                <p14:modId xmlns:p14="http://schemas.microsoft.com/office/powerpoint/2010/main" val="1165706025"/>
              </p:ext>
            </p:extLst>
          </p:nvPr>
        </p:nvGraphicFramePr>
        <p:xfrm>
          <a:off x="4002348" y="568670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1</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8" name="表 27"/>
          <p:cNvGraphicFramePr>
            <a:graphicFrameLocks noGrp="1"/>
          </p:cNvGraphicFramePr>
          <p:nvPr>
            <p:extLst>
              <p:ext uri="{D42A27DB-BD31-4B8C-83A1-F6EECF244321}">
                <p14:modId xmlns:p14="http://schemas.microsoft.com/office/powerpoint/2010/main" val="840168500"/>
              </p:ext>
            </p:extLst>
          </p:nvPr>
        </p:nvGraphicFramePr>
        <p:xfrm>
          <a:off x="4427350" y="568670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29" name="角丸四角形 28"/>
          <p:cNvSpPr/>
          <p:nvPr/>
        </p:nvSpPr>
        <p:spPr>
          <a:xfrm>
            <a:off x="3072923" y="4174219"/>
            <a:ext cx="1384031"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30" name="角丸四角形 29"/>
          <p:cNvSpPr/>
          <p:nvPr/>
        </p:nvSpPr>
        <p:spPr>
          <a:xfrm>
            <a:off x="3066563" y="5993599"/>
            <a:ext cx="1384031"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32" name="コンテンツ プレースホルダー 2"/>
          <p:cNvSpPr txBox="1">
            <a:spLocks/>
          </p:cNvSpPr>
          <p:nvPr/>
        </p:nvSpPr>
        <p:spPr>
          <a:xfrm>
            <a:off x="457200" y="1497101"/>
            <a:ext cx="8229600" cy="200755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solidFill>
                  <a:srgbClr val="000000"/>
                </a:solidFill>
              </a:rPr>
              <a:t>概要</a:t>
            </a:r>
            <a:endParaRPr lang="en-US" altLang="ja-JP" dirty="0" smtClean="0">
              <a:solidFill>
                <a:srgbClr val="000000"/>
              </a:solidFill>
            </a:endParaRPr>
          </a:p>
          <a:p>
            <a:pPr lvl="1"/>
            <a:r>
              <a:rPr lang="ja-JP" altLang="en-US" dirty="0" smtClean="0">
                <a:solidFill>
                  <a:srgbClr val="000000"/>
                </a:solidFill>
              </a:rPr>
              <a:t>テキスト情報のバイナリを画像の</a:t>
            </a:r>
            <a:r>
              <a:rPr lang="en-US" altLang="ja-JP" dirty="0" smtClean="0">
                <a:solidFill>
                  <a:srgbClr val="000000"/>
                </a:solidFill>
              </a:rPr>
              <a:t>LSB</a:t>
            </a:r>
            <a:r>
              <a:rPr lang="ja-JP" altLang="en-US" dirty="0">
                <a:solidFill>
                  <a:srgbClr val="000000"/>
                </a:solidFill>
              </a:rPr>
              <a:t>平面と置き換える</a:t>
            </a:r>
            <a:endParaRPr lang="en-US" altLang="ja-JP" sz="2400" dirty="0"/>
          </a:p>
          <a:p>
            <a:r>
              <a:rPr lang="ja-JP" altLang="en-US" dirty="0" smtClean="0">
                <a:solidFill>
                  <a:srgbClr val="000000"/>
                </a:solidFill>
              </a:rPr>
              <a:t>特徴</a:t>
            </a:r>
            <a:endParaRPr lang="en-US" altLang="ja-JP" dirty="0" smtClean="0">
              <a:solidFill>
                <a:srgbClr val="000000"/>
              </a:solidFill>
            </a:endParaRPr>
          </a:p>
          <a:p>
            <a:pPr lvl="1"/>
            <a:r>
              <a:rPr lang="en-US" altLang="ja-JP" dirty="0" smtClean="0">
                <a:solidFill>
                  <a:srgbClr val="000000"/>
                </a:solidFill>
              </a:rPr>
              <a:t>LSB</a:t>
            </a:r>
            <a:r>
              <a:rPr lang="ja-JP" altLang="en-US" dirty="0" smtClean="0">
                <a:solidFill>
                  <a:srgbClr val="000000"/>
                </a:solidFill>
              </a:rPr>
              <a:t>が変化しやすい　</a:t>
            </a:r>
            <a:r>
              <a:rPr lang="en-US" altLang="ja-JP" dirty="0" smtClean="0">
                <a:solidFill>
                  <a:srgbClr val="000000"/>
                </a:solidFill>
              </a:rPr>
              <a:t>→</a:t>
            </a:r>
            <a:r>
              <a:rPr lang="ja-JP" altLang="en-US" dirty="0" smtClean="0">
                <a:solidFill>
                  <a:srgbClr val="000000"/>
                </a:solidFill>
              </a:rPr>
              <a:t>　誤り率が高い</a:t>
            </a:r>
          </a:p>
        </p:txBody>
      </p:sp>
      <p:pic>
        <p:nvPicPr>
          <p:cNvPr id="34" name="サウンド 3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875965893"/>
      </p:ext>
    </p:extLst>
  </p:cSld>
  <p:clrMapOvr>
    <a:masterClrMapping/>
  </p:clrMapOvr>
  <mc:AlternateContent xmlns:mc="http://schemas.openxmlformats.org/markup-compatibility/2006">
    <mc:Choice xmlns:p14="http://schemas.microsoft.com/office/powerpoint/2010/main" Requires="p14">
      <p:transition spd="slow" p14:dur="2000" advTm="31877"/>
    </mc:Choice>
    <mc:Fallback>
      <p:transition xmlns:p14="http://schemas.microsoft.com/office/powerpoint/2010/main" spd="slow" advTm="3187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p:txBody>
          <a:bodyPr/>
          <a:lstStyle/>
          <a:p>
            <a:r>
              <a:rPr lang="en-US" altLang="ja-JP" dirty="0" smtClean="0"/>
              <a:t>LSB</a:t>
            </a:r>
            <a:r>
              <a:rPr lang="ja-JP" altLang="en-US" dirty="0" smtClean="0"/>
              <a:t>法</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131162767"/>
              </p:ext>
            </p:extLst>
          </p:nvPr>
        </p:nvGraphicFramePr>
        <p:xfrm>
          <a:off x="9803864" y="765620"/>
          <a:ext cx="1260591" cy="370840"/>
        </p:xfrm>
        <a:graphic>
          <a:graphicData uri="http://schemas.openxmlformats.org/drawingml/2006/table">
            <a:tbl>
              <a:tblPr firstRow="1" bandRow="1">
                <a:tableStyleId>{BDBED569-4797-4DF1-A0F4-6AAB3CD982D8}</a:tableStyleId>
              </a:tblPr>
              <a:tblGrid>
                <a:gridCol w="420197"/>
                <a:gridCol w="420197"/>
                <a:gridCol w="420197"/>
              </a:tblGrid>
              <a:tr h="370840">
                <a:tc>
                  <a:txBody>
                    <a:bodyPr/>
                    <a:lstStyle/>
                    <a:p>
                      <a:pPr algn="ctr"/>
                      <a:r>
                        <a:rPr kumimoji="1" lang="en-US" altLang="ja-JP" b="0" dirty="0" smtClean="0">
                          <a:solidFill>
                            <a:srgbClr val="000000"/>
                          </a:solidFill>
                          <a:latin typeface="+mj-lt"/>
                          <a:ea typeface="ＤＦＰ勘亭流" charset="2"/>
                          <a:cs typeface="ＤＦＰ勘亭流" charset="2"/>
                        </a:rPr>
                        <a:t>1</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b="0" dirty="0" smtClean="0">
                          <a:solidFill>
                            <a:srgbClr val="000000"/>
                          </a:solidFill>
                          <a:latin typeface="+mj-lt"/>
                          <a:ea typeface="ＤＦＰ勘亭流" charset="2"/>
                          <a:cs typeface="ＤＦＰ勘亭流" charset="2"/>
                        </a:rPr>
                        <a:t>1</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b="0" dirty="0" smtClean="0">
                          <a:solidFill>
                            <a:srgbClr val="000000"/>
                          </a:solidFill>
                          <a:latin typeface="+mj-lt"/>
                          <a:ea typeface="ＤＦＰ勘亭流" charset="2"/>
                          <a:cs typeface="ＤＦＰ勘亭流" charset="2"/>
                        </a:rPr>
                        <a:t>1</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6" name="直線矢印コネクタ 5"/>
          <p:cNvCxnSpPr/>
          <p:nvPr/>
        </p:nvCxnSpPr>
        <p:spPr>
          <a:xfrm flipV="1">
            <a:off x="10017963" y="543958"/>
            <a:ext cx="0" cy="24856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921993" y="3553640"/>
            <a:ext cx="1989145" cy="461665"/>
          </a:xfrm>
          <a:prstGeom prst="rect">
            <a:avLst/>
          </a:prstGeom>
          <a:noFill/>
        </p:spPr>
        <p:txBody>
          <a:bodyPr wrap="square" rtlCol="0">
            <a:spAutoFit/>
          </a:bodyPr>
          <a:lstStyle/>
          <a:p>
            <a:pPr algn="ctr"/>
            <a:r>
              <a:rPr lang="en-US" altLang="ja-JP" sz="2400" dirty="0" smtClean="0">
                <a:solidFill>
                  <a:srgbClr val="000000"/>
                </a:solidFill>
              </a:rPr>
              <a:t>LSB</a:t>
            </a:r>
            <a:r>
              <a:rPr lang="ja-JP" altLang="en-US" sz="2400" dirty="0" smtClean="0">
                <a:solidFill>
                  <a:srgbClr val="000000"/>
                </a:solidFill>
              </a:rPr>
              <a:t>平面</a:t>
            </a:r>
            <a:endParaRPr kumimoji="1" lang="ja-JP" altLang="en-US" sz="2400" dirty="0">
              <a:solidFill>
                <a:srgbClr val="000000"/>
              </a:solidFill>
            </a:endParaRPr>
          </a:p>
        </p:txBody>
      </p:sp>
      <p:sp>
        <p:nvSpPr>
          <p:cNvPr id="8" name="テキスト ボックス 7"/>
          <p:cNvSpPr txBox="1"/>
          <p:nvPr/>
        </p:nvSpPr>
        <p:spPr>
          <a:xfrm>
            <a:off x="3762708" y="1878428"/>
            <a:ext cx="1647159" cy="584776"/>
          </a:xfrm>
          <a:prstGeom prst="rect">
            <a:avLst/>
          </a:prstGeom>
          <a:noFill/>
        </p:spPr>
        <p:txBody>
          <a:bodyPr wrap="square" rtlCol="0">
            <a:spAutoFit/>
          </a:bodyPr>
          <a:lstStyle/>
          <a:p>
            <a:pPr algn="ctr"/>
            <a:r>
              <a:rPr kumimoji="1" lang="ja-JP" altLang="en-US" sz="3200" dirty="0" smtClean="0">
                <a:solidFill>
                  <a:srgbClr val="000000"/>
                </a:solidFill>
              </a:rPr>
              <a:t>（１１１）</a:t>
            </a:r>
            <a:r>
              <a:rPr kumimoji="1" lang="en-US" altLang="ja-JP" sz="3200" baseline="-25000" dirty="0" smtClean="0">
                <a:solidFill>
                  <a:srgbClr val="000000"/>
                </a:solidFill>
              </a:rPr>
              <a:t>2</a:t>
            </a:r>
            <a:endParaRPr kumimoji="1" lang="ja-JP" altLang="en-US" sz="3200" dirty="0">
              <a:solidFill>
                <a:srgbClr val="000000"/>
              </a:solidFill>
            </a:endParaRPr>
          </a:p>
        </p:txBody>
      </p:sp>
      <p:cxnSp>
        <p:nvCxnSpPr>
          <p:cNvPr id="12" name="直線矢印コネクタ 11"/>
          <p:cNvCxnSpPr/>
          <p:nvPr/>
        </p:nvCxnSpPr>
        <p:spPr>
          <a:xfrm flipV="1">
            <a:off x="10439413" y="545690"/>
            <a:ext cx="0" cy="24856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直線矢印コネクタ 12"/>
          <p:cNvCxnSpPr/>
          <p:nvPr/>
        </p:nvCxnSpPr>
        <p:spPr>
          <a:xfrm flipV="1">
            <a:off x="10860863" y="546991"/>
            <a:ext cx="0" cy="24596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下矢印 13"/>
          <p:cNvSpPr/>
          <p:nvPr/>
        </p:nvSpPr>
        <p:spPr>
          <a:xfrm>
            <a:off x="11143862" y="1162579"/>
            <a:ext cx="283491" cy="337395"/>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26" name="角丸四角形 25"/>
          <p:cNvSpPr/>
          <p:nvPr/>
        </p:nvSpPr>
        <p:spPr>
          <a:xfrm>
            <a:off x="9385606" y="2427934"/>
            <a:ext cx="1384031"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27" name="角丸四角形 26"/>
          <p:cNvSpPr/>
          <p:nvPr/>
        </p:nvSpPr>
        <p:spPr>
          <a:xfrm>
            <a:off x="3492192" y="3299993"/>
            <a:ext cx="2188960" cy="901292"/>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28" name="コンテンツ プレースホルダー 2"/>
          <p:cNvSpPr txBox="1">
            <a:spLocks/>
          </p:cNvSpPr>
          <p:nvPr/>
        </p:nvSpPr>
        <p:spPr>
          <a:xfrm>
            <a:off x="876633" y="4805284"/>
            <a:ext cx="7481455" cy="120187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2800" dirty="0" smtClean="0">
                <a:solidFill>
                  <a:srgbClr val="000000"/>
                </a:solidFill>
              </a:rPr>
              <a:t>特徴</a:t>
            </a:r>
            <a:endParaRPr lang="en-US" altLang="ja-JP" sz="2800" dirty="0" smtClean="0">
              <a:solidFill>
                <a:srgbClr val="000000"/>
              </a:solidFill>
            </a:endParaRPr>
          </a:p>
          <a:p>
            <a:pPr lvl="1"/>
            <a:r>
              <a:rPr lang="en-US" altLang="ja-JP" sz="2400" dirty="0" smtClean="0">
                <a:solidFill>
                  <a:srgbClr val="000000"/>
                </a:solidFill>
              </a:rPr>
              <a:t>LSB</a:t>
            </a:r>
            <a:r>
              <a:rPr lang="ja-JP" altLang="en-US" sz="2400" dirty="0" smtClean="0">
                <a:solidFill>
                  <a:srgbClr val="000000"/>
                </a:solidFill>
              </a:rPr>
              <a:t>が変化しやすい　</a:t>
            </a:r>
            <a:r>
              <a:rPr lang="en-US" altLang="ja-JP" sz="2400" dirty="0">
                <a:solidFill>
                  <a:srgbClr val="000000"/>
                </a:solidFill>
              </a:rPr>
              <a:t> </a:t>
            </a:r>
            <a:r>
              <a:rPr lang="en-US" altLang="ja-JP" sz="2400" dirty="0" smtClean="0">
                <a:solidFill>
                  <a:srgbClr val="000000"/>
                </a:solidFill>
              </a:rPr>
              <a:t>     </a:t>
            </a:r>
            <a:r>
              <a:rPr lang="en-US" altLang="ja-JP" sz="2400" dirty="0">
                <a:solidFill>
                  <a:srgbClr val="000000"/>
                </a:solidFill>
              </a:rPr>
              <a:t>	</a:t>
            </a:r>
            <a:r>
              <a:rPr lang="ja-JP" altLang="en-US" sz="2400" dirty="0" smtClean="0">
                <a:solidFill>
                  <a:srgbClr val="000000"/>
                </a:solidFill>
              </a:rPr>
              <a:t>誤り率が高い</a:t>
            </a:r>
          </a:p>
        </p:txBody>
      </p:sp>
      <p:pic>
        <p:nvPicPr>
          <p:cNvPr id="29" name="サウンド 33">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5"/>
          <a:stretch>
            <a:fillRect/>
          </a:stretch>
        </p:blipFill>
        <p:spPr>
          <a:xfrm>
            <a:off x="8115300" y="5829300"/>
            <a:ext cx="812800" cy="812800"/>
          </a:xfrm>
          <a:prstGeom prst="rect">
            <a:avLst/>
          </a:prstGeom>
        </p:spPr>
      </p:pic>
      <p:cxnSp>
        <p:nvCxnSpPr>
          <p:cNvPr id="32" name="直線矢印コネクタ 31"/>
          <p:cNvCxnSpPr/>
          <p:nvPr/>
        </p:nvCxnSpPr>
        <p:spPr>
          <a:xfrm>
            <a:off x="4360326" y="5477327"/>
            <a:ext cx="425002"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33" name="表 32"/>
          <p:cNvGraphicFramePr>
            <a:graphicFrameLocks noGrp="1"/>
          </p:cNvGraphicFramePr>
          <p:nvPr>
            <p:extLst>
              <p:ext uri="{D42A27DB-BD31-4B8C-83A1-F6EECF244321}">
                <p14:modId xmlns:p14="http://schemas.microsoft.com/office/powerpoint/2010/main" val="246339707"/>
              </p:ext>
            </p:extLst>
          </p:nvPr>
        </p:nvGraphicFramePr>
        <p:xfrm>
          <a:off x="3666036" y="3469026"/>
          <a:ext cx="4240789" cy="598879"/>
        </p:xfrm>
        <a:graphic>
          <a:graphicData uri="http://schemas.openxmlformats.org/drawingml/2006/table">
            <a:tbl>
              <a:tblPr firstRow="1" bandRow="1">
                <a:tableStyleId>{BDBED569-4797-4DF1-A0F4-6AAB3CD982D8}</a:tableStyleId>
              </a:tblPr>
              <a:tblGrid>
                <a:gridCol w="605827"/>
                <a:gridCol w="605827"/>
                <a:gridCol w="605827"/>
                <a:gridCol w="605827"/>
                <a:gridCol w="605827"/>
                <a:gridCol w="605827"/>
                <a:gridCol w="605827"/>
              </a:tblGrid>
              <a:tr h="598879">
                <a:tc>
                  <a:txBody>
                    <a:bodyPr/>
                    <a:lstStyle/>
                    <a:p>
                      <a:pPr algn="ctr"/>
                      <a:r>
                        <a:rPr kumimoji="1" lang="en-US" altLang="ja-JP" sz="2800" dirty="0" smtClean="0">
                          <a:solidFill>
                            <a:srgbClr val="000000"/>
                          </a:solidFill>
                        </a:rPr>
                        <a:t>0</a:t>
                      </a:r>
                      <a:endParaRPr kumimoji="1" lang="ja-JP" altLang="en-US" sz="28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2800" dirty="0" smtClean="0">
                          <a:solidFill>
                            <a:srgbClr val="000000"/>
                          </a:solidFill>
                        </a:rPr>
                        <a:t>0</a:t>
                      </a:r>
                      <a:endParaRPr kumimoji="1" lang="ja-JP" altLang="en-US" sz="28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2800" dirty="0" smtClean="0">
                          <a:solidFill>
                            <a:srgbClr val="000000"/>
                          </a:solidFill>
                        </a:rPr>
                        <a:t>0</a:t>
                      </a:r>
                      <a:endParaRPr kumimoji="1" lang="ja-JP" altLang="en-US" sz="28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ja-JP" altLang="en-US" sz="2800" dirty="0" smtClean="0"/>
                        <a:t>１</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2800" dirty="0" smtClean="0"/>
                        <a:t>0</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2800" dirty="0" smtClean="0"/>
                        <a:t>1</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2800" dirty="0" smtClean="0"/>
                        <a:t>1</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34" name="表 33"/>
          <p:cNvGraphicFramePr>
            <a:graphicFrameLocks noGrp="1"/>
          </p:cNvGraphicFramePr>
          <p:nvPr>
            <p:extLst>
              <p:ext uri="{D42A27DB-BD31-4B8C-83A1-F6EECF244321}">
                <p14:modId xmlns:p14="http://schemas.microsoft.com/office/powerpoint/2010/main" val="2530944479"/>
              </p:ext>
            </p:extLst>
          </p:nvPr>
        </p:nvGraphicFramePr>
        <p:xfrm>
          <a:off x="3666036" y="3470093"/>
          <a:ext cx="1817481" cy="598879"/>
        </p:xfrm>
        <a:graphic>
          <a:graphicData uri="http://schemas.openxmlformats.org/drawingml/2006/table">
            <a:tbl>
              <a:tblPr firstRow="1" bandRow="1">
                <a:tableStyleId>{BDBED569-4797-4DF1-A0F4-6AAB3CD982D8}</a:tableStyleId>
              </a:tblPr>
              <a:tblGrid>
                <a:gridCol w="605827"/>
                <a:gridCol w="605827"/>
                <a:gridCol w="605827"/>
              </a:tblGrid>
              <a:tr h="598879">
                <a:tc>
                  <a:txBody>
                    <a:bodyPr/>
                    <a:lstStyle/>
                    <a:p>
                      <a:pPr algn="ctr"/>
                      <a:r>
                        <a:rPr kumimoji="1" lang="en-US" altLang="ja-JP" sz="2800" dirty="0" smtClean="0">
                          <a:solidFill>
                            <a:srgbClr val="FF0000"/>
                          </a:solidFill>
                        </a:rPr>
                        <a:t>1</a:t>
                      </a:r>
                      <a:endParaRPr kumimoji="1" lang="ja-JP" altLang="en-US" sz="2800" dirty="0">
                        <a:solidFill>
                          <a:srgbClr val="FF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solidFill>
                            <a:srgbClr val="FF0000"/>
                          </a:solidFill>
                        </a:rPr>
                        <a:t>1</a:t>
                      </a:r>
                      <a:endParaRPr kumimoji="1" lang="ja-JP" altLang="en-US" sz="2800" dirty="0">
                        <a:solidFill>
                          <a:srgbClr val="FF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solidFill>
                            <a:srgbClr val="FF0000"/>
                          </a:solidFill>
                        </a:rPr>
                        <a:t>1</a:t>
                      </a:r>
                      <a:endParaRPr kumimoji="1" lang="ja-JP" altLang="en-US" sz="2800" dirty="0">
                        <a:solidFill>
                          <a:srgbClr val="FF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37" name="テキスト ボックス 36"/>
          <p:cNvSpPr txBox="1"/>
          <p:nvPr/>
        </p:nvSpPr>
        <p:spPr>
          <a:xfrm>
            <a:off x="474464" y="1897649"/>
            <a:ext cx="2912311" cy="515985"/>
          </a:xfrm>
          <a:prstGeom prst="rect">
            <a:avLst/>
          </a:prstGeom>
          <a:noFill/>
        </p:spPr>
        <p:txBody>
          <a:bodyPr wrap="square" rtlCol="0">
            <a:spAutoFit/>
          </a:bodyPr>
          <a:lstStyle/>
          <a:p>
            <a:pPr algn="ctr"/>
            <a:r>
              <a:rPr kumimoji="1" lang="ja-JP" altLang="en-US" sz="2400" dirty="0" smtClean="0">
                <a:solidFill>
                  <a:srgbClr val="000000"/>
                </a:solidFill>
              </a:rPr>
              <a:t>埋め込みたいデータ</a:t>
            </a:r>
            <a:endParaRPr kumimoji="1" lang="ja-JP" altLang="en-US" sz="2400" dirty="0">
              <a:solidFill>
                <a:srgbClr val="000000"/>
              </a:solidFill>
            </a:endParaRPr>
          </a:p>
        </p:txBody>
      </p:sp>
      <p:sp>
        <p:nvSpPr>
          <p:cNvPr id="38" name="下矢印 37"/>
          <p:cNvSpPr/>
          <p:nvPr/>
        </p:nvSpPr>
        <p:spPr>
          <a:xfrm>
            <a:off x="4452876" y="2562890"/>
            <a:ext cx="239903" cy="58969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488944" y="2606037"/>
            <a:ext cx="1989145" cy="400110"/>
          </a:xfrm>
          <a:prstGeom prst="rect">
            <a:avLst/>
          </a:prstGeom>
          <a:noFill/>
        </p:spPr>
        <p:txBody>
          <a:bodyPr wrap="square" rtlCol="0">
            <a:spAutoFit/>
          </a:bodyPr>
          <a:lstStyle/>
          <a:p>
            <a:pPr algn="ctr"/>
            <a:r>
              <a:rPr kumimoji="1" lang="ja-JP" altLang="en-US" sz="2000" dirty="0" smtClean="0">
                <a:solidFill>
                  <a:srgbClr val="000000"/>
                </a:solidFill>
              </a:rPr>
              <a:t>置き換える</a:t>
            </a:r>
            <a:endParaRPr kumimoji="1" lang="ja-JP" altLang="en-US" sz="2000" dirty="0">
              <a:solidFill>
                <a:srgbClr val="000000"/>
              </a:solidFill>
            </a:endParaRPr>
          </a:p>
        </p:txBody>
      </p:sp>
    </p:spTree>
    <p:custDataLst>
      <p:tags r:id="rId1"/>
    </p:custDataLst>
    <p:extLst>
      <p:ext uri="{BB962C8B-B14F-4D97-AF65-F5344CB8AC3E}">
        <p14:creationId xmlns:p14="http://schemas.microsoft.com/office/powerpoint/2010/main" val="785714307"/>
      </p:ext>
    </p:extLst>
  </p:cSld>
  <p:clrMapOvr>
    <a:masterClrMapping/>
  </p:clrMapOvr>
  <mc:AlternateContent xmlns:mc="http://schemas.openxmlformats.org/markup-compatibility/2006" xmlns:p14="http://schemas.microsoft.com/office/powerpoint/2010/main">
    <mc:Choice Requires="p14">
      <p:transition spd="slow" p14:dur="2000" advTm="38394"/>
    </mc:Choice>
    <mc:Fallback xmlns="">
      <p:transition xmlns:p14="http://schemas.microsoft.com/office/powerpoint/2010/main" spd="slow" advTm="3839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9"/>
                                        </p:tgtEl>
                                      </p:cBhvr>
                                    </p:cmd>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2" fill="hold" display="0">
                  <p:stCondLst>
                    <p:cond delay="indefinite"/>
                  </p:stCondLst>
                  <p:endCondLst>
                    <p:cond evt="onStopAudio" delay="0">
                      <p:tgtEl>
                        <p:sldTgt/>
                      </p:tgtEl>
                    </p:cond>
                  </p:endCondLst>
                </p:cTn>
                <p:tgtEl>
                  <p:spTgt spid="29"/>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 name="表 73"/>
          <p:cNvGraphicFramePr>
            <a:graphicFrameLocks noGrp="1"/>
          </p:cNvGraphicFramePr>
          <p:nvPr>
            <p:extLst>
              <p:ext uri="{D42A27DB-BD31-4B8C-83A1-F6EECF244321}">
                <p14:modId xmlns:p14="http://schemas.microsoft.com/office/powerpoint/2010/main" val="1824294076"/>
              </p:ext>
            </p:extLst>
          </p:nvPr>
        </p:nvGraphicFramePr>
        <p:xfrm>
          <a:off x="3671683" y="3985777"/>
          <a:ext cx="4240789" cy="598879"/>
        </p:xfrm>
        <a:graphic>
          <a:graphicData uri="http://schemas.openxmlformats.org/drawingml/2006/table">
            <a:tbl>
              <a:tblPr firstRow="1" bandRow="1">
                <a:tableStyleId>{BDBED569-4797-4DF1-A0F4-6AAB3CD982D8}</a:tableStyleId>
              </a:tblPr>
              <a:tblGrid>
                <a:gridCol w="605827"/>
                <a:gridCol w="605827"/>
                <a:gridCol w="605827"/>
                <a:gridCol w="605827"/>
                <a:gridCol w="605827"/>
                <a:gridCol w="605827"/>
                <a:gridCol w="605827"/>
              </a:tblGrid>
              <a:tr h="598879">
                <a:tc>
                  <a:txBody>
                    <a:bodyPr/>
                    <a:lstStyle/>
                    <a:p>
                      <a:pPr algn="ctr"/>
                      <a:r>
                        <a:rPr kumimoji="1" lang="en-US" altLang="ja-JP" sz="2800" dirty="0" smtClean="0">
                          <a:solidFill>
                            <a:srgbClr val="000000"/>
                          </a:solidFill>
                        </a:rPr>
                        <a:t>0</a:t>
                      </a:r>
                      <a:endParaRPr kumimoji="1" lang="ja-JP" altLang="en-US" sz="28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solidFill>
                            <a:srgbClr val="000000"/>
                          </a:solidFill>
                        </a:rPr>
                        <a:t>0</a:t>
                      </a:r>
                      <a:endParaRPr kumimoji="1" lang="ja-JP" altLang="en-US" sz="28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solidFill>
                            <a:srgbClr val="000000"/>
                          </a:solidFill>
                        </a:rPr>
                        <a:t>0</a:t>
                      </a:r>
                      <a:endParaRPr kumimoji="1" lang="ja-JP" altLang="en-US" sz="28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t>1</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t>0</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t>1</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t>1</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graphicFrame>
        <p:nvGraphicFramePr>
          <p:cNvPr id="124" name="表 123"/>
          <p:cNvGraphicFramePr>
            <a:graphicFrameLocks noGrp="1"/>
          </p:cNvGraphicFramePr>
          <p:nvPr>
            <p:extLst>
              <p:ext uri="{D42A27DB-BD31-4B8C-83A1-F6EECF244321}">
                <p14:modId xmlns:p14="http://schemas.microsoft.com/office/powerpoint/2010/main" val="2269668362"/>
              </p:ext>
            </p:extLst>
          </p:nvPr>
        </p:nvGraphicFramePr>
        <p:xfrm>
          <a:off x="13051721" y="51031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7" name="タイトル 1"/>
          <p:cNvSpPr>
            <a:spLocks noGrp="1"/>
          </p:cNvSpPr>
          <p:nvPr>
            <p:ph type="title"/>
          </p:nvPr>
        </p:nvSpPr>
        <p:spPr/>
        <p:txBody>
          <a:bodyPr>
            <a:normAutofit/>
          </a:bodyPr>
          <a:lstStyle/>
          <a:p>
            <a:r>
              <a:rPr kumimoji="1" lang="ja-JP" altLang="en-US" dirty="0" smtClean="0">
                <a:solidFill>
                  <a:srgbClr val="000000"/>
                </a:solidFill>
              </a:rPr>
              <a:t>誤りパターン埋め込み法</a:t>
            </a:r>
            <a:endParaRPr kumimoji="1" lang="ja-JP" altLang="en-US" dirty="0">
              <a:solidFill>
                <a:srgbClr val="000000"/>
              </a:solidFill>
            </a:endParaRPr>
          </a:p>
        </p:txBody>
      </p:sp>
      <p:sp>
        <p:nvSpPr>
          <p:cNvPr id="88" name="コンテンツ プレースホルダー 2"/>
          <p:cNvSpPr>
            <a:spLocks noGrp="1"/>
          </p:cNvSpPr>
          <p:nvPr>
            <p:ph idx="1"/>
          </p:nvPr>
        </p:nvSpPr>
        <p:spPr>
          <a:xfrm>
            <a:off x="9551590" y="4413124"/>
            <a:ext cx="8229600" cy="1654948"/>
          </a:xfrm>
        </p:spPr>
        <p:txBody>
          <a:bodyPr>
            <a:normAutofit/>
          </a:bodyPr>
          <a:lstStyle/>
          <a:p>
            <a:r>
              <a:rPr lang="ja-JP" altLang="en-US" dirty="0" smtClean="0">
                <a:solidFill>
                  <a:srgbClr val="000000"/>
                </a:solidFill>
              </a:rPr>
              <a:t>特徴</a:t>
            </a:r>
            <a:endParaRPr lang="en-US" altLang="ja-JP" dirty="0" smtClean="0">
              <a:solidFill>
                <a:srgbClr val="000000"/>
              </a:solidFill>
            </a:endParaRPr>
          </a:p>
          <a:p>
            <a:pPr lvl="1"/>
            <a:r>
              <a:rPr lang="en-US" altLang="ja-JP" dirty="0" smtClean="0">
                <a:solidFill>
                  <a:srgbClr val="000000"/>
                </a:solidFill>
              </a:rPr>
              <a:t>LSB</a:t>
            </a:r>
            <a:r>
              <a:rPr lang="ja-JP" altLang="en-US" dirty="0" smtClean="0">
                <a:solidFill>
                  <a:srgbClr val="000000"/>
                </a:solidFill>
              </a:rPr>
              <a:t>が変化しにくい　</a:t>
            </a:r>
            <a:r>
              <a:rPr lang="en-US" altLang="ja-JP" dirty="0" smtClean="0">
                <a:solidFill>
                  <a:srgbClr val="000000"/>
                </a:solidFill>
              </a:rPr>
              <a:t>→</a:t>
            </a:r>
            <a:r>
              <a:rPr lang="ja-JP" altLang="en-US" dirty="0" smtClean="0">
                <a:solidFill>
                  <a:srgbClr val="000000"/>
                </a:solidFill>
              </a:rPr>
              <a:t>　誤り率が低い</a:t>
            </a:r>
            <a:endParaRPr lang="en-US" altLang="ja-JP" dirty="0" smtClean="0">
              <a:solidFill>
                <a:srgbClr val="000000"/>
              </a:solidFill>
            </a:endParaRPr>
          </a:p>
          <a:p>
            <a:pPr lvl="1"/>
            <a:r>
              <a:rPr lang="ja-JP" altLang="en-US" dirty="0" smtClean="0">
                <a:solidFill>
                  <a:srgbClr val="000000"/>
                </a:solidFill>
              </a:rPr>
              <a:t>冗長なビット列　</a:t>
            </a:r>
            <a:r>
              <a:rPr lang="en-US" altLang="ja-JP" dirty="0" smtClean="0">
                <a:solidFill>
                  <a:srgbClr val="000000"/>
                </a:solidFill>
              </a:rPr>
              <a:t>       →</a:t>
            </a:r>
            <a:r>
              <a:rPr lang="ja-JP" altLang="en-US" dirty="0" smtClean="0">
                <a:solidFill>
                  <a:srgbClr val="000000"/>
                </a:solidFill>
              </a:rPr>
              <a:t>　埋め込み率が低い</a:t>
            </a:r>
            <a:endParaRPr lang="en-US" altLang="ja-JP" dirty="0" smtClean="0">
              <a:solidFill>
                <a:srgbClr val="000000"/>
              </a:solidFill>
            </a:endParaRPr>
          </a:p>
        </p:txBody>
      </p:sp>
      <p:grpSp>
        <p:nvGrpSpPr>
          <p:cNvPr id="89" name="図形グループ 88"/>
          <p:cNvGrpSpPr/>
          <p:nvPr/>
        </p:nvGrpSpPr>
        <p:grpSpPr>
          <a:xfrm>
            <a:off x="10375850" y="1475340"/>
            <a:ext cx="3396949" cy="657671"/>
            <a:chOff x="2910791" y="4273272"/>
            <a:chExt cx="3396949" cy="657671"/>
          </a:xfrm>
        </p:grpSpPr>
        <p:sp>
          <p:nvSpPr>
            <p:cNvPr id="90" name="テキスト ボックス 89"/>
            <p:cNvSpPr txBox="1"/>
            <p:nvPr/>
          </p:nvSpPr>
          <p:spPr>
            <a:xfrm>
              <a:off x="2910791" y="427327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1" name="テキスト ボックス 90"/>
            <p:cNvSpPr txBox="1"/>
            <p:nvPr/>
          </p:nvSpPr>
          <p:spPr>
            <a:xfrm>
              <a:off x="3333800" y="427327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2" name="テキスト ボックス 91"/>
            <p:cNvSpPr txBox="1"/>
            <p:nvPr/>
          </p:nvSpPr>
          <p:spPr>
            <a:xfrm>
              <a:off x="3766271" y="427825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3" name="テキスト ボックス 92"/>
            <p:cNvSpPr txBox="1"/>
            <p:nvPr/>
          </p:nvSpPr>
          <p:spPr>
            <a:xfrm>
              <a:off x="4189280" y="427825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4" name="テキスト ボックス 93"/>
            <p:cNvSpPr txBox="1"/>
            <p:nvPr/>
          </p:nvSpPr>
          <p:spPr>
            <a:xfrm>
              <a:off x="4614378" y="427963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5" name="テキスト ボックス 94"/>
            <p:cNvSpPr txBox="1"/>
            <p:nvPr/>
          </p:nvSpPr>
          <p:spPr>
            <a:xfrm>
              <a:off x="5026047" y="427963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6" name="テキスト ボックス 95"/>
            <p:cNvSpPr txBox="1"/>
            <p:nvPr/>
          </p:nvSpPr>
          <p:spPr>
            <a:xfrm>
              <a:off x="5458518" y="428461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7" name="テキスト ボックス 96"/>
            <p:cNvSpPr txBox="1"/>
            <p:nvPr/>
          </p:nvSpPr>
          <p:spPr>
            <a:xfrm>
              <a:off x="5881527" y="428461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grpSp>
      <p:sp>
        <p:nvSpPr>
          <p:cNvPr id="99" name="テキスト ボックス 98"/>
          <p:cNvSpPr txBox="1"/>
          <p:nvPr/>
        </p:nvSpPr>
        <p:spPr>
          <a:xfrm>
            <a:off x="-5897054" y="2996508"/>
            <a:ext cx="1989145" cy="646331"/>
          </a:xfrm>
          <a:prstGeom prst="rect">
            <a:avLst/>
          </a:prstGeom>
          <a:noFill/>
        </p:spPr>
        <p:txBody>
          <a:bodyPr wrap="square" rtlCol="0">
            <a:spAutoFit/>
          </a:bodyPr>
          <a:lstStyle/>
          <a:p>
            <a:pPr algn="ctr"/>
            <a:r>
              <a:rPr kumimoji="1" lang="en-US" altLang="ja-JP" dirty="0" smtClean="0">
                <a:solidFill>
                  <a:srgbClr val="000000"/>
                </a:solidFill>
              </a:rPr>
              <a:t>(111)</a:t>
            </a:r>
            <a:r>
              <a:rPr kumimoji="1" lang="en-US" altLang="ja-JP" baseline="-25000" dirty="0" smtClean="0">
                <a:solidFill>
                  <a:srgbClr val="000000"/>
                </a:solidFill>
              </a:rPr>
              <a:t>2</a:t>
            </a:r>
            <a:r>
              <a:rPr kumimoji="1" lang="ja-JP" altLang="en-US" dirty="0" smtClean="0">
                <a:solidFill>
                  <a:srgbClr val="000000"/>
                </a:solidFill>
              </a:rPr>
              <a:t>に対応する</a:t>
            </a:r>
            <a:endParaRPr kumimoji="1" lang="en-US" altLang="ja-JP" dirty="0" smtClean="0">
              <a:solidFill>
                <a:srgbClr val="000000"/>
              </a:solidFill>
            </a:endParaRPr>
          </a:p>
          <a:p>
            <a:pPr algn="ctr"/>
            <a:r>
              <a:rPr kumimoji="1" lang="ja-JP" altLang="en-US" dirty="0" smtClean="0">
                <a:solidFill>
                  <a:srgbClr val="000000"/>
                </a:solidFill>
              </a:rPr>
              <a:t>誤りパターン</a:t>
            </a:r>
            <a:endParaRPr kumimoji="1" lang="ja-JP" altLang="en-US" dirty="0">
              <a:solidFill>
                <a:srgbClr val="000000"/>
              </a:solidFill>
            </a:endParaRPr>
          </a:p>
        </p:txBody>
      </p:sp>
      <p:graphicFrame>
        <p:nvGraphicFramePr>
          <p:cNvPr id="117" name="表 116"/>
          <p:cNvGraphicFramePr>
            <a:graphicFrameLocks noGrp="1"/>
          </p:cNvGraphicFramePr>
          <p:nvPr>
            <p:extLst>
              <p:ext uri="{D42A27DB-BD31-4B8C-83A1-F6EECF244321}">
                <p14:modId xmlns:p14="http://schemas.microsoft.com/office/powerpoint/2010/main" val="841856687"/>
              </p:ext>
            </p:extLst>
          </p:nvPr>
        </p:nvGraphicFramePr>
        <p:xfrm>
          <a:off x="10075489" y="506593"/>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8" name="表 117"/>
          <p:cNvGraphicFramePr>
            <a:graphicFrameLocks noGrp="1"/>
          </p:cNvGraphicFramePr>
          <p:nvPr>
            <p:extLst>
              <p:ext uri="{D42A27DB-BD31-4B8C-83A1-F6EECF244321}">
                <p14:modId xmlns:p14="http://schemas.microsoft.com/office/powerpoint/2010/main" val="3717018353"/>
              </p:ext>
            </p:extLst>
          </p:nvPr>
        </p:nvGraphicFramePr>
        <p:xfrm>
          <a:off x="10500491" y="506593"/>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9" name="表 118"/>
          <p:cNvGraphicFramePr>
            <a:graphicFrameLocks noGrp="1"/>
          </p:cNvGraphicFramePr>
          <p:nvPr>
            <p:extLst>
              <p:ext uri="{D42A27DB-BD31-4B8C-83A1-F6EECF244321}">
                <p14:modId xmlns:p14="http://schemas.microsoft.com/office/powerpoint/2010/main" val="741061663"/>
              </p:ext>
            </p:extLst>
          </p:nvPr>
        </p:nvGraphicFramePr>
        <p:xfrm>
          <a:off x="10920739" y="516977"/>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0" name="表 119"/>
          <p:cNvGraphicFramePr>
            <a:graphicFrameLocks noGrp="1"/>
          </p:cNvGraphicFramePr>
          <p:nvPr>
            <p:extLst>
              <p:ext uri="{D42A27DB-BD31-4B8C-83A1-F6EECF244321}">
                <p14:modId xmlns:p14="http://schemas.microsoft.com/office/powerpoint/2010/main" val="330392550"/>
              </p:ext>
            </p:extLst>
          </p:nvPr>
        </p:nvGraphicFramePr>
        <p:xfrm>
          <a:off x="11345741" y="516977"/>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1" name="表 120"/>
          <p:cNvGraphicFramePr>
            <a:graphicFrameLocks noGrp="1"/>
          </p:cNvGraphicFramePr>
          <p:nvPr>
            <p:extLst>
              <p:ext uri="{D42A27DB-BD31-4B8C-83A1-F6EECF244321}">
                <p14:modId xmlns:p14="http://schemas.microsoft.com/office/powerpoint/2010/main" val="1788142263"/>
              </p:ext>
            </p:extLst>
          </p:nvPr>
        </p:nvGraphicFramePr>
        <p:xfrm>
          <a:off x="11781469" y="499926"/>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2" name="表 121"/>
          <p:cNvGraphicFramePr>
            <a:graphicFrameLocks noGrp="1"/>
          </p:cNvGraphicFramePr>
          <p:nvPr>
            <p:extLst>
              <p:ext uri="{D42A27DB-BD31-4B8C-83A1-F6EECF244321}">
                <p14:modId xmlns:p14="http://schemas.microsoft.com/office/powerpoint/2010/main" val="672967725"/>
              </p:ext>
            </p:extLst>
          </p:nvPr>
        </p:nvGraphicFramePr>
        <p:xfrm>
          <a:off x="12206471" y="499926"/>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3" name="表 122"/>
          <p:cNvGraphicFramePr>
            <a:graphicFrameLocks noGrp="1"/>
          </p:cNvGraphicFramePr>
          <p:nvPr>
            <p:extLst>
              <p:ext uri="{D42A27DB-BD31-4B8C-83A1-F6EECF244321}">
                <p14:modId xmlns:p14="http://schemas.microsoft.com/office/powerpoint/2010/main" val="4103125339"/>
              </p:ext>
            </p:extLst>
          </p:nvPr>
        </p:nvGraphicFramePr>
        <p:xfrm>
          <a:off x="12626719" y="51031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29" name="テキスト ボックス 228"/>
          <p:cNvSpPr txBox="1"/>
          <p:nvPr/>
        </p:nvSpPr>
        <p:spPr>
          <a:xfrm>
            <a:off x="-3310566" y="2990990"/>
            <a:ext cx="1989145" cy="369332"/>
          </a:xfrm>
          <a:prstGeom prst="rect">
            <a:avLst/>
          </a:prstGeom>
          <a:noFill/>
        </p:spPr>
        <p:txBody>
          <a:bodyPr wrap="square" rtlCol="0">
            <a:spAutoFit/>
          </a:bodyPr>
          <a:lstStyle/>
          <a:p>
            <a:pPr algn="ctr"/>
            <a:r>
              <a:rPr lang="ja-JP" altLang="en-US" dirty="0" smtClean="0">
                <a:solidFill>
                  <a:srgbClr val="000000"/>
                </a:solidFill>
              </a:rPr>
              <a:t>（</a:t>
            </a:r>
            <a:r>
              <a:rPr lang="en-US" altLang="ja-JP" dirty="0" smtClean="0">
                <a:solidFill>
                  <a:srgbClr val="000000"/>
                </a:solidFill>
              </a:rPr>
              <a:t>1</a:t>
            </a:r>
            <a:r>
              <a:rPr lang="ja-JP" altLang="en-US" dirty="0" smtClean="0">
                <a:solidFill>
                  <a:srgbClr val="000000"/>
                </a:solidFill>
              </a:rPr>
              <a:t>００００００）</a:t>
            </a:r>
            <a:r>
              <a:rPr lang="ja-JP" altLang="en-US" baseline="-25000" dirty="0" smtClean="0">
                <a:solidFill>
                  <a:srgbClr val="000000"/>
                </a:solidFill>
              </a:rPr>
              <a:t>２</a:t>
            </a:r>
            <a:endParaRPr kumimoji="1" lang="ja-JP" altLang="en-US" dirty="0">
              <a:solidFill>
                <a:srgbClr val="000000"/>
              </a:solidFill>
            </a:endParaRPr>
          </a:p>
        </p:txBody>
      </p:sp>
      <p:pic>
        <p:nvPicPr>
          <p:cNvPr id="274" name="サウンド 273">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115300" y="5829300"/>
            <a:ext cx="812800" cy="812800"/>
          </a:xfrm>
          <a:prstGeom prst="rect">
            <a:avLst/>
          </a:prstGeom>
        </p:spPr>
      </p:pic>
      <p:sp>
        <p:nvSpPr>
          <p:cNvPr id="47" name="テキスト ボックス 46"/>
          <p:cNvSpPr txBox="1"/>
          <p:nvPr/>
        </p:nvSpPr>
        <p:spPr>
          <a:xfrm>
            <a:off x="-5681594" y="2363954"/>
            <a:ext cx="1989145" cy="369332"/>
          </a:xfrm>
          <a:prstGeom prst="rect">
            <a:avLst/>
          </a:prstGeom>
          <a:noFill/>
        </p:spPr>
        <p:txBody>
          <a:bodyPr wrap="square" rtlCol="0">
            <a:spAutoFit/>
          </a:bodyPr>
          <a:lstStyle/>
          <a:p>
            <a:pPr algn="ctr"/>
            <a:r>
              <a:rPr lang="en-US" altLang="ja-JP" dirty="0" smtClean="0">
                <a:solidFill>
                  <a:srgbClr val="000000"/>
                </a:solidFill>
              </a:rPr>
              <a:t>LSB</a:t>
            </a:r>
            <a:r>
              <a:rPr lang="ja-JP" altLang="en-US" dirty="0" smtClean="0">
                <a:solidFill>
                  <a:srgbClr val="000000"/>
                </a:solidFill>
              </a:rPr>
              <a:t>平面</a:t>
            </a:r>
            <a:endParaRPr kumimoji="1" lang="ja-JP" altLang="en-US" dirty="0">
              <a:solidFill>
                <a:srgbClr val="000000"/>
              </a:solidFill>
            </a:endParaRPr>
          </a:p>
        </p:txBody>
      </p:sp>
      <p:graphicFrame>
        <p:nvGraphicFramePr>
          <p:cNvPr id="49" name="表 48"/>
          <p:cNvGraphicFramePr>
            <a:graphicFrameLocks noGrp="1"/>
          </p:cNvGraphicFramePr>
          <p:nvPr>
            <p:extLst>
              <p:ext uri="{D42A27DB-BD31-4B8C-83A1-F6EECF244321}">
                <p14:modId xmlns:p14="http://schemas.microsoft.com/office/powerpoint/2010/main" val="2007869420"/>
              </p:ext>
            </p:extLst>
          </p:nvPr>
        </p:nvGraphicFramePr>
        <p:xfrm>
          <a:off x="-2085327" y="1969085"/>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0" name="表 49"/>
          <p:cNvGraphicFramePr>
            <a:graphicFrameLocks noGrp="1"/>
          </p:cNvGraphicFramePr>
          <p:nvPr>
            <p:extLst>
              <p:ext uri="{D42A27DB-BD31-4B8C-83A1-F6EECF244321}">
                <p14:modId xmlns:p14="http://schemas.microsoft.com/office/powerpoint/2010/main" val="2531795697"/>
              </p:ext>
            </p:extLst>
          </p:nvPr>
        </p:nvGraphicFramePr>
        <p:xfrm>
          <a:off x="-1660325" y="1969085"/>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1" name="表 50"/>
          <p:cNvGraphicFramePr>
            <a:graphicFrameLocks noGrp="1"/>
          </p:cNvGraphicFramePr>
          <p:nvPr>
            <p:extLst>
              <p:ext uri="{D42A27DB-BD31-4B8C-83A1-F6EECF244321}">
                <p14:modId xmlns:p14="http://schemas.microsoft.com/office/powerpoint/2010/main" val="4281571938"/>
              </p:ext>
            </p:extLst>
          </p:nvPr>
        </p:nvGraphicFramePr>
        <p:xfrm>
          <a:off x="-1244159" y="1970817"/>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54" name="下矢印 53"/>
          <p:cNvSpPr/>
          <p:nvPr/>
        </p:nvSpPr>
        <p:spPr>
          <a:xfrm>
            <a:off x="-2469880" y="3341728"/>
            <a:ext cx="283491" cy="337395"/>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graphicFrame>
        <p:nvGraphicFramePr>
          <p:cNvPr id="55" name="表 54"/>
          <p:cNvGraphicFramePr>
            <a:graphicFrameLocks noGrp="1"/>
          </p:cNvGraphicFramePr>
          <p:nvPr>
            <p:extLst>
              <p:ext uri="{D42A27DB-BD31-4B8C-83A1-F6EECF244321}">
                <p14:modId xmlns:p14="http://schemas.microsoft.com/office/powerpoint/2010/main" val="3813533440"/>
              </p:ext>
            </p:extLst>
          </p:nvPr>
        </p:nvGraphicFramePr>
        <p:xfrm>
          <a:off x="-3767338" y="1971839"/>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6" name="表 55"/>
          <p:cNvGraphicFramePr>
            <a:graphicFrameLocks noGrp="1"/>
          </p:cNvGraphicFramePr>
          <p:nvPr>
            <p:extLst>
              <p:ext uri="{D42A27DB-BD31-4B8C-83A1-F6EECF244321}">
                <p14:modId xmlns:p14="http://schemas.microsoft.com/office/powerpoint/2010/main" val="3129623204"/>
              </p:ext>
            </p:extLst>
          </p:nvPr>
        </p:nvGraphicFramePr>
        <p:xfrm>
          <a:off x="-3342336" y="1971839"/>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7" name="表 56"/>
          <p:cNvGraphicFramePr>
            <a:graphicFrameLocks noGrp="1"/>
          </p:cNvGraphicFramePr>
          <p:nvPr>
            <p:extLst>
              <p:ext uri="{D42A27DB-BD31-4B8C-83A1-F6EECF244321}">
                <p14:modId xmlns:p14="http://schemas.microsoft.com/office/powerpoint/2010/main" val="1931790155"/>
              </p:ext>
            </p:extLst>
          </p:nvPr>
        </p:nvGraphicFramePr>
        <p:xfrm>
          <a:off x="-2926170" y="1973571"/>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8" name="表 57"/>
          <p:cNvGraphicFramePr>
            <a:graphicFrameLocks noGrp="1"/>
          </p:cNvGraphicFramePr>
          <p:nvPr>
            <p:extLst>
              <p:ext uri="{D42A27DB-BD31-4B8C-83A1-F6EECF244321}">
                <p14:modId xmlns:p14="http://schemas.microsoft.com/office/powerpoint/2010/main" val="549687106"/>
              </p:ext>
            </p:extLst>
          </p:nvPr>
        </p:nvGraphicFramePr>
        <p:xfrm>
          <a:off x="-2501168" y="1973571"/>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9" name="表 58"/>
          <p:cNvGraphicFramePr>
            <a:graphicFrameLocks noGrp="1"/>
          </p:cNvGraphicFramePr>
          <p:nvPr>
            <p:extLst>
              <p:ext uri="{D42A27DB-BD31-4B8C-83A1-F6EECF244321}">
                <p14:modId xmlns:p14="http://schemas.microsoft.com/office/powerpoint/2010/main" val="1354773275"/>
              </p:ext>
            </p:extLst>
          </p:nvPr>
        </p:nvGraphicFramePr>
        <p:xfrm>
          <a:off x="-2091687" y="3743105"/>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0" name="表 59"/>
          <p:cNvGraphicFramePr>
            <a:graphicFrameLocks noGrp="1"/>
          </p:cNvGraphicFramePr>
          <p:nvPr>
            <p:extLst>
              <p:ext uri="{D42A27DB-BD31-4B8C-83A1-F6EECF244321}">
                <p14:modId xmlns:p14="http://schemas.microsoft.com/office/powerpoint/2010/main" val="3801732790"/>
              </p:ext>
            </p:extLst>
          </p:nvPr>
        </p:nvGraphicFramePr>
        <p:xfrm>
          <a:off x="-1666685" y="3743105"/>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1" name="表 60"/>
          <p:cNvGraphicFramePr>
            <a:graphicFrameLocks noGrp="1"/>
          </p:cNvGraphicFramePr>
          <p:nvPr>
            <p:extLst>
              <p:ext uri="{D42A27DB-BD31-4B8C-83A1-F6EECF244321}">
                <p14:modId xmlns:p14="http://schemas.microsoft.com/office/powerpoint/2010/main" val="3721631245"/>
              </p:ext>
            </p:extLst>
          </p:nvPr>
        </p:nvGraphicFramePr>
        <p:xfrm>
          <a:off x="-1250519" y="3744837"/>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2" name="表 61"/>
          <p:cNvGraphicFramePr>
            <a:graphicFrameLocks noGrp="1"/>
          </p:cNvGraphicFramePr>
          <p:nvPr>
            <p:extLst>
              <p:ext uri="{D42A27DB-BD31-4B8C-83A1-F6EECF244321}">
                <p14:modId xmlns:p14="http://schemas.microsoft.com/office/powerpoint/2010/main" val="2571347979"/>
              </p:ext>
            </p:extLst>
          </p:nvPr>
        </p:nvGraphicFramePr>
        <p:xfrm>
          <a:off x="-3773698" y="3734519"/>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1</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3" name="表 62"/>
          <p:cNvGraphicFramePr>
            <a:graphicFrameLocks noGrp="1"/>
          </p:cNvGraphicFramePr>
          <p:nvPr>
            <p:extLst>
              <p:ext uri="{D42A27DB-BD31-4B8C-83A1-F6EECF244321}">
                <p14:modId xmlns:p14="http://schemas.microsoft.com/office/powerpoint/2010/main" val="4087240940"/>
              </p:ext>
            </p:extLst>
          </p:nvPr>
        </p:nvGraphicFramePr>
        <p:xfrm>
          <a:off x="-3348696" y="3734519"/>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4" name="表 63"/>
          <p:cNvGraphicFramePr>
            <a:graphicFrameLocks noGrp="1"/>
          </p:cNvGraphicFramePr>
          <p:nvPr>
            <p:extLst>
              <p:ext uri="{D42A27DB-BD31-4B8C-83A1-F6EECF244321}">
                <p14:modId xmlns:p14="http://schemas.microsoft.com/office/powerpoint/2010/main" val="4196059396"/>
              </p:ext>
            </p:extLst>
          </p:nvPr>
        </p:nvGraphicFramePr>
        <p:xfrm>
          <a:off x="-2932530" y="3736251"/>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5" name="表 64"/>
          <p:cNvGraphicFramePr>
            <a:graphicFrameLocks noGrp="1"/>
          </p:cNvGraphicFramePr>
          <p:nvPr>
            <p:extLst>
              <p:ext uri="{D42A27DB-BD31-4B8C-83A1-F6EECF244321}">
                <p14:modId xmlns:p14="http://schemas.microsoft.com/office/powerpoint/2010/main" val="3222051177"/>
              </p:ext>
            </p:extLst>
          </p:nvPr>
        </p:nvGraphicFramePr>
        <p:xfrm>
          <a:off x="-2507528" y="3736251"/>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66" name="角丸四角形 65"/>
          <p:cNvSpPr/>
          <p:nvPr/>
        </p:nvSpPr>
        <p:spPr>
          <a:xfrm>
            <a:off x="-3861955" y="2280466"/>
            <a:ext cx="3073160"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67" name="角丸四角形 66"/>
          <p:cNvSpPr/>
          <p:nvPr/>
        </p:nvSpPr>
        <p:spPr>
          <a:xfrm>
            <a:off x="-3868315" y="4043146"/>
            <a:ext cx="3079520"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68" name="テキスト ボックス 67"/>
          <p:cNvSpPr txBox="1"/>
          <p:nvPr/>
        </p:nvSpPr>
        <p:spPr>
          <a:xfrm>
            <a:off x="-2537980" y="2573711"/>
            <a:ext cx="426213" cy="274107"/>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43" name="コンテンツ プレースホルダー 2"/>
          <p:cNvSpPr txBox="1">
            <a:spLocks/>
          </p:cNvSpPr>
          <p:nvPr/>
        </p:nvSpPr>
        <p:spPr>
          <a:xfrm>
            <a:off x="876633" y="4805283"/>
            <a:ext cx="7481455" cy="170400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2800" dirty="0">
                <a:solidFill>
                  <a:srgbClr val="000000"/>
                </a:solidFill>
              </a:rPr>
              <a:t>特徴</a:t>
            </a:r>
            <a:endParaRPr lang="en-US" altLang="ja-JP" sz="2800" dirty="0">
              <a:solidFill>
                <a:srgbClr val="000000"/>
              </a:solidFill>
            </a:endParaRPr>
          </a:p>
          <a:p>
            <a:pPr lvl="1"/>
            <a:r>
              <a:rPr lang="en-US" altLang="ja-JP" sz="2400" dirty="0">
                <a:solidFill>
                  <a:srgbClr val="000000"/>
                </a:solidFill>
              </a:rPr>
              <a:t>LSB</a:t>
            </a:r>
            <a:r>
              <a:rPr lang="ja-JP" altLang="en-US" sz="2400" dirty="0">
                <a:solidFill>
                  <a:srgbClr val="000000"/>
                </a:solidFill>
              </a:rPr>
              <a:t>が変化しにくい　</a:t>
            </a:r>
            <a:r>
              <a:rPr lang="en-US" altLang="ja-JP" sz="2400" dirty="0" smtClean="0">
                <a:solidFill>
                  <a:srgbClr val="000000"/>
                </a:solidFill>
              </a:rPr>
              <a:t>	</a:t>
            </a:r>
            <a:r>
              <a:rPr lang="ja-JP" altLang="en-US" sz="2400" dirty="0">
                <a:solidFill>
                  <a:srgbClr val="000000"/>
                </a:solidFill>
              </a:rPr>
              <a:t>　</a:t>
            </a:r>
            <a:r>
              <a:rPr lang="en-US" altLang="ja-JP" sz="2400" dirty="0" smtClean="0">
                <a:solidFill>
                  <a:srgbClr val="000000"/>
                </a:solidFill>
              </a:rPr>
              <a:t>	</a:t>
            </a:r>
            <a:r>
              <a:rPr lang="ja-JP" altLang="en-US" sz="2400" dirty="0" smtClean="0">
                <a:solidFill>
                  <a:srgbClr val="000000"/>
                </a:solidFill>
              </a:rPr>
              <a:t>誤り</a:t>
            </a:r>
            <a:r>
              <a:rPr lang="ja-JP" altLang="en-US" sz="2400" dirty="0">
                <a:solidFill>
                  <a:srgbClr val="000000"/>
                </a:solidFill>
              </a:rPr>
              <a:t>率が低い</a:t>
            </a:r>
            <a:endParaRPr lang="en-US" altLang="ja-JP" sz="2400" dirty="0">
              <a:solidFill>
                <a:srgbClr val="000000"/>
              </a:solidFill>
            </a:endParaRPr>
          </a:p>
          <a:p>
            <a:pPr lvl="1"/>
            <a:r>
              <a:rPr lang="ja-JP" altLang="en-US" sz="2400" dirty="0" smtClean="0">
                <a:solidFill>
                  <a:srgbClr val="000000"/>
                </a:solidFill>
              </a:rPr>
              <a:t>より長いビット列</a:t>
            </a:r>
            <a:r>
              <a:rPr lang="ja-JP" altLang="en-US" sz="2400" dirty="0">
                <a:solidFill>
                  <a:srgbClr val="000000"/>
                </a:solidFill>
              </a:rPr>
              <a:t>　</a:t>
            </a:r>
            <a:r>
              <a:rPr lang="en-US" altLang="ja-JP" sz="2400" dirty="0">
                <a:solidFill>
                  <a:srgbClr val="000000"/>
                </a:solidFill>
              </a:rPr>
              <a:t>    </a:t>
            </a:r>
            <a:r>
              <a:rPr lang="en-US" altLang="ja-JP" sz="2400" dirty="0" smtClean="0">
                <a:solidFill>
                  <a:srgbClr val="000000"/>
                </a:solidFill>
              </a:rPr>
              <a:t>	</a:t>
            </a:r>
            <a:r>
              <a:rPr lang="ja-JP" altLang="en-US" sz="2400" dirty="0">
                <a:solidFill>
                  <a:srgbClr val="000000"/>
                </a:solidFill>
              </a:rPr>
              <a:t>　</a:t>
            </a:r>
            <a:r>
              <a:rPr lang="en-US" altLang="ja-JP" sz="2400" dirty="0" smtClean="0">
                <a:solidFill>
                  <a:srgbClr val="000000"/>
                </a:solidFill>
              </a:rPr>
              <a:t>	</a:t>
            </a:r>
            <a:r>
              <a:rPr lang="ja-JP" altLang="en-US" sz="2400" dirty="0" smtClean="0">
                <a:solidFill>
                  <a:srgbClr val="000000"/>
                </a:solidFill>
              </a:rPr>
              <a:t>埋め込み率</a:t>
            </a:r>
            <a:r>
              <a:rPr lang="ja-JP" altLang="en-US" sz="2400" dirty="0">
                <a:solidFill>
                  <a:srgbClr val="000000"/>
                </a:solidFill>
              </a:rPr>
              <a:t>が低い</a:t>
            </a:r>
            <a:endParaRPr lang="en-US" altLang="ja-JP" sz="2400" dirty="0">
              <a:solidFill>
                <a:srgbClr val="000000"/>
              </a:solidFill>
            </a:endParaRPr>
          </a:p>
        </p:txBody>
      </p:sp>
      <p:sp>
        <p:nvSpPr>
          <p:cNvPr id="44" name="テキスト ボックス 43"/>
          <p:cNvSpPr txBox="1"/>
          <p:nvPr/>
        </p:nvSpPr>
        <p:spPr>
          <a:xfrm>
            <a:off x="1001369" y="4019323"/>
            <a:ext cx="1989145" cy="461665"/>
          </a:xfrm>
          <a:prstGeom prst="rect">
            <a:avLst/>
          </a:prstGeom>
          <a:noFill/>
        </p:spPr>
        <p:txBody>
          <a:bodyPr wrap="square" rtlCol="0">
            <a:spAutoFit/>
          </a:bodyPr>
          <a:lstStyle/>
          <a:p>
            <a:pPr algn="ctr"/>
            <a:r>
              <a:rPr lang="en-US" altLang="ja-JP" sz="2400" dirty="0" smtClean="0">
                <a:solidFill>
                  <a:srgbClr val="000000"/>
                </a:solidFill>
              </a:rPr>
              <a:t>LSB</a:t>
            </a:r>
            <a:r>
              <a:rPr lang="ja-JP" altLang="en-US" sz="2400" dirty="0" smtClean="0">
                <a:solidFill>
                  <a:srgbClr val="000000"/>
                </a:solidFill>
              </a:rPr>
              <a:t>平面</a:t>
            </a:r>
            <a:endParaRPr kumimoji="1" lang="ja-JP" altLang="en-US" sz="2400" dirty="0">
              <a:solidFill>
                <a:srgbClr val="000000"/>
              </a:solidFill>
            </a:endParaRPr>
          </a:p>
        </p:txBody>
      </p:sp>
      <p:sp>
        <p:nvSpPr>
          <p:cNvPr id="45" name="テキスト ボックス 44"/>
          <p:cNvSpPr txBox="1"/>
          <p:nvPr/>
        </p:nvSpPr>
        <p:spPr>
          <a:xfrm>
            <a:off x="9668946" y="3007081"/>
            <a:ext cx="2411606" cy="830997"/>
          </a:xfrm>
          <a:prstGeom prst="rect">
            <a:avLst/>
          </a:prstGeom>
          <a:noFill/>
        </p:spPr>
        <p:txBody>
          <a:bodyPr wrap="square" rtlCol="0">
            <a:spAutoFit/>
          </a:bodyPr>
          <a:lstStyle/>
          <a:p>
            <a:pPr algn="ctr"/>
            <a:r>
              <a:rPr kumimoji="1" lang="ja-JP" altLang="en-US" dirty="0" smtClean="0">
                <a:solidFill>
                  <a:srgbClr val="000000"/>
                </a:solidFill>
              </a:rPr>
              <a:t>埋め込みたいデータ </a:t>
            </a:r>
            <a:endParaRPr kumimoji="1" lang="en-US" altLang="ja-JP" dirty="0" smtClean="0">
              <a:solidFill>
                <a:srgbClr val="000000"/>
              </a:solidFill>
            </a:endParaRPr>
          </a:p>
          <a:p>
            <a:pPr algn="ctr">
              <a:lnSpc>
                <a:spcPct val="130000"/>
              </a:lnSpc>
            </a:pPr>
            <a:r>
              <a:rPr kumimoji="1" lang="ja-JP" altLang="en-US" sz="2400" dirty="0" smtClean="0">
                <a:solidFill>
                  <a:srgbClr val="000000"/>
                </a:solidFill>
              </a:rPr>
              <a:t>（１１１）</a:t>
            </a:r>
            <a:r>
              <a:rPr kumimoji="1" lang="en-US" altLang="ja-JP" sz="2400" baseline="-25000" dirty="0" smtClean="0">
                <a:solidFill>
                  <a:srgbClr val="000000"/>
                </a:solidFill>
              </a:rPr>
              <a:t>2</a:t>
            </a:r>
            <a:endParaRPr kumimoji="1" lang="ja-JP" altLang="en-US" sz="2400" dirty="0">
              <a:solidFill>
                <a:srgbClr val="000000"/>
              </a:solidFill>
            </a:endParaRPr>
          </a:p>
        </p:txBody>
      </p:sp>
      <p:sp>
        <p:nvSpPr>
          <p:cNvPr id="46" name="角丸四角形 45"/>
          <p:cNvSpPr/>
          <p:nvPr/>
        </p:nvSpPr>
        <p:spPr>
          <a:xfrm>
            <a:off x="3466776" y="3811764"/>
            <a:ext cx="4684088" cy="901292"/>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graphicFrame>
        <p:nvGraphicFramePr>
          <p:cNvPr id="48" name="表 47"/>
          <p:cNvGraphicFramePr>
            <a:graphicFrameLocks noGrp="1"/>
          </p:cNvGraphicFramePr>
          <p:nvPr>
            <p:extLst>
              <p:ext uri="{D42A27DB-BD31-4B8C-83A1-F6EECF244321}">
                <p14:modId xmlns:p14="http://schemas.microsoft.com/office/powerpoint/2010/main" val="2183640533"/>
              </p:ext>
            </p:extLst>
          </p:nvPr>
        </p:nvGraphicFramePr>
        <p:xfrm>
          <a:off x="3674640" y="3980797"/>
          <a:ext cx="4240789" cy="598879"/>
        </p:xfrm>
        <a:graphic>
          <a:graphicData uri="http://schemas.openxmlformats.org/drawingml/2006/table">
            <a:tbl>
              <a:tblPr firstRow="1" bandRow="1">
                <a:tableStyleId>{BDBED569-4797-4DF1-A0F4-6AAB3CD982D8}</a:tableStyleId>
              </a:tblPr>
              <a:tblGrid>
                <a:gridCol w="605827"/>
                <a:gridCol w="605827"/>
                <a:gridCol w="605827"/>
                <a:gridCol w="605827"/>
                <a:gridCol w="605827"/>
                <a:gridCol w="605827"/>
                <a:gridCol w="605827"/>
              </a:tblGrid>
              <a:tr h="598879">
                <a:tc>
                  <a:txBody>
                    <a:bodyPr/>
                    <a:lstStyle/>
                    <a:p>
                      <a:pPr algn="ctr"/>
                      <a:r>
                        <a:rPr kumimoji="1" lang="en-US" altLang="ja-JP" sz="2800" dirty="0" smtClean="0">
                          <a:solidFill>
                            <a:srgbClr val="FF0000"/>
                          </a:solidFill>
                        </a:rPr>
                        <a:t>1</a:t>
                      </a:r>
                      <a:endParaRPr kumimoji="1" lang="ja-JP" altLang="en-US" sz="2800" dirty="0">
                        <a:solidFill>
                          <a:srgbClr val="FF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solidFill>
                            <a:srgbClr val="000000"/>
                          </a:solidFill>
                        </a:rPr>
                        <a:t>0</a:t>
                      </a:r>
                      <a:endParaRPr kumimoji="1" lang="ja-JP" altLang="en-US" sz="28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solidFill>
                            <a:srgbClr val="000000"/>
                          </a:solidFill>
                        </a:rPr>
                        <a:t>0</a:t>
                      </a:r>
                      <a:endParaRPr kumimoji="1" lang="ja-JP" altLang="en-US" sz="28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t>1</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t>0</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t>1</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t>1</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53" name="テキスト ボックス 52"/>
          <p:cNvSpPr txBox="1"/>
          <p:nvPr/>
        </p:nvSpPr>
        <p:spPr>
          <a:xfrm>
            <a:off x="14331773" y="3007081"/>
            <a:ext cx="2411606" cy="830997"/>
          </a:xfrm>
          <a:prstGeom prst="rect">
            <a:avLst/>
          </a:prstGeom>
          <a:noFill/>
        </p:spPr>
        <p:txBody>
          <a:bodyPr wrap="square" rtlCol="0">
            <a:spAutoFit/>
          </a:bodyPr>
          <a:lstStyle/>
          <a:p>
            <a:pPr algn="ctr"/>
            <a:r>
              <a:rPr kumimoji="1" lang="ja-JP" altLang="en-US" dirty="0" smtClean="0">
                <a:solidFill>
                  <a:srgbClr val="000000"/>
                </a:solidFill>
              </a:rPr>
              <a:t>誤りパターン </a:t>
            </a:r>
            <a:endParaRPr kumimoji="1" lang="en-US" altLang="ja-JP" dirty="0">
              <a:solidFill>
                <a:srgbClr val="000000"/>
              </a:solidFill>
            </a:endParaRPr>
          </a:p>
          <a:p>
            <a:pPr algn="ctr">
              <a:lnSpc>
                <a:spcPct val="130000"/>
              </a:lnSpc>
            </a:pPr>
            <a:r>
              <a:rPr kumimoji="1" lang="ja-JP" altLang="en-US" sz="2400" dirty="0">
                <a:solidFill>
                  <a:srgbClr val="000000"/>
                </a:solidFill>
              </a:rPr>
              <a:t>（</a:t>
            </a:r>
            <a:r>
              <a:rPr kumimoji="1" lang="ja-JP" altLang="en-US" sz="2400" dirty="0" smtClean="0">
                <a:solidFill>
                  <a:srgbClr val="000000"/>
                </a:solidFill>
              </a:rPr>
              <a:t>１００００００）</a:t>
            </a:r>
            <a:r>
              <a:rPr kumimoji="1" lang="en-US" altLang="ja-JP" sz="2400" baseline="-25000" dirty="0">
                <a:solidFill>
                  <a:srgbClr val="000000"/>
                </a:solidFill>
              </a:rPr>
              <a:t>2</a:t>
            </a:r>
            <a:endParaRPr kumimoji="1" lang="ja-JP" altLang="en-US" sz="2400" dirty="0">
              <a:solidFill>
                <a:srgbClr val="000000"/>
              </a:solidFill>
            </a:endParaRPr>
          </a:p>
        </p:txBody>
      </p:sp>
      <p:cxnSp>
        <p:nvCxnSpPr>
          <p:cNvPr id="69" name="直線矢印コネクタ 68"/>
          <p:cNvCxnSpPr/>
          <p:nvPr/>
        </p:nvCxnSpPr>
        <p:spPr>
          <a:xfrm>
            <a:off x="12723137" y="3605564"/>
            <a:ext cx="828209"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0" name="テキスト ボックス 69"/>
          <p:cNvSpPr txBox="1"/>
          <p:nvPr/>
        </p:nvSpPr>
        <p:spPr>
          <a:xfrm>
            <a:off x="5738711" y="2318752"/>
            <a:ext cx="843593" cy="369333"/>
          </a:xfrm>
          <a:prstGeom prst="rect">
            <a:avLst/>
          </a:prstGeom>
          <a:noFill/>
        </p:spPr>
        <p:txBody>
          <a:bodyPr wrap="square" rtlCol="0">
            <a:spAutoFit/>
          </a:bodyPr>
          <a:lstStyle/>
          <a:p>
            <a:pPr algn="ctr"/>
            <a:r>
              <a:rPr kumimoji="1" lang="ja-JP" altLang="en-US" dirty="0" smtClean="0">
                <a:solidFill>
                  <a:srgbClr val="000000"/>
                </a:solidFill>
              </a:rPr>
              <a:t>変換</a:t>
            </a:r>
            <a:endParaRPr kumimoji="1" lang="ja-JP" altLang="en-US" dirty="0">
              <a:solidFill>
                <a:srgbClr val="000000"/>
              </a:solidFill>
            </a:endParaRPr>
          </a:p>
        </p:txBody>
      </p:sp>
      <p:cxnSp>
        <p:nvCxnSpPr>
          <p:cNvPr id="71" name="直線矢印コネクタ 70"/>
          <p:cNvCxnSpPr/>
          <p:nvPr/>
        </p:nvCxnSpPr>
        <p:spPr>
          <a:xfrm>
            <a:off x="4359499" y="5545367"/>
            <a:ext cx="425002"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2" name="直線矢印コネクタ 71"/>
          <p:cNvCxnSpPr/>
          <p:nvPr/>
        </p:nvCxnSpPr>
        <p:spPr>
          <a:xfrm>
            <a:off x="4374382" y="6022712"/>
            <a:ext cx="425002"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1" name="テキスト ボックス 80"/>
          <p:cNvSpPr txBox="1"/>
          <p:nvPr/>
        </p:nvSpPr>
        <p:spPr>
          <a:xfrm>
            <a:off x="5933844" y="3072057"/>
            <a:ext cx="426213" cy="769441"/>
          </a:xfrm>
          <a:prstGeom prst="rect">
            <a:avLst/>
          </a:prstGeom>
          <a:noFill/>
        </p:spPr>
        <p:txBody>
          <a:bodyPr wrap="square" rtlCol="0">
            <a:spAutoFit/>
          </a:bodyPr>
          <a:lstStyle/>
          <a:p>
            <a:r>
              <a:rPr kumimoji="1" lang="en-US" altLang="ja-JP" sz="4400" dirty="0" smtClean="0">
                <a:solidFill>
                  <a:srgbClr val="000000"/>
                </a:solidFill>
              </a:rPr>
              <a:t>⊕</a:t>
            </a:r>
            <a:endParaRPr kumimoji="1" lang="ja-JP" altLang="en-US" sz="4400" dirty="0">
              <a:solidFill>
                <a:srgbClr val="000000"/>
              </a:solidFill>
            </a:endParaRPr>
          </a:p>
        </p:txBody>
      </p:sp>
      <p:sp>
        <p:nvSpPr>
          <p:cNvPr id="82" name="テキスト ボックス 81"/>
          <p:cNvSpPr txBox="1"/>
          <p:nvPr/>
        </p:nvSpPr>
        <p:spPr>
          <a:xfrm>
            <a:off x="1001369" y="2846845"/>
            <a:ext cx="1989145" cy="461665"/>
          </a:xfrm>
          <a:prstGeom prst="rect">
            <a:avLst/>
          </a:prstGeom>
          <a:noFill/>
        </p:spPr>
        <p:txBody>
          <a:bodyPr wrap="square" rtlCol="0">
            <a:spAutoFit/>
          </a:bodyPr>
          <a:lstStyle/>
          <a:p>
            <a:pPr algn="ctr"/>
            <a:r>
              <a:rPr kumimoji="1" lang="ja-JP" altLang="en-US" sz="2400" dirty="0" smtClean="0">
                <a:solidFill>
                  <a:srgbClr val="000000"/>
                </a:solidFill>
              </a:rPr>
              <a:t>誤りパターン</a:t>
            </a:r>
            <a:endParaRPr kumimoji="1" lang="ja-JP" altLang="en-US" sz="2400" dirty="0">
              <a:solidFill>
                <a:srgbClr val="000000"/>
              </a:solidFill>
            </a:endParaRPr>
          </a:p>
        </p:txBody>
      </p:sp>
      <p:sp>
        <p:nvSpPr>
          <p:cNvPr id="83" name="テキスト ボックス 82"/>
          <p:cNvSpPr txBox="1"/>
          <p:nvPr/>
        </p:nvSpPr>
        <p:spPr>
          <a:xfrm>
            <a:off x="4987389" y="1685648"/>
            <a:ext cx="1647159" cy="584776"/>
          </a:xfrm>
          <a:prstGeom prst="rect">
            <a:avLst/>
          </a:prstGeom>
          <a:noFill/>
        </p:spPr>
        <p:txBody>
          <a:bodyPr wrap="square" rtlCol="0">
            <a:spAutoFit/>
          </a:bodyPr>
          <a:lstStyle/>
          <a:p>
            <a:pPr algn="ctr"/>
            <a:r>
              <a:rPr kumimoji="1" lang="ja-JP" altLang="en-US" sz="3200" dirty="0" smtClean="0">
                <a:solidFill>
                  <a:srgbClr val="000000"/>
                </a:solidFill>
              </a:rPr>
              <a:t>（１１１）</a:t>
            </a:r>
            <a:r>
              <a:rPr kumimoji="1" lang="en-US" altLang="ja-JP" sz="3200" baseline="-25000" dirty="0" smtClean="0">
                <a:solidFill>
                  <a:srgbClr val="000000"/>
                </a:solidFill>
              </a:rPr>
              <a:t>2</a:t>
            </a:r>
            <a:endParaRPr kumimoji="1" lang="ja-JP" altLang="en-US" sz="3200" dirty="0">
              <a:solidFill>
                <a:srgbClr val="000000"/>
              </a:solidFill>
            </a:endParaRPr>
          </a:p>
        </p:txBody>
      </p:sp>
      <p:sp>
        <p:nvSpPr>
          <p:cNvPr id="84" name="テキスト ボックス 83"/>
          <p:cNvSpPr txBox="1"/>
          <p:nvPr/>
        </p:nvSpPr>
        <p:spPr>
          <a:xfrm>
            <a:off x="474464" y="1704869"/>
            <a:ext cx="2912311" cy="515985"/>
          </a:xfrm>
          <a:prstGeom prst="rect">
            <a:avLst/>
          </a:prstGeom>
          <a:noFill/>
        </p:spPr>
        <p:txBody>
          <a:bodyPr wrap="square" rtlCol="0">
            <a:spAutoFit/>
          </a:bodyPr>
          <a:lstStyle/>
          <a:p>
            <a:pPr algn="ctr"/>
            <a:r>
              <a:rPr kumimoji="1" lang="ja-JP" altLang="en-US" sz="2400" dirty="0" smtClean="0">
                <a:solidFill>
                  <a:srgbClr val="000000"/>
                </a:solidFill>
              </a:rPr>
              <a:t>埋め込みたいデータ</a:t>
            </a:r>
            <a:endParaRPr kumimoji="1" lang="ja-JP" altLang="en-US" sz="2400" dirty="0">
              <a:solidFill>
                <a:srgbClr val="000000"/>
              </a:solidFill>
            </a:endParaRPr>
          </a:p>
        </p:txBody>
      </p:sp>
      <p:cxnSp>
        <p:nvCxnSpPr>
          <p:cNvPr id="4" name="直線矢印コネクタ 3"/>
          <p:cNvCxnSpPr/>
          <p:nvPr/>
        </p:nvCxnSpPr>
        <p:spPr>
          <a:xfrm>
            <a:off x="5754688" y="2311380"/>
            <a:ext cx="0" cy="3900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5" name="テキスト ボックス 84"/>
          <p:cNvSpPr txBox="1"/>
          <p:nvPr/>
        </p:nvSpPr>
        <p:spPr>
          <a:xfrm>
            <a:off x="4467912" y="2701185"/>
            <a:ext cx="2685227" cy="584776"/>
          </a:xfrm>
          <a:prstGeom prst="rect">
            <a:avLst/>
          </a:prstGeom>
          <a:noFill/>
        </p:spPr>
        <p:txBody>
          <a:bodyPr wrap="square" rtlCol="0">
            <a:spAutoFit/>
          </a:bodyPr>
          <a:lstStyle/>
          <a:p>
            <a:pPr algn="ctr"/>
            <a:r>
              <a:rPr kumimoji="1" lang="ja-JP" altLang="en-US" sz="3200" dirty="0" smtClean="0">
                <a:solidFill>
                  <a:srgbClr val="000000"/>
                </a:solidFill>
              </a:rPr>
              <a:t>（１００００００）</a:t>
            </a:r>
            <a:r>
              <a:rPr kumimoji="1" lang="en-US" altLang="ja-JP" sz="3200" baseline="-25000" dirty="0" smtClean="0">
                <a:solidFill>
                  <a:srgbClr val="000000"/>
                </a:solidFill>
              </a:rPr>
              <a:t>2</a:t>
            </a:r>
            <a:endParaRPr kumimoji="1" lang="ja-JP" altLang="en-US" sz="3200" dirty="0">
              <a:solidFill>
                <a:srgbClr val="000000"/>
              </a:solidFill>
            </a:endParaRPr>
          </a:p>
        </p:txBody>
      </p:sp>
      <p:sp>
        <p:nvSpPr>
          <p:cNvPr id="86" name="下矢印 85"/>
          <p:cNvSpPr/>
          <p:nvPr/>
        </p:nvSpPr>
        <p:spPr>
          <a:xfrm>
            <a:off x="5644247" y="3277838"/>
            <a:ext cx="212501" cy="443045"/>
          </a:xfrm>
          <a:prstGeom prst="downArrow">
            <a:avLst>
              <a:gd name="adj1" fmla="val 50000"/>
              <a:gd name="adj2" fmla="val 3552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ustDataLst>
      <p:tags r:id="rId1"/>
    </p:custDataLst>
    <p:extLst>
      <p:ext uri="{BB962C8B-B14F-4D97-AF65-F5344CB8AC3E}">
        <p14:creationId xmlns:p14="http://schemas.microsoft.com/office/powerpoint/2010/main" val="2243532185"/>
      </p:ext>
    </p:extLst>
  </p:cSld>
  <p:clrMapOvr>
    <a:masterClrMapping/>
  </p:clrMapOvr>
  <mc:AlternateContent xmlns:mc="http://schemas.openxmlformats.org/markup-compatibility/2006" xmlns:p14="http://schemas.microsoft.com/office/powerpoint/2010/main">
    <mc:Choice Requires="p14">
      <p:transition spd="slow" p14:dur="2000" advTm="33999"/>
    </mc:Choice>
    <mc:Fallback xmlns="">
      <p:transition xmlns:p14="http://schemas.microsoft.com/office/powerpoint/2010/main" spd="slow" advTm="3399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74"/>
                                        </p:tgtEl>
                                      </p:cBhvr>
                                    </p:cmd>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left)">
                                      <p:cBhvr>
                                        <p:cTn id="1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2" fill="hold" display="0">
                  <p:stCondLst>
                    <p:cond delay="indefinite"/>
                  </p:stCondLst>
                  <p:endCondLst>
                    <p:cond evt="onStopAudio" delay="0">
                      <p:tgtEl>
                        <p:sldTgt/>
                      </p:tgtEl>
                    </p:cond>
                  </p:endCondLst>
                </p:cTn>
                <p:tgtEl>
                  <p:spTgt spid="27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24" name="表 123"/>
          <p:cNvGraphicFramePr>
            <a:graphicFrameLocks noGrp="1"/>
          </p:cNvGraphicFramePr>
          <p:nvPr>
            <p:extLst>
              <p:ext uri="{D42A27DB-BD31-4B8C-83A1-F6EECF244321}">
                <p14:modId xmlns:p14="http://schemas.microsoft.com/office/powerpoint/2010/main" val="631186605"/>
              </p:ext>
            </p:extLst>
          </p:nvPr>
        </p:nvGraphicFramePr>
        <p:xfrm>
          <a:off x="13051721" y="51031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7" name="タイトル 1"/>
          <p:cNvSpPr>
            <a:spLocks noGrp="1"/>
          </p:cNvSpPr>
          <p:nvPr>
            <p:ph type="title"/>
          </p:nvPr>
        </p:nvSpPr>
        <p:spPr/>
        <p:txBody>
          <a:bodyPr>
            <a:normAutofit/>
          </a:bodyPr>
          <a:lstStyle/>
          <a:p>
            <a:r>
              <a:rPr kumimoji="1" lang="ja-JP" altLang="en-US" dirty="0" smtClean="0">
                <a:solidFill>
                  <a:srgbClr val="000000"/>
                </a:solidFill>
              </a:rPr>
              <a:t>誤りパターン埋め込み法</a:t>
            </a:r>
            <a:endParaRPr kumimoji="1" lang="ja-JP" altLang="en-US" dirty="0">
              <a:solidFill>
                <a:srgbClr val="000000"/>
              </a:solidFill>
            </a:endParaRPr>
          </a:p>
        </p:txBody>
      </p:sp>
      <p:sp>
        <p:nvSpPr>
          <p:cNvPr id="88" name="コンテンツ プレースホルダー 2"/>
          <p:cNvSpPr>
            <a:spLocks noGrp="1"/>
          </p:cNvSpPr>
          <p:nvPr>
            <p:ph idx="1"/>
          </p:nvPr>
        </p:nvSpPr>
        <p:spPr>
          <a:xfrm>
            <a:off x="457200" y="1497634"/>
            <a:ext cx="8229600" cy="2256487"/>
          </a:xfrm>
        </p:spPr>
        <p:txBody>
          <a:bodyPr>
            <a:normAutofit fontScale="85000" lnSpcReduction="20000"/>
          </a:bodyPr>
          <a:lstStyle/>
          <a:p>
            <a:r>
              <a:rPr lang="ja-JP" altLang="en-US" dirty="0" smtClean="0">
                <a:solidFill>
                  <a:srgbClr val="000000"/>
                </a:solidFill>
              </a:rPr>
              <a:t>概要</a:t>
            </a:r>
            <a:endParaRPr lang="en-US" altLang="ja-JP" dirty="0" smtClean="0">
              <a:solidFill>
                <a:srgbClr val="000000"/>
              </a:solidFill>
            </a:endParaRPr>
          </a:p>
          <a:p>
            <a:pPr lvl="1"/>
            <a:r>
              <a:rPr lang="ja-JP" altLang="en-US" dirty="0" smtClean="0">
                <a:solidFill>
                  <a:srgbClr val="000000"/>
                </a:solidFill>
              </a:rPr>
              <a:t>テキスト情報のバイナリを誤りパターンに変換し，誤りパターンと</a:t>
            </a:r>
            <a:r>
              <a:rPr lang="en-US" altLang="ja-JP" dirty="0" smtClean="0">
                <a:solidFill>
                  <a:srgbClr val="000000"/>
                </a:solidFill>
              </a:rPr>
              <a:t>LSB</a:t>
            </a:r>
            <a:r>
              <a:rPr lang="ja-JP" altLang="en-US" dirty="0" smtClean="0">
                <a:solidFill>
                  <a:srgbClr val="000000"/>
                </a:solidFill>
              </a:rPr>
              <a:t>平面の排他的論理和を</a:t>
            </a:r>
            <a:r>
              <a:rPr lang="en-US" altLang="ja-JP" dirty="0" smtClean="0">
                <a:solidFill>
                  <a:srgbClr val="000000"/>
                </a:solidFill>
              </a:rPr>
              <a:t>LSB</a:t>
            </a:r>
            <a:r>
              <a:rPr lang="ja-JP" altLang="en-US" dirty="0" smtClean="0">
                <a:solidFill>
                  <a:srgbClr val="000000"/>
                </a:solidFill>
              </a:rPr>
              <a:t>平面に埋め込む</a:t>
            </a:r>
            <a:endParaRPr lang="en-US" altLang="ja-JP" dirty="0" smtClean="0">
              <a:solidFill>
                <a:srgbClr val="000000"/>
              </a:solidFill>
            </a:endParaRPr>
          </a:p>
          <a:p>
            <a:r>
              <a:rPr lang="ja-JP" altLang="en-US" dirty="0" smtClean="0">
                <a:solidFill>
                  <a:srgbClr val="000000"/>
                </a:solidFill>
              </a:rPr>
              <a:t>特徴</a:t>
            </a:r>
            <a:endParaRPr lang="en-US" altLang="ja-JP" dirty="0" smtClean="0">
              <a:solidFill>
                <a:srgbClr val="000000"/>
              </a:solidFill>
            </a:endParaRPr>
          </a:p>
          <a:p>
            <a:pPr lvl="1"/>
            <a:r>
              <a:rPr lang="en-US" altLang="ja-JP" dirty="0" smtClean="0">
                <a:solidFill>
                  <a:srgbClr val="000000"/>
                </a:solidFill>
              </a:rPr>
              <a:t>LSB</a:t>
            </a:r>
            <a:r>
              <a:rPr lang="ja-JP" altLang="en-US" dirty="0" smtClean="0">
                <a:solidFill>
                  <a:srgbClr val="000000"/>
                </a:solidFill>
              </a:rPr>
              <a:t>が変化しにくい　</a:t>
            </a:r>
            <a:r>
              <a:rPr lang="en-US" altLang="ja-JP" dirty="0" smtClean="0">
                <a:solidFill>
                  <a:srgbClr val="000000"/>
                </a:solidFill>
              </a:rPr>
              <a:t>→</a:t>
            </a:r>
            <a:r>
              <a:rPr lang="ja-JP" altLang="en-US" dirty="0" smtClean="0">
                <a:solidFill>
                  <a:srgbClr val="000000"/>
                </a:solidFill>
              </a:rPr>
              <a:t>　誤り率が低い</a:t>
            </a:r>
            <a:endParaRPr lang="en-US" altLang="ja-JP" dirty="0" smtClean="0">
              <a:solidFill>
                <a:srgbClr val="000000"/>
              </a:solidFill>
            </a:endParaRPr>
          </a:p>
          <a:p>
            <a:pPr lvl="1"/>
            <a:r>
              <a:rPr lang="ja-JP" altLang="en-US" dirty="0" smtClean="0">
                <a:solidFill>
                  <a:srgbClr val="000000"/>
                </a:solidFill>
              </a:rPr>
              <a:t>冗長なビット列　</a:t>
            </a:r>
            <a:r>
              <a:rPr lang="en-US" altLang="ja-JP" dirty="0" smtClean="0">
                <a:solidFill>
                  <a:srgbClr val="000000"/>
                </a:solidFill>
              </a:rPr>
              <a:t>       →</a:t>
            </a:r>
            <a:r>
              <a:rPr lang="ja-JP" altLang="en-US" dirty="0" smtClean="0">
                <a:solidFill>
                  <a:srgbClr val="000000"/>
                </a:solidFill>
              </a:rPr>
              <a:t>　埋め込み率が低い</a:t>
            </a:r>
            <a:endParaRPr lang="en-US" altLang="ja-JP" dirty="0" smtClean="0">
              <a:solidFill>
                <a:srgbClr val="000000"/>
              </a:solidFill>
            </a:endParaRPr>
          </a:p>
        </p:txBody>
      </p:sp>
      <p:grpSp>
        <p:nvGrpSpPr>
          <p:cNvPr id="89" name="図形グループ 88"/>
          <p:cNvGrpSpPr/>
          <p:nvPr/>
        </p:nvGrpSpPr>
        <p:grpSpPr>
          <a:xfrm>
            <a:off x="10375850" y="1475340"/>
            <a:ext cx="3396949" cy="657671"/>
            <a:chOff x="2910791" y="4273272"/>
            <a:chExt cx="3396949" cy="657671"/>
          </a:xfrm>
        </p:grpSpPr>
        <p:sp>
          <p:nvSpPr>
            <p:cNvPr id="90" name="テキスト ボックス 89"/>
            <p:cNvSpPr txBox="1"/>
            <p:nvPr/>
          </p:nvSpPr>
          <p:spPr>
            <a:xfrm>
              <a:off x="2910791" y="427327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1" name="テキスト ボックス 90"/>
            <p:cNvSpPr txBox="1"/>
            <p:nvPr/>
          </p:nvSpPr>
          <p:spPr>
            <a:xfrm>
              <a:off x="3333800" y="427327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2" name="テキスト ボックス 91"/>
            <p:cNvSpPr txBox="1"/>
            <p:nvPr/>
          </p:nvSpPr>
          <p:spPr>
            <a:xfrm>
              <a:off x="3766271" y="427825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3" name="テキスト ボックス 92"/>
            <p:cNvSpPr txBox="1"/>
            <p:nvPr/>
          </p:nvSpPr>
          <p:spPr>
            <a:xfrm>
              <a:off x="4189280" y="427825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4" name="テキスト ボックス 93"/>
            <p:cNvSpPr txBox="1"/>
            <p:nvPr/>
          </p:nvSpPr>
          <p:spPr>
            <a:xfrm>
              <a:off x="4614378" y="427963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5" name="テキスト ボックス 94"/>
            <p:cNvSpPr txBox="1"/>
            <p:nvPr/>
          </p:nvSpPr>
          <p:spPr>
            <a:xfrm>
              <a:off x="5026047" y="427963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6" name="テキスト ボックス 95"/>
            <p:cNvSpPr txBox="1"/>
            <p:nvPr/>
          </p:nvSpPr>
          <p:spPr>
            <a:xfrm>
              <a:off x="5458518" y="428461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7" name="テキスト ボックス 96"/>
            <p:cNvSpPr txBox="1"/>
            <p:nvPr/>
          </p:nvSpPr>
          <p:spPr>
            <a:xfrm>
              <a:off x="5881527" y="428461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grpSp>
      <p:sp>
        <p:nvSpPr>
          <p:cNvPr id="99" name="テキスト ボックス 98"/>
          <p:cNvSpPr txBox="1"/>
          <p:nvPr/>
        </p:nvSpPr>
        <p:spPr>
          <a:xfrm>
            <a:off x="1037824" y="5049021"/>
            <a:ext cx="1989145" cy="646331"/>
          </a:xfrm>
          <a:prstGeom prst="rect">
            <a:avLst/>
          </a:prstGeom>
          <a:noFill/>
        </p:spPr>
        <p:txBody>
          <a:bodyPr wrap="square" rtlCol="0">
            <a:spAutoFit/>
          </a:bodyPr>
          <a:lstStyle/>
          <a:p>
            <a:pPr algn="ctr"/>
            <a:r>
              <a:rPr kumimoji="1" lang="en-US" altLang="ja-JP" dirty="0" smtClean="0">
                <a:solidFill>
                  <a:srgbClr val="000000"/>
                </a:solidFill>
              </a:rPr>
              <a:t>(111)</a:t>
            </a:r>
            <a:r>
              <a:rPr kumimoji="1" lang="en-US" altLang="ja-JP" baseline="-25000" dirty="0" smtClean="0">
                <a:solidFill>
                  <a:srgbClr val="000000"/>
                </a:solidFill>
              </a:rPr>
              <a:t>2</a:t>
            </a:r>
            <a:r>
              <a:rPr kumimoji="1" lang="ja-JP" altLang="en-US" dirty="0" smtClean="0">
                <a:solidFill>
                  <a:srgbClr val="000000"/>
                </a:solidFill>
              </a:rPr>
              <a:t>に対応する</a:t>
            </a:r>
            <a:endParaRPr kumimoji="1" lang="en-US" altLang="ja-JP" dirty="0" smtClean="0">
              <a:solidFill>
                <a:srgbClr val="000000"/>
              </a:solidFill>
            </a:endParaRPr>
          </a:p>
          <a:p>
            <a:pPr algn="ctr"/>
            <a:r>
              <a:rPr kumimoji="1" lang="ja-JP" altLang="en-US" dirty="0" smtClean="0">
                <a:solidFill>
                  <a:srgbClr val="000000"/>
                </a:solidFill>
              </a:rPr>
              <a:t>誤りパターン</a:t>
            </a:r>
            <a:endParaRPr kumimoji="1" lang="ja-JP" altLang="en-US" dirty="0">
              <a:solidFill>
                <a:srgbClr val="000000"/>
              </a:solidFill>
            </a:endParaRPr>
          </a:p>
        </p:txBody>
      </p:sp>
      <p:graphicFrame>
        <p:nvGraphicFramePr>
          <p:cNvPr id="117" name="表 116"/>
          <p:cNvGraphicFramePr>
            <a:graphicFrameLocks noGrp="1"/>
          </p:cNvGraphicFramePr>
          <p:nvPr>
            <p:extLst>
              <p:ext uri="{D42A27DB-BD31-4B8C-83A1-F6EECF244321}">
                <p14:modId xmlns:p14="http://schemas.microsoft.com/office/powerpoint/2010/main" val="256905985"/>
              </p:ext>
            </p:extLst>
          </p:nvPr>
        </p:nvGraphicFramePr>
        <p:xfrm>
          <a:off x="10075489" y="506593"/>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8" name="表 117"/>
          <p:cNvGraphicFramePr>
            <a:graphicFrameLocks noGrp="1"/>
          </p:cNvGraphicFramePr>
          <p:nvPr>
            <p:extLst>
              <p:ext uri="{D42A27DB-BD31-4B8C-83A1-F6EECF244321}">
                <p14:modId xmlns:p14="http://schemas.microsoft.com/office/powerpoint/2010/main" val="771898852"/>
              </p:ext>
            </p:extLst>
          </p:nvPr>
        </p:nvGraphicFramePr>
        <p:xfrm>
          <a:off x="10500491" y="506593"/>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9" name="表 118"/>
          <p:cNvGraphicFramePr>
            <a:graphicFrameLocks noGrp="1"/>
          </p:cNvGraphicFramePr>
          <p:nvPr>
            <p:extLst>
              <p:ext uri="{D42A27DB-BD31-4B8C-83A1-F6EECF244321}">
                <p14:modId xmlns:p14="http://schemas.microsoft.com/office/powerpoint/2010/main" val="3107116844"/>
              </p:ext>
            </p:extLst>
          </p:nvPr>
        </p:nvGraphicFramePr>
        <p:xfrm>
          <a:off x="10920739" y="516977"/>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0" name="表 119"/>
          <p:cNvGraphicFramePr>
            <a:graphicFrameLocks noGrp="1"/>
          </p:cNvGraphicFramePr>
          <p:nvPr>
            <p:extLst>
              <p:ext uri="{D42A27DB-BD31-4B8C-83A1-F6EECF244321}">
                <p14:modId xmlns:p14="http://schemas.microsoft.com/office/powerpoint/2010/main" val="1473537608"/>
              </p:ext>
            </p:extLst>
          </p:nvPr>
        </p:nvGraphicFramePr>
        <p:xfrm>
          <a:off x="11345741" y="516977"/>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1" name="表 120"/>
          <p:cNvGraphicFramePr>
            <a:graphicFrameLocks noGrp="1"/>
          </p:cNvGraphicFramePr>
          <p:nvPr>
            <p:extLst>
              <p:ext uri="{D42A27DB-BD31-4B8C-83A1-F6EECF244321}">
                <p14:modId xmlns:p14="http://schemas.microsoft.com/office/powerpoint/2010/main" val="3971366225"/>
              </p:ext>
            </p:extLst>
          </p:nvPr>
        </p:nvGraphicFramePr>
        <p:xfrm>
          <a:off x="11781469" y="499926"/>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2" name="表 121"/>
          <p:cNvGraphicFramePr>
            <a:graphicFrameLocks noGrp="1"/>
          </p:cNvGraphicFramePr>
          <p:nvPr>
            <p:extLst>
              <p:ext uri="{D42A27DB-BD31-4B8C-83A1-F6EECF244321}">
                <p14:modId xmlns:p14="http://schemas.microsoft.com/office/powerpoint/2010/main" val="1444772418"/>
              </p:ext>
            </p:extLst>
          </p:nvPr>
        </p:nvGraphicFramePr>
        <p:xfrm>
          <a:off x="12206471" y="499926"/>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3" name="表 122"/>
          <p:cNvGraphicFramePr>
            <a:graphicFrameLocks noGrp="1"/>
          </p:cNvGraphicFramePr>
          <p:nvPr>
            <p:extLst>
              <p:ext uri="{D42A27DB-BD31-4B8C-83A1-F6EECF244321}">
                <p14:modId xmlns:p14="http://schemas.microsoft.com/office/powerpoint/2010/main" val="2339208508"/>
              </p:ext>
            </p:extLst>
          </p:nvPr>
        </p:nvGraphicFramePr>
        <p:xfrm>
          <a:off x="12626719" y="51031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29" name="テキスト ボックス 228"/>
          <p:cNvSpPr txBox="1"/>
          <p:nvPr/>
        </p:nvSpPr>
        <p:spPr>
          <a:xfrm>
            <a:off x="3624312" y="5043503"/>
            <a:ext cx="1989145" cy="369332"/>
          </a:xfrm>
          <a:prstGeom prst="rect">
            <a:avLst/>
          </a:prstGeom>
          <a:noFill/>
        </p:spPr>
        <p:txBody>
          <a:bodyPr wrap="square" rtlCol="0">
            <a:spAutoFit/>
          </a:bodyPr>
          <a:lstStyle/>
          <a:p>
            <a:pPr algn="ctr"/>
            <a:r>
              <a:rPr lang="ja-JP" altLang="en-US" dirty="0" smtClean="0">
                <a:solidFill>
                  <a:srgbClr val="000000"/>
                </a:solidFill>
              </a:rPr>
              <a:t>（</a:t>
            </a:r>
            <a:r>
              <a:rPr lang="en-US" altLang="ja-JP" dirty="0" smtClean="0">
                <a:solidFill>
                  <a:srgbClr val="000000"/>
                </a:solidFill>
              </a:rPr>
              <a:t>1</a:t>
            </a:r>
            <a:r>
              <a:rPr lang="ja-JP" altLang="en-US" dirty="0" smtClean="0">
                <a:solidFill>
                  <a:srgbClr val="000000"/>
                </a:solidFill>
              </a:rPr>
              <a:t>００００００）</a:t>
            </a:r>
            <a:r>
              <a:rPr lang="ja-JP" altLang="en-US" baseline="-25000" dirty="0" smtClean="0">
                <a:solidFill>
                  <a:srgbClr val="000000"/>
                </a:solidFill>
              </a:rPr>
              <a:t>２</a:t>
            </a:r>
            <a:endParaRPr kumimoji="1" lang="ja-JP" altLang="en-US" dirty="0">
              <a:solidFill>
                <a:srgbClr val="000000"/>
              </a:solidFill>
            </a:endParaRPr>
          </a:p>
        </p:txBody>
      </p:sp>
      <p:pic>
        <p:nvPicPr>
          <p:cNvPr id="274" name="サウンド 27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5829300"/>
            <a:ext cx="812800" cy="812800"/>
          </a:xfrm>
          <a:prstGeom prst="rect">
            <a:avLst/>
          </a:prstGeom>
        </p:spPr>
      </p:pic>
      <p:sp>
        <p:nvSpPr>
          <p:cNvPr id="47" name="テキスト ボックス 46"/>
          <p:cNvSpPr txBox="1"/>
          <p:nvPr/>
        </p:nvSpPr>
        <p:spPr>
          <a:xfrm>
            <a:off x="1253284" y="4416467"/>
            <a:ext cx="1989145" cy="369332"/>
          </a:xfrm>
          <a:prstGeom prst="rect">
            <a:avLst/>
          </a:prstGeom>
          <a:noFill/>
        </p:spPr>
        <p:txBody>
          <a:bodyPr wrap="square" rtlCol="0">
            <a:spAutoFit/>
          </a:bodyPr>
          <a:lstStyle/>
          <a:p>
            <a:pPr algn="ctr"/>
            <a:r>
              <a:rPr lang="en-US" altLang="ja-JP" dirty="0" smtClean="0">
                <a:solidFill>
                  <a:srgbClr val="000000"/>
                </a:solidFill>
              </a:rPr>
              <a:t>LSB</a:t>
            </a:r>
            <a:r>
              <a:rPr lang="ja-JP" altLang="en-US" dirty="0" smtClean="0">
                <a:solidFill>
                  <a:srgbClr val="000000"/>
                </a:solidFill>
              </a:rPr>
              <a:t>平面</a:t>
            </a:r>
            <a:endParaRPr kumimoji="1" lang="ja-JP" altLang="en-US" dirty="0">
              <a:solidFill>
                <a:srgbClr val="000000"/>
              </a:solidFill>
            </a:endParaRPr>
          </a:p>
        </p:txBody>
      </p:sp>
      <p:graphicFrame>
        <p:nvGraphicFramePr>
          <p:cNvPr id="49" name="表 48"/>
          <p:cNvGraphicFramePr>
            <a:graphicFrameLocks noGrp="1"/>
          </p:cNvGraphicFramePr>
          <p:nvPr>
            <p:extLst>
              <p:ext uri="{D42A27DB-BD31-4B8C-83A1-F6EECF244321}">
                <p14:modId xmlns:p14="http://schemas.microsoft.com/office/powerpoint/2010/main" val="3759883464"/>
              </p:ext>
            </p:extLst>
          </p:nvPr>
        </p:nvGraphicFramePr>
        <p:xfrm>
          <a:off x="4849551" y="402159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0" name="表 49"/>
          <p:cNvGraphicFramePr>
            <a:graphicFrameLocks noGrp="1"/>
          </p:cNvGraphicFramePr>
          <p:nvPr>
            <p:extLst>
              <p:ext uri="{D42A27DB-BD31-4B8C-83A1-F6EECF244321}">
                <p14:modId xmlns:p14="http://schemas.microsoft.com/office/powerpoint/2010/main" val="4017531959"/>
              </p:ext>
            </p:extLst>
          </p:nvPr>
        </p:nvGraphicFramePr>
        <p:xfrm>
          <a:off x="5274553" y="402159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1" name="表 50"/>
          <p:cNvGraphicFramePr>
            <a:graphicFrameLocks noGrp="1"/>
          </p:cNvGraphicFramePr>
          <p:nvPr>
            <p:extLst>
              <p:ext uri="{D42A27DB-BD31-4B8C-83A1-F6EECF244321}">
                <p14:modId xmlns:p14="http://schemas.microsoft.com/office/powerpoint/2010/main" val="1106050217"/>
              </p:ext>
            </p:extLst>
          </p:nvPr>
        </p:nvGraphicFramePr>
        <p:xfrm>
          <a:off x="5690719" y="402333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54" name="下矢印 53"/>
          <p:cNvSpPr/>
          <p:nvPr/>
        </p:nvSpPr>
        <p:spPr>
          <a:xfrm>
            <a:off x="4464998" y="5394241"/>
            <a:ext cx="283491" cy="337395"/>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graphicFrame>
        <p:nvGraphicFramePr>
          <p:cNvPr id="55" name="表 54"/>
          <p:cNvGraphicFramePr>
            <a:graphicFrameLocks noGrp="1"/>
          </p:cNvGraphicFramePr>
          <p:nvPr>
            <p:extLst>
              <p:ext uri="{D42A27DB-BD31-4B8C-83A1-F6EECF244321}">
                <p14:modId xmlns:p14="http://schemas.microsoft.com/office/powerpoint/2010/main" val="1974972541"/>
              </p:ext>
            </p:extLst>
          </p:nvPr>
        </p:nvGraphicFramePr>
        <p:xfrm>
          <a:off x="3167540" y="402435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6" name="表 55"/>
          <p:cNvGraphicFramePr>
            <a:graphicFrameLocks noGrp="1"/>
          </p:cNvGraphicFramePr>
          <p:nvPr>
            <p:extLst>
              <p:ext uri="{D42A27DB-BD31-4B8C-83A1-F6EECF244321}">
                <p14:modId xmlns:p14="http://schemas.microsoft.com/office/powerpoint/2010/main" val="3589565679"/>
              </p:ext>
            </p:extLst>
          </p:nvPr>
        </p:nvGraphicFramePr>
        <p:xfrm>
          <a:off x="3592542" y="402435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7" name="表 56"/>
          <p:cNvGraphicFramePr>
            <a:graphicFrameLocks noGrp="1"/>
          </p:cNvGraphicFramePr>
          <p:nvPr>
            <p:extLst>
              <p:ext uri="{D42A27DB-BD31-4B8C-83A1-F6EECF244321}">
                <p14:modId xmlns:p14="http://schemas.microsoft.com/office/powerpoint/2010/main" val="2331367056"/>
              </p:ext>
            </p:extLst>
          </p:nvPr>
        </p:nvGraphicFramePr>
        <p:xfrm>
          <a:off x="4008708" y="402608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8" name="表 57"/>
          <p:cNvGraphicFramePr>
            <a:graphicFrameLocks noGrp="1"/>
          </p:cNvGraphicFramePr>
          <p:nvPr>
            <p:extLst>
              <p:ext uri="{D42A27DB-BD31-4B8C-83A1-F6EECF244321}">
                <p14:modId xmlns:p14="http://schemas.microsoft.com/office/powerpoint/2010/main" val="3465651175"/>
              </p:ext>
            </p:extLst>
          </p:nvPr>
        </p:nvGraphicFramePr>
        <p:xfrm>
          <a:off x="4433710" y="402608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9" name="表 58"/>
          <p:cNvGraphicFramePr>
            <a:graphicFrameLocks noGrp="1"/>
          </p:cNvGraphicFramePr>
          <p:nvPr>
            <p:extLst>
              <p:ext uri="{D42A27DB-BD31-4B8C-83A1-F6EECF244321}">
                <p14:modId xmlns:p14="http://schemas.microsoft.com/office/powerpoint/2010/main" val="1283655854"/>
              </p:ext>
            </p:extLst>
          </p:nvPr>
        </p:nvGraphicFramePr>
        <p:xfrm>
          <a:off x="4843191" y="579561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0" name="表 59"/>
          <p:cNvGraphicFramePr>
            <a:graphicFrameLocks noGrp="1"/>
          </p:cNvGraphicFramePr>
          <p:nvPr>
            <p:extLst>
              <p:ext uri="{D42A27DB-BD31-4B8C-83A1-F6EECF244321}">
                <p14:modId xmlns:p14="http://schemas.microsoft.com/office/powerpoint/2010/main" val="3283517420"/>
              </p:ext>
            </p:extLst>
          </p:nvPr>
        </p:nvGraphicFramePr>
        <p:xfrm>
          <a:off x="5268193" y="579561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1" name="表 60"/>
          <p:cNvGraphicFramePr>
            <a:graphicFrameLocks noGrp="1"/>
          </p:cNvGraphicFramePr>
          <p:nvPr>
            <p:extLst>
              <p:ext uri="{D42A27DB-BD31-4B8C-83A1-F6EECF244321}">
                <p14:modId xmlns:p14="http://schemas.microsoft.com/office/powerpoint/2010/main" val="2114418904"/>
              </p:ext>
            </p:extLst>
          </p:nvPr>
        </p:nvGraphicFramePr>
        <p:xfrm>
          <a:off x="5684359" y="579735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2" name="表 61"/>
          <p:cNvGraphicFramePr>
            <a:graphicFrameLocks noGrp="1"/>
          </p:cNvGraphicFramePr>
          <p:nvPr>
            <p:extLst>
              <p:ext uri="{D42A27DB-BD31-4B8C-83A1-F6EECF244321}">
                <p14:modId xmlns:p14="http://schemas.microsoft.com/office/powerpoint/2010/main" val="2247177316"/>
              </p:ext>
            </p:extLst>
          </p:nvPr>
        </p:nvGraphicFramePr>
        <p:xfrm>
          <a:off x="3161180" y="578703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1</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3" name="表 62"/>
          <p:cNvGraphicFramePr>
            <a:graphicFrameLocks noGrp="1"/>
          </p:cNvGraphicFramePr>
          <p:nvPr>
            <p:extLst>
              <p:ext uri="{D42A27DB-BD31-4B8C-83A1-F6EECF244321}">
                <p14:modId xmlns:p14="http://schemas.microsoft.com/office/powerpoint/2010/main" val="2808203382"/>
              </p:ext>
            </p:extLst>
          </p:nvPr>
        </p:nvGraphicFramePr>
        <p:xfrm>
          <a:off x="3586182" y="578703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4" name="表 63"/>
          <p:cNvGraphicFramePr>
            <a:graphicFrameLocks noGrp="1"/>
          </p:cNvGraphicFramePr>
          <p:nvPr>
            <p:extLst>
              <p:ext uri="{D42A27DB-BD31-4B8C-83A1-F6EECF244321}">
                <p14:modId xmlns:p14="http://schemas.microsoft.com/office/powerpoint/2010/main" val="1043757426"/>
              </p:ext>
            </p:extLst>
          </p:nvPr>
        </p:nvGraphicFramePr>
        <p:xfrm>
          <a:off x="4002348" y="578876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5" name="表 64"/>
          <p:cNvGraphicFramePr>
            <a:graphicFrameLocks noGrp="1"/>
          </p:cNvGraphicFramePr>
          <p:nvPr>
            <p:extLst>
              <p:ext uri="{D42A27DB-BD31-4B8C-83A1-F6EECF244321}">
                <p14:modId xmlns:p14="http://schemas.microsoft.com/office/powerpoint/2010/main" val="2253907213"/>
              </p:ext>
            </p:extLst>
          </p:nvPr>
        </p:nvGraphicFramePr>
        <p:xfrm>
          <a:off x="4427350" y="578876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66" name="角丸四角形 65"/>
          <p:cNvSpPr/>
          <p:nvPr/>
        </p:nvSpPr>
        <p:spPr>
          <a:xfrm>
            <a:off x="3072923" y="4332979"/>
            <a:ext cx="3073160"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67" name="角丸四角形 66"/>
          <p:cNvSpPr/>
          <p:nvPr/>
        </p:nvSpPr>
        <p:spPr>
          <a:xfrm>
            <a:off x="3066563" y="6095659"/>
            <a:ext cx="3079520"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68" name="テキスト ボックス 67"/>
          <p:cNvSpPr txBox="1"/>
          <p:nvPr/>
        </p:nvSpPr>
        <p:spPr>
          <a:xfrm>
            <a:off x="4396898" y="4626224"/>
            <a:ext cx="426213" cy="274107"/>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Tree>
    <p:extLst>
      <p:ext uri="{BB962C8B-B14F-4D97-AF65-F5344CB8AC3E}">
        <p14:creationId xmlns:p14="http://schemas.microsoft.com/office/powerpoint/2010/main" val="1150163633"/>
      </p:ext>
    </p:extLst>
  </p:cSld>
  <p:clrMapOvr>
    <a:masterClrMapping/>
  </p:clrMapOvr>
  <mc:AlternateContent xmlns:mc="http://schemas.openxmlformats.org/markup-compatibility/2006">
    <mc:Choice xmlns:p14="http://schemas.microsoft.com/office/powerpoint/2010/main" Requires="p14">
      <p:transition spd="slow" p14:dur="2000" advTm="38365"/>
    </mc:Choice>
    <mc:Fallback>
      <p:transition xmlns:p14="http://schemas.microsoft.com/office/powerpoint/2010/main" spd="slow" advTm="3836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7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7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タイトル 1"/>
          <p:cNvSpPr>
            <a:spLocks noGrp="1"/>
          </p:cNvSpPr>
          <p:nvPr>
            <p:ph type="title"/>
          </p:nvPr>
        </p:nvSpPr>
        <p:spPr/>
        <p:txBody>
          <a:bodyPr>
            <a:normAutofit/>
          </a:bodyPr>
          <a:lstStyle/>
          <a:p>
            <a:r>
              <a:rPr kumimoji="1" lang="ja-JP" altLang="en-US" dirty="0" smtClean="0">
                <a:solidFill>
                  <a:srgbClr val="000000"/>
                </a:solidFill>
              </a:rPr>
              <a:t>誤りテーブルを用いた変換</a:t>
            </a:r>
            <a:endParaRPr kumimoji="1" lang="ja-JP" altLang="en-US" dirty="0">
              <a:solidFill>
                <a:srgbClr val="000000"/>
              </a:solidFill>
            </a:endParaRPr>
          </a:p>
        </p:txBody>
      </p:sp>
      <p:sp>
        <p:nvSpPr>
          <p:cNvPr id="33" name="コンテンツ プレースホルダー 2"/>
          <p:cNvSpPr>
            <a:spLocks noGrp="1"/>
          </p:cNvSpPr>
          <p:nvPr>
            <p:ph idx="1"/>
          </p:nvPr>
        </p:nvSpPr>
        <p:spPr>
          <a:xfrm>
            <a:off x="1069542" y="4979184"/>
            <a:ext cx="7049640" cy="1949684"/>
          </a:xfrm>
        </p:spPr>
        <p:txBody>
          <a:bodyPr>
            <a:normAutofit/>
          </a:bodyPr>
          <a:lstStyle/>
          <a:p>
            <a:r>
              <a:rPr lang="ja-JP" altLang="en-US" dirty="0" smtClean="0">
                <a:solidFill>
                  <a:srgbClr val="000000"/>
                </a:solidFill>
              </a:rPr>
              <a:t>問題点</a:t>
            </a:r>
            <a:endParaRPr lang="en-US" altLang="ja-JP" dirty="0" smtClean="0">
              <a:solidFill>
                <a:srgbClr val="000000"/>
              </a:solidFill>
            </a:endParaRPr>
          </a:p>
          <a:p>
            <a:pPr lvl="1"/>
            <a:r>
              <a:rPr lang="ja-JP" altLang="en-US" b="1" dirty="0" smtClean="0">
                <a:solidFill>
                  <a:srgbClr val="000000"/>
                </a:solidFill>
              </a:rPr>
              <a:t>メモリ制約の大きい環境での実装が困難</a:t>
            </a:r>
          </a:p>
          <a:p>
            <a:endParaRPr lang="ja-JP" altLang="en-US" sz="2800" b="1" dirty="0" smtClean="0">
              <a:solidFill>
                <a:srgbClr val="000000"/>
              </a:solidFill>
            </a:endParaRPr>
          </a:p>
        </p:txBody>
      </p:sp>
      <p:graphicFrame>
        <p:nvGraphicFramePr>
          <p:cNvPr id="34" name="表 33"/>
          <p:cNvGraphicFramePr>
            <a:graphicFrameLocks noGrp="1"/>
          </p:cNvGraphicFramePr>
          <p:nvPr>
            <p:extLst>
              <p:ext uri="{D42A27DB-BD31-4B8C-83A1-F6EECF244321}">
                <p14:modId xmlns:p14="http://schemas.microsoft.com/office/powerpoint/2010/main" val="2883480885"/>
              </p:ext>
            </p:extLst>
          </p:nvPr>
        </p:nvGraphicFramePr>
        <p:xfrm>
          <a:off x="3151760" y="2136752"/>
          <a:ext cx="2914946" cy="2488745"/>
        </p:xfrm>
        <a:graphic>
          <a:graphicData uri="http://schemas.openxmlformats.org/drawingml/2006/table">
            <a:tbl>
              <a:tblPr firstRow="1" bandRow="1">
                <a:tableStyleId>{BDBED569-4797-4DF1-A0F4-6AAB3CD982D8}</a:tableStyleId>
              </a:tblPr>
              <a:tblGrid>
                <a:gridCol w="1457473"/>
                <a:gridCol w="1457473"/>
              </a:tblGrid>
              <a:tr h="541969">
                <a:tc>
                  <a:txBody>
                    <a:bodyPr/>
                    <a:lstStyle/>
                    <a:p>
                      <a:pPr algn="ctr"/>
                      <a:r>
                        <a:rPr kumimoji="1" lang="ja-JP" altLang="en-US" dirty="0" smtClean="0">
                          <a:solidFill>
                            <a:schemeClr val="tx1"/>
                          </a:solidFill>
                        </a:rPr>
                        <a:t>埋め込みデータ</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ja-JP" altLang="en-US" dirty="0" smtClean="0">
                          <a:solidFill>
                            <a:schemeClr val="tx1"/>
                          </a:solidFill>
                        </a:rPr>
                        <a:t>誤りパターン</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000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0000000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100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0001000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111</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1000000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35" name="テキスト ボックス 34"/>
          <p:cNvSpPr txBox="1"/>
          <p:nvPr/>
        </p:nvSpPr>
        <p:spPr>
          <a:xfrm>
            <a:off x="3327214" y="1587848"/>
            <a:ext cx="2490020" cy="400110"/>
          </a:xfrm>
          <a:prstGeom prst="rect">
            <a:avLst/>
          </a:prstGeom>
          <a:noFill/>
        </p:spPr>
        <p:txBody>
          <a:bodyPr wrap="square" rtlCol="0">
            <a:spAutoFit/>
          </a:bodyPr>
          <a:lstStyle/>
          <a:p>
            <a:r>
              <a:rPr kumimoji="1" lang="ja-JP" altLang="en-US" sz="2000" dirty="0" smtClean="0">
                <a:solidFill>
                  <a:srgbClr val="000000"/>
                </a:solidFill>
              </a:rPr>
              <a:t>誤りパターンテーブル</a:t>
            </a:r>
            <a:endParaRPr kumimoji="1" lang="ja-JP" altLang="en-US" sz="2000" dirty="0">
              <a:solidFill>
                <a:srgbClr val="000000"/>
              </a:solidFill>
            </a:endParaRPr>
          </a:p>
        </p:txBody>
      </p:sp>
      <p:sp>
        <p:nvSpPr>
          <p:cNvPr id="36" name="テキスト ボックス 35"/>
          <p:cNvSpPr txBox="1"/>
          <p:nvPr/>
        </p:nvSpPr>
        <p:spPr>
          <a:xfrm>
            <a:off x="321120" y="1587848"/>
            <a:ext cx="1901445" cy="400110"/>
          </a:xfrm>
          <a:prstGeom prst="rect">
            <a:avLst/>
          </a:prstGeom>
          <a:noFill/>
        </p:spPr>
        <p:txBody>
          <a:bodyPr wrap="square" rtlCol="0">
            <a:spAutoFit/>
          </a:bodyPr>
          <a:lstStyle/>
          <a:p>
            <a:r>
              <a:rPr kumimoji="1" lang="ja-JP" altLang="en-US" sz="2000" dirty="0" smtClean="0">
                <a:solidFill>
                  <a:srgbClr val="000000"/>
                </a:solidFill>
              </a:rPr>
              <a:t>埋め込みデータ</a:t>
            </a:r>
            <a:endParaRPr kumimoji="1" lang="ja-JP" altLang="en-US" sz="2000" dirty="0">
              <a:solidFill>
                <a:srgbClr val="000000"/>
              </a:solidFill>
            </a:endParaRPr>
          </a:p>
        </p:txBody>
      </p:sp>
      <p:sp>
        <p:nvSpPr>
          <p:cNvPr id="37" name="テキスト ボックス 36"/>
          <p:cNvSpPr txBox="1"/>
          <p:nvPr/>
        </p:nvSpPr>
        <p:spPr>
          <a:xfrm>
            <a:off x="1599784" y="3203115"/>
            <a:ext cx="717577" cy="338554"/>
          </a:xfrm>
          <a:prstGeom prst="rect">
            <a:avLst/>
          </a:prstGeom>
          <a:noFill/>
        </p:spPr>
        <p:txBody>
          <a:bodyPr wrap="square" rtlCol="0">
            <a:spAutoFit/>
          </a:bodyPr>
          <a:lstStyle/>
          <a:p>
            <a:r>
              <a:rPr kumimoji="1" lang="ja-JP" altLang="en-US" sz="1600" dirty="0" smtClean="0">
                <a:solidFill>
                  <a:srgbClr val="000000"/>
                </a:solidFill>
              </a:rPr>
              <a:t>参照</a:t>
            </a:r>
            <a:endParaRPr kumimoji="1" lang="ja-JP" altLang="en-US" sz="1600" dirty="0">
              <a:solidFill>
                <a:srgbClr val="000000"/>
              </a:solidFill>
            </a:endParaRPr>
          </a:p>
        </p:txBody>
      </p:sp>
      <p:sp>
        <p:nvSpPr>
          <p:cNvPr id="38" name="テキスト ボックス 37"/>
          <p:cNvSpPr txBox="1"/>
          <p:nvPr/>
        </p:nvSpPr>
        <p:spPr>
          <a:xfrm>
            <a:off x="6888639" y="3203115"/>
            <a:ext cx="604407" cy="338554"/>
          </a:xfrm>
          <a:prstGeom prst="rect">
            <a:avLst/>
          </a:prstGeom>
          <a:noFill/>
        </p:spPr>
        <p:txBody>
          <a:bodyPr wrap="square" rtlCol="0">
            <a:spAutoFit/>
          </a:bodyPr>
          <a:lstStyle/>
          <a:p>
            <a:r>
              <a:rPr kumimoji="1" lang="ja-JP" altLang="en-US" sz="1600" dirty="0" smtClean="0">
                <a:solidFill>
                  <a:srgbClr val="000000"/>
                </a:solidFill>
              </a:rPr>
              <a:t>決定</a:t>
            </a:r>
            <a:endParaRPr kumimoji="1" lang="ja-JP" altLang="en-US" sz="1600" dirty="0">
              <a:solidFill>
                <a:srgbClr val="000000"/>
              </a:solidFill>
            </a:endParaRPr>
          </a:p>
        </p:txBody>
      </p:sp>
      <p:sp>
        <p:nvSpPr>
          <p:cNvPr id="39" name="テキスト ボックス 38"/>
          <p:cNvSpPr txBox="1"/>
          <p:nvPr/>
        </p:nvSpPr>
        <p:spPr>
          <a:xfrm>
            <a:off x="926783" y="1984939"/>
            <a:ext cx="693744" cy="369332"/>
          </a:xfrm>
          <a:prstGeom prst="rect">
            <a:avLst/>
          </a:prstGeom>
          <a:noFill/>
        </p:spPr>
        <p:txBody>
          <a:bodyPr wrap="square" rtlCol="0">
            <a:spAutoFit/>
          </a:bodyPr>
          <a:lstStyle/>
          <a:p>
            <a:r>
              <a:rPr kumimoji="1" lang="ja-JP" altLang="en-US" dirty="0" smtClean="0">
                <a:solidFill>
                  <a:srgbClr val="000000"/>
                </a:solidFill>
              </a:rPr>
              <a:t>１００</a:t>
            </a:r>
            <a:endParaRPr kumimoji="1" lang="ja-JP" altLang="en-US" dirty="0">
              <a:solidFill>
                <a:srgbClr val="000000"/>
              </a:solidFill>
            </a:endParaRPr>
          </a:p>
        </p:txBody>
      </p:sp>
      <p:cxnSp>
        <p:nvCxnSpPr>
          <p:cNvPr id="40" name="カギ線コネクタ 39"/>
          <p:cNvCxnSpPr/>
          <p:nvPr/>
        </p:nvCxnSpPr>
        <p:spPr>
          <a:xfrm rot="16200000" flipH="1">
            <a:off x="1462701" y="2361387"/>
            <a:ext cx="1124759" cy="1469318"/>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1" name="テキスト ボックス 40"/>
          <p:cNvSpPr txBox="1"/>
          <p:nvPr/>
        </p:nvSpPr>
        <p:spPr>
          <a:xfrm>
            <a:off x="6914039" y="1644438"/>
            <a:ext cx="1590693" cy="400110"/>
          </a:xfrm>
          <a:prstGeom prst="rect">
            <a:avLst/>
          </a:prstGeom>
          <a:noFill/>
        </p:spPr>
        <p:txBody>
          <a:bodyPr wrap="square" rtlCol="0">
            <a:spAutoFit/>
          </a:bodyPr>
          <a:lstStyle/>
          <a:p>
            <a:r>
              <a:rPr kumimoji="1" lang="ja-JP" altLang="en-US" sz="2000" dirty="0" smtClean="0">
                <a:solidFill>
                  <a:srgbClr val="000000"/>
                </a:solidFill>
              </a:rPr>
              <a:t>誤りパターン</a:t>
            </a:r>
            <a:endParaRPr kumimoji="1" lang="ja-JP" altLang="en-US" sz="2000" dirty="0">
              <a:solidFill>
                <a:srgbClr val="000000"/>
              </a:solidFill>
            </a:endParaRPr>
          </a:p>
        </p:txBody>
      </p:sp>
      <p:sp>
        <p:nvSpPr>
          <p:cNvPr id="42" name="テキスト ボックス 41"/>
          <p:cNvSpPr txBox="1"/>
          <p:nvPr/>
        </p:nvSpPr>
        <p:spPr>
          <a:xfrm>
            <a:off x="7134142" y="2041529"/>
            <a:ext cx="1121110" cy="369332"/>
          </a:xfrm>
          <a:prstGeom prst="rect">
            <a:avLst/>
          </a:prstGeom>
          <a:noFill/>
        </p:spPr>
        <p:txBody>
          <a:bodyPr wrap="square" rtlCol="0">
            <a:spAutoFit/>
          </a:bodyPr>
          <a:lstStyle/>
          <a:p>
            <a:r>
              <a:rPr kumimoji="1" lang="en-US" altLang="ja-JP" dirty="0" smtClean="0">
                <a:solidFill>
                  <a:srgbClr val="000000"/>
                </a:solidFill>
              </a:rPr>
              <a:t>0001000</a:t>
            </a:r>
            <a:endParaRPr kumimoji="1" lang="ja-JP" altLang="en-US" dirty="0">
              <a:solidFill>
                <a:srgbClr val="000000"/>
              </a:solidFill>
            </a:endParaRPr>
          </a:p>
        </p:txBody>
      </p:sp>
      <p:cxnSp>
        <p:nvCxnSpPr>
          <p:cNvPr id="43" name="カギ線コネクタ 42"/>
          <p:cNvCxnSpPr/>
          <p:nvPr/>
        </p:nvCxnSpPr>
        <p:spPr>
          <a:xfrm flipV="1">
            <a:off x="6316316" y="2527618"/>
            <a:ext cx="1417193" cy="1130808"/>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pic>
        <p:nvPicPr>
          <p:cNvPr id="44" name="サウンド 4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1911542962"/>
      </p:ext>
    </p:extLst>
  </p:cSld>
  <p:clrMapOvr>
    <a:masterClrMapping/>
  </p:clrMapOvr>
  <mc:AlternateContent xmlns:mc="http://schemas.openxmlformats.org/markup-compatibility/2006" xmlns:p14="http://schemas.microsoft.com/office/powerpoint/2010/main">
    <mc:Choice Requires="p14">
      <p:transition spd="slow" p14:dur="2000" advTm="28098"/>
    </mc:Choice>
    <mc:Fallback xmlns="">
      <p:transition xmlns:p14="http://schemas.microsoft.com/office/powerpoint/2010/main" spd="slow" advTm="2809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a:spLocks noGrp="1"/>
          </p:cNvSpPr>
          <p:nvPr>
            <p:ph type="title"/>
          </p:nvPr>
        </p:nvSpPr>
        <p:spPr/>
        <p:txBody>
          <a:bodyPr>
            <a:normAutofit/>
          </a:bodyPr>
          <a:lstStyle/>
          <a:p>
            <a:r>
              <a:rPr kumimoji="1" lang="en-US" altLang="ja-JP" dirty="0" err="1" smtClean="0">
                <a:solidFill>
                  <a:srgbClr val="000000"/>
                </a:solidFill>
              </a:rPr>
              <a:t>Shalkwijk</a:t>
            </a:r>
            <a:r>
              <a:rPr kumimoji="1" lang="ja-JP" altLang="en-US" dirty="0" smtClean="0">
                <a:solidFill>
                  <a:srgbClr val="000000"/>
                </a:solidFill>
              </a:rPr>
              <a:t>の数え上げ符号とは</a:t>
            </a:r>
            <a:endParaRPr kumimoji="1" lang="ja-JP" altLang="en-US" dirty="0">
              <a:solidFill>
                <a:srgbClr val="000000"/>
              </a:solidFill>
            </a:endParaRPr>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733675748"/>
              </p:ext>
            </p:extLst>
          </p:nvPr>
        </p:nvGraphicFramePr>
        <p:xfrm>
          <a:off x="-2034782" y="4576794"/>
          <a:ext cx="419100" cy="469900"/>
        </p:xfrm>
        <a:graphic>
          <a:graphicData uri="http://schemas.openxmlformats.org/presentationml/2006/ole">
            <mc:AlternateContent xmlns:mc="http://schemas.openxmlformats.org/markup-compatibility/2006">
              <mc:Choice xmlns:v="urn:schemas-microsoft-com:vml" Requires="v">
                <p:oleObj spid="_x0000_s1473" name="数式" r:id="rId5" imgW="419100" imgH="469900" progId="Equation.3">
                  <p:embed/>
                </p:oleObj>
              </mc:Choice>
              <mc:Fallback>
                <p:oleObj name="数式" r:id="rId5" imgW="419100" imgH="469900" progId="Equation.3">
                  <p:embed/>
                  <p:pic>
                    <p:nvPicPr>
                      <p:cNvPr id="0" name=""/>
                      <p:cNvPicPr/>
                      <p:nvPr/>
                    </p:nvPicPr>
                    <p:blipFill>
                      <a:blip r:embed="rId6"/>
                      <a:stretch>
                        <a:fillRect/>
                      </a:stretch>
                    </p:blipFill>
                    <p:spPr>
                      <a:xfrm>
                        <a:off x="-2034782" y="4576794"/>
                        <a:ext cx="419100" cy="469900"/>
                      </a:xfrm>
                      <a:prstGeom prst="rect">
                        <a:avLst/>
                      </a:prstGeom>
                    </p:spPr>
                  </p:pic>
                </p:oleObj>
              </mc:Fallback>
            </mc:AlternateContent>
          </a:graphicData>
        </a:graphic>
      </p:graphicFrame>
      <p:graphicFrame>
        <p:nvGraphicFramePr>
          <p:cNvPr id="16" name="オブジェクト 15"/>
          <p:cNvGraphicFramePr>
            <a:graphicFrameLocks noChangeAspect="1"/>
          </p:cNvGraphicFramePr>
          <p:nvPr>
            <p:extLst>
              <p:ext uri="{D42A27DB-BD31-4B8C-83A1-F6EECF244321}">
                <p14:modId xmlns:p14="http://schemas.microsoft.com/office/powerpoint/2010/main" val="2016414590"/>
              </p:ext>
            </p:extLst>
          </p:nvPr>
        </p:nvGraphicFramePr>
        <p:xfrm>
          <a:off x="5707154" y="2842400"/>
          <a:ext cx="2030195" cy="851371"/>
        </p:xfrm>
        <a:graphic>
          <a:graphicData uri="http://schemas.openxmlformats.org/presentationml/2006/ole">
            <mc:AlternateContent xmlns:mc="http://schemas.openxmlformats.org/markup-compatibility/2006">
              <mc:Choice xmlns:v="urn:schemas-microsoft-com:vml" Requires="v">
                <p:oleObj spid="_x0000_s1474" name="数式" r:id="rId7" imgW="1181100" imgH="495300" progId="Equation.3">
                  <p:embed/>
                </p:oleObj>
              </mc:Choice>
              <mc:Fallback>
                <p:oleObj name="数式" r:id="rId7" imgW="1181100" imgH="495300" progId="Equation.3">
                  <p:embed/>
                  <p:pic>
                    <p:nvPicPr>
                      <p:cNvPr id="0" name=""/>
                      <p:cNvPicPr/>
                      <p:nvPr/>
                    </p:nvPicPr>
                    <p:blipFill>
                      <a:blip r:embed="rId8"/>
                      <a:stretch>
                        <a:fillRect/>
                      </a:stretch>
                    </p:blipFill>
                    <p:spPr>
                      <a:xfrm>
                        <a:off x="5707154" y="2842400"/>
                        <a:ext cx="2030195" cy="851371"/>
                      </a:xfrm>
                      <a:prstGeom prst="rect">
                        <a:avLst/>
                      </a:prstGeom>
                    </p:spPr>
                  </p:pic>
                </p:oleObj>
              </mc:Fallback>
            </mc:AlternateContent>
          </a:graphicData>
        </a:graphic>
      </p:graphicFrame>
      <p:graphicFrame>
        <p:nvGraphicFramePr>
          <p:cNvPr id="19" name="表 18"/>
          <p:cNvGraphicFramePr>
            <a:graphicFrameLocks noGrp="1"/>
          </p:cNvGraphicFramePr>
          <p:nvPr>
            <p:extLst>
              <p:ext uri="{D42A27DB-BD31-4B8C-83A1-F6EECF244321}">
                <p14:modId xmlns:p14="http://schemas.microsoft.com/office/powerpoint/2010/main" val="3697005181"/>
              </p:ext>
            </p:extLst>
          </p:nvPr>
        </p:nvGraphicFramePr>
        <p:xfrm>
          <a:off x="2510548" y="4968849"/>
          <a:ext cx="4123139" cy="1584960"/>
        </p:xfrm>
        <a:graphic>
          <a:graphicData uri="http://schemas.openxmlformats.org/drawingml/2006/table">
            <a:tbl>
              <a:tblPr firstRow="1" bandRow="1">
                <a:tableStyleId>{5C22544A-7EE6-4342-B048-85BDC9FD1C3A}</a:tableStyleId>
              </a:tblPr>
              <a:tblGrid>
                <a:gridCol w="551154"/>
                <a:gridCol w="1542191"/>
                <a:gridCol w="555642"/>
                <a:gridCol w="1474152"/>
              </a:tblGrid>
              <a:tr h="340902">
                <a:tc>
                  <a:txBody>
                    <a:bodyPr/>
                    <a:lstStyle/>
                    <a:p>
                      <a:pPr algn="r"/>
                      <a:r>
                        <a:rPr kumimoji="1" lang="en-US" altLang="ja-JP" sz="2000" dirty="0" err="1" smtClean="0">
                          <a:solidFill>
                            <a:srgbClr val="000000"/>
                          </a:solidFill>
                        </a:rPr>
                        <a:t>i</a:t>
                      </a:r>
                      <a:r>
                        <a:rPr kumimoji="1" lang="en-US" altLang="ja-JP" sz="2000" dirty="0" smtClean="0">
                          <a:solidFill>
                            <a:srgbClr val="000000"/>
                          </a:solidFill>
                        </a:rPr>
                        <a:t>(x)</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sz="2000" dirty="0" smtClean="0">
                          <a:solidFill>
                            <a:srgbClr val="000000"/>
                          </a:solidFill>
                        </a:rPr>
                        <a:t>x</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sz="2000" dirty="0" err="1" smtClean="0">
                          <a:solidFill>
                            <a:srgbClr val="000000"/>
                          </a:solidFill>
                        </a:rPr>
                        <a:t>i</a:t>
                      </a:r>
                      <a:r>
                        <a:rPr kumimoji="1" lang="en-US" altLang="ja-JP" sz="2000" dirty="0" smtClean="0">
                          <a:solidFill>
                            <a:srgbClr val="000000"/>
                          </a:solidFill>
                        </a:rPr>
                        <a:t>(x)</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sz="2000" dirty="0" smtClean="0">
                          <a:solidFill>
                            <a:srgbClr val="000000"/>
                          </a:solidFill>
                        </a:rPr>
                        <a:t>x</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40902">
                <a:tc>
                  <a:txBody>
                    <a:bodyPr/>
                    <a:lstStyle/>
                    <a:p>
                      <a:pPr algn="r"/>
                      <a:r>
                        <a:rPr kumimoji="1" lang="en-US" altLang="ja-JP" sz="2000" dirty="0" smtClean="0">
                          <a:solidFill>
                            <a:srgbClr val="000000"/>
                          </a:solidFill>
                        </a:rPr>
                        <a:t>0</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sz="2000" dirty="0" smtClean="0">
                          <a:solidFill>
                            <a:srgbClr val="000000"/>
                          </a:solidFill>
                        </a:rPr>
                        <a:t>0011</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sz="2000" dirty="0" smtClean="0">
                          <a:solidFill>
                            <a:srgbClr val="000000"/>
                          </a:solidFill>
                        </a:rPr>
                        <a:t>3</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sz="2000" dirty="0" smtClean="0">
                          <a:solidFill>
                            <a:srgbClr val="000000"/>
                          </a:solidFill>
                        </a:rPr>
                        <a:t>1001</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40902">
                <a:tc>
                  <a:txBody>
                    <a:bodyPr/>
                    <a:lstStyle/>
                    <a:p>
                      <a:pPr algn="r"/>
                      <a:r>
                        <a:rPr kumimoji="1" lang="en-US" altLang="ja-JP" sz="2000" dirty="0" smtClean="0">
                          <a:solidFill>
                            <a:srgbClr val="000000"/>
                          </a:solidFill>
                        </a:rPr>
                        <a:t>1</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sz="2000" dirty="0" smtClean="0">
                          <a:solidFill>
                            <a:srgbClr val="000000"/>
                          </a:solidFill>
                        </a:rPr>
                        <a:t>0101</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sz="2000" dirty="0" smtClean="0">
                          <a:solidFill>
                            <a:srgbClr val="000000"/>
                          </a:solidFill>
                        </a:rPr>
                        <a:t>4</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sz="2000" dirty="0" smtClean="0">
                          <a:solidFill>
                            <a:srgbClr val="000000"/>
                          </a:solidFill>
                        </a:rPr>
                        <a:t>1010</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40902">
                <a:tc>
                  <a:txBody>
                    <a:bodyPr/>
                    <a:lstStyle/>
                    <a:p>
                      <a:pPr algn="r"/>
                      <a:r>
                        <a:rPr kumimoji="1" lang="en-US" altLang="ja-JP" sz="2000" dirty="0" smtClean="0">
                          <a:solidFill>
                            <a:srgbClr val="000000"/>
                          </a:solidFill>
                        </a:rPr>
                        <a:t>2</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sz="2000" dirty="0" smtClean="0">
                          <a:solidFill>
                            <a:srgbClr val="000000"/>
                          </a:solidFill>
                        </a:rPr>
                        <a:t>0110</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sz="2000" dirty="0" smtClean="0">
                          <a:solidFill>
                            <a:srgbClr val="000000"/>
                          </a:solidFill>
                        </a:rPr>
                        <a:t>5</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sz="2000" dirty="0" smtClean="0">
                          <a:solidFill>
                            <a:srgbClr val="000000"/>
                          </a:solidFill>
                        </a:rPr>
                        <a:t>1100</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20" name="テキスト ボックス 19"/>
          <p:cNvSpPr txBox="1"/>
          <p:nvPr/>
        </p:nvSpPr>
        <p:spPr>
          <a:xfrm>
            <a:off x="1562602" y="4346922"/>
            <a:ext cx="6037224" cy="461665"/>
          </a:xfrm>
          <a:prstGeom prst="rect">
            <a:avLst/>
          </a:prstGeom>
          <a:noFill/>
        </p:spPr>
        <p:txBody>
          <a:bodyPr wrap="square" rtlCol="0">
            <a:spAutoFit/>
          </a:bodyPr>
          <a:lstStyle/>
          <a:p>
            <a:pPr algn="ctr"/>
            <a:r>
              <a:rPr kumimoji="1" lang="en-US" altLang="ja-JP" sz="2400" dirty="0"/>
              <a:t>n</a:t>
            </a:r>
            <a:r>
              <a:rPr kumimoji="1" lang="en-US" altLang="ja-JP" sz="2400" dirty="0" smtClean="0"/>
              <a:t>=4, k=2</a:t>
            </a:r>
            <a:r>
              <a:rPr kumimoji="1" lang="ja-JP" altLang="en-US" sz="2400" dirty="0" smtClean="0"/>
              <a:t>の場合の割り当て表</a:t>
            </a:r>
            <a:endParaRPr kumimoji="1" lang="ja-JP" altLang="en-US" sz="2400" dirty="0"/>
          </a:p>
        </p:txBody>
      </p:sp>
      <p:pic>
        <p:nvPicPr>
          <p:cNvPr id="25" name="サウンド 24">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9"/>
          <a:stretch>
            <a:fillRect/>
          </a:stretch>
        </p:blipFill>
        <p:spPr>
          <a:xfrm>
            <a:off x="8115300" y="5829300"/>
            <a:ext cx="812800" cy="812800"/>
          </a:xfrm>
          <a:prstGeom prst="rect">
            <a:avLst/>
          </a:prstGeom>
        </p:spPr>
      </p:pic>
      <p:sp>
        <p:nvSpPr>
          <p:cNvPr id="11" name="テキスト ボックス 10"/>
          <p:cNvSpPr txBox="1"/>
          <p:nvPr/>
        </p:nvSpPr>
        <p:spPr>
          <a:xfrm>
            <a:off x="1289990" y="2431477"/>
            <a:ext cx="2441115" cy="461665"/>
          </a:xfrm>
          <a:prstGeom prst="rect">
            <a:avLst/>
          </a:prstGeom>
          <a:noFill/>
        </p:spPr>
        <p:txBody>
          <a:bodyPr wrap="square" rtlCol="0">
            <a:spAutoFit/>
          </a:bodyPr>
          <a:lstStyle/>
          <a:p>
            <a:pPr algn="ctr"/>
            <a:r>
              <a:rPr kumimoji="1" lang="ja-JP" altLang="en-US" sz="2400" dirty="0" smtClean="0">
                <a:solidFill>
                  <a:srgbClr val="000000"/>
                </a:solidFill>
              </a:rPr>
              <a:t>（０００</a:t>
            </a:r>
            <a:r>
              <a:rPr kumimoji="1" lang="en-US" altLang="ja-JP" sz="2400" dirty="0" smtClean="0">
                <a:solidFill>
                  <a:srgbClr val="000000"/>
                </a:solidFill>
              </a:rPr>
              <a:t>…</a:t>
            </a:r>
            <a:r>
              <a:rPr kumimoji="1" lang="ja-JP" altLang="en-US" sz="2400" dirty="0" smtClean="0">
                <a:solidFill>
                  <a:srgbClr val="000000"/>
                </a:solidFill>
              </a:rPr>
              <a:t>０１１）</a:t>
            </a:r>
            <a:r>
              <a:rPr kumimoji="1" lang="en-US" altLang="ja-JP" sz="2400" baseline="-25000" dirty="0" smtClean="0">
                <a:solidFill>
                  <a:srgbClr val="000000"/>
                </a:solidFill>
              </a:rPr>
              <a:t>2</a:t>
            </a:r>
            <a:endParaRPr kumimoji="1" lang="ja-JP" altLang="en-US" sz="2400" dirty="0">
              <a:solidFill>
                <a:srgbClr val="000000"/>
              </a:solidFill>
            </a:endParaRPr>
          </a:p>
        </p:txBody>
      </p:sp>
      <p:sp>
        <p:nvSpPr>
          <p:cNvPr id="12" name="テキスト ボックス 11"/>
          <p:cNvSpPr txBox="1"/>
          <p:nvPr/>
        </p:nvSpPr>
        <p:spPr>
          <a:xfrm>
            <a:off x="948013" y="1674969"/>
            <a:ext cx="2912311" cy="761747"/>
          </a:xfrm>
          <a:prstGeom prst="rect">
            <a:avLst/>
          </a:prstGeom>
          <a:noFill/>
        </p:spPr>
        <p:txBody>
          <a:bodyPr wrap="square" rtlCol="0">
            <a:spAutoFit/>
          </a:bodyPr>
          <a:lstStyle/>
          <a:p>
            <a:pPr algn="ctr"/>
            <a:r>
              <a:rPr lang="ja-JP" altLang="en-US" sz="2400" dirty="0" smtClean="0">
                <a:solidFill>
                  <a:srgbClr val="000000"/>
                </a:solidFill>
              </a:rPr>
              <a:t>２進数列</a:t>
            </a:r>
            <a:r>
              <a:rPr lang="en-US" altLang="ja-JP" sz="2400" dirty="0" smtClean="0">
                <a:solidFill>
                  <a:srgbClr val="000000"/>
                </a:solidFill>
              </a:rPr>
              <a:t>x</a:t>
            </a:r>
          </a:p>
          <a:p>
            <a:pPr algn="ctr">
              <a:lnSpc>
                <a:spcPct val="110000"/>
              </a:lnSpc>
            </a:pPr>
            <a:r>
              <a:rPr kumimoji="1" lang="ja-JP" altLang="en-US" dirty="0" smtClean="0">
                <a:solidFill>
                  <a:srgbClr val="000000"/>
                </a:solidFill>
              </a:rPr>
              <a:t>長さ：</a:t>
            </a:r>
            <a:r>
              <a:rPr kumimoji="1" lang="en-US" altLang="ja-JP" dirty="0" smtClean="0">
                <a:solidFill>
                  <a:srgbClr val="000000"/>
                </a:solidFill>
              </a:rPr>
              <a:t>n</a:t>
            </a:r>
            <a:r>
              <a:rPr kumimoji="1" lang="ja-JP" altLang="en-US" dirty="0" smtClean="0">
                <a:solidFill>
                  <a:srgbClr val="000000"/>
                </a:solidFill>
              </a:rPr>
              <a:t>，ハミング重み：</a:t>
            </a:r>
            <a:r>
              <a:rPr kumimoji="1" lang="en-US" altLang="ja-JP" dirty="0" smtClean="0">
                <a:solidFill>
                  <a:srgbClr val="000000"/>
                </a:solidFill>
              </a:rPr>
              <a:t>k</a:t>
            </a:r>
            <a:endParaRPr kumimoji="1" lang="ja-JP" altLang="en-US" dirty="0">
              <a:solidFill>
                <a:srgbClr val="000000"/>
              </a:solidFill>
            </a:endParaRPr>
          </a:p>
        </p:txBody>
      </p:sp>
      <p:sp>
        <p:nvSpPr>
          <p:cNvPr id="5" name="左大かっこ 4"/>
          <p:cNvSpPr/>
          <p:nvPr/>
        </p:nvSpPr>
        <p:spPr>
          <a:xfrm>
            <a:off x="-1664683" y="2592157"/>
            <a:ext cx="98002" cy="2137266"/>
          </a:xfrm>
          <a:prstGeom prst="leftBracket">
            <a:avLst/>
          </a:prstGeom>
          <a:ln>
            <a:solidFill>
              <a:srgbClr val="000000"/>
            </a:solidFill>
          </a:ln>
          <a:effectLst/>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1936643" y="5203916"/>
            <a:ext cx="1726285" cy="646331"/>
          </a:xfrm>
          <a:prstGeom prst="rect">
            <a:avLst/>
          </a:prstGeom>
          <a:noFill/>
        </p:spPr>
        <p:txBody>
          <a:bodyPr wrap="square" rtlCol="0">
            <a:spAutoFit/>
          </a:bodyPr>
          <a:lstStyle/>
          <a:p>
            <a:pPr algn="ctr"/>
            <a:r>
              <a:rPr kumimoji="1" lang="ja-JP" altLang="en-US" dirty="0" smtClean="0">
                <a:solidFill>
                  <a:srgbClr val="000000"/>
                </a:solidFill>
              </a:rPr>
              <a:t>長さ　</a:t>
            </a:r>
            <a:r>
              <a:rPr kumimoji="1" lang="en-US" altLang="ja-JP" dirty="0" smtClean="0">
                <a:solidFill>
                  <a:srgbClr val="000000"/>
                </a:solidFill>
              </a:rPr>
              <a:t>;n</a:t>
            </a:r>
            <a:endParaRPr kumimoji="1" lang="en-US" altLang="ja-JP" dirty="0">
              <a:solidFill>
                <a:srgbClr val="000000"/>
              </a:solidFill>
            </a:endParaRPr>
          </a:p>
          <a:p>
            <a:pPr algn="ctr"/>
            <a:r>
              <a:rPr kumimoji="1" lang="ja-JP" altLang="en-US" dirty="0" smtClean="0">
                <a:solidFill>
                  <a:srgbClr val="000000"/>
                </a:solidFill>
              </a:rPr>
              <a:t>ハミング重み</a:t>
            </a:r>
            <a:r>
              <a:rPr kumimoji="1" lang="en-US" altLang="ja-JP" dirty="0" smtClean="0">
                <a:solidFill>
                  <a:srgbClr val="000000"/>
                </a:solidFill>
              </a:rPr>
              <a:t>k</a:t>
            </a:r>
            <a:endParaRPr kumimoji="1" lang="ja-JP" altLang="en-US" dirty="0">
              <a:solidFill>
                <a:srgbClr val="000000"/>
              </a:solidFill>
            </a:endParaRPr>
          </a:p>
        </p:txBody>
      </p:sp>
      <p:sp>
        <p:nvSpPr>
          <p:cNvPr id="21" name="テキスト ボックス 20"/>
          <p:cNvSpPr txBox="1"/>
          <p:nvPr/>
        </p:nvSpPr>
        <p:spPr>
          <a:xfrm>
            <a:off x="5639114" y="1687900"/>
            <a:ext cx="1989145" cy="461665"/>
          </a:xfrm>
          <a:prstGeom prst="rect">
            <a:avLst/>
          </a:prstGeom>
          <a:noFill/>
        </p:spPr>
        <p:txBody>
          <a:bodyPr wrap="square" rtlCol="0">
            <a:spAutoFit/>
          </a:bodyPr>
          <a:lstStyle/>
          <a:p>
            <a:pPr algn="ctr"/>
            <a:r>
              <a:rPr lang="en-US" altLang="ja-JP" sz="2400" dirty="0" smtClean="0">
                <a:solidFill>
                  <a:srgbClr val="000000"/>
                </a:solidFill>
              </a:rPr>
              <a:t>10</a:t>
            </a:r>
            <a:r>
              <a:rPr lang="ja-JP" altLang="en-US" sz="2400" dirty="0" smtClean="0">
                <a:solidFill>
                  <a:srgbClr val="000000"/>
                </a:solidFill>
              </a:rPr>
              <a:t>進数</a:t>
            </a:r>
            <a:r>
              <a:rPr lang="en-US" altLang="ja-JP" sz="2400" dirty="0" err="1" smtClean="0">
                <a:solidFill>
                  <a:srgbClr val="000000"/>
                </a:solidFill>
              </a:rPr>
              <a:t>i</a:t>
            </a:r>
            <a:r>
              <a:rPr lang="en-US" altLang="ja-JP" sz="2400" dirty="0" smtClean="0">
                <a:solidFill>
                  <a:srgbClr val="000000"/>
                </a:solidFill>
              </a:rPr>
              <a:t>(x)</a:t>
            </a:r>
            <a:endParaRPr kumimoji="1" lang="ja-JP" altLang="en-US" sz="2400" dirty="0">
              <a:solidFill>
                <a:srgbClr val="000000"/>
              </a:solidFill>
            </a:endParaRPr>
          </a:p>
        </p:txBody>
      </p:sp>
      <p:sp>
        <p:nvSpPr>
          <p:cNvPr id="27" name="テキスト ボックス 26"/>
          <p:cNvSpPr txBox="1"/>
          <p:nvPr/>
        </p:nvSpPr>
        <p:spPr>
          <a:xfrm>
            <a:off x="1293756" y="2849913"/>
            <a:ext cx="2441115" cy="461665"/>
          </a:xfrm>
          <a:prstGeom prst="rect">
            <a:avLst/>
          </a:prstGeom>
          <a:noFill/>
        </p:spPr>
        <p:txBody>
          <a:bodyPr wrap="square" rtlCol="0">
            <a:spAutoFit/>
          </a:bodyPr>
          <a:lstStyle/>
          <a:p>
            <a:pPr algn="ctr"/>
            <a:r>
              <a:rPr kumimoji="1" lang="ja-JP" altLang="en-US" sz="2400" dirty="0" smtClean="0">
                <a:solidFill>
                  <a:srgbClr val="000000"/>
                </a:solidFill>
              </a:rPr>
              <a:t>（０００</a:t>
            </a:r>
            <a:r>
              <a:rPr kumimoji="1" lang="en-US" altLang="ja-JP" sz="2400" dirty="0" smtClean="0">
                <a:solidFill>
                  <a:srgbClr val="000000"/>
                </a:solidFill>
              </a:rPr>
              <a:t>…</a:t>
            </a:r>
            <a:r>
              <a:rPr kumimoji="1" lang="ja-JP" altLang="en-US" sz="2400" dirty="0" smtClean="0">
                <a:solidFill>
                  <a:srgbClr val="000000"/>
                </a:solidFill>
              </a:rPr>
              <a:t>１０１）</a:t>
            </a:r>
            <a:r>
              <a:rPr kumimoji="1" lang="en-US" altLang="ja-JP" sz="2400" baseline="-25000" dirty="0" smtClean="0">
                <a:solidFill>
                  <a:srgbClr val="000000"/>
                </a:solidFill>
              </a:rPr>
              <a:t>2</a:t>
            </a:r>
            <a:endParaRPr kumimoji="1" lang="ja-JP" altLang="en-US" sz="2400" dirty="0">
              <a:solidFill>
                <a:srgbClr val="000000"/>
              </a:solidFill>
            </a:endParaRPr>
          </a:p>
        </p:txBody>
      </p:sp>
      <p:sp>
        <p:nvSpPr>
          <p:cNvPr id="28" name="テキスト ボックス 27"/>
          <p:cNvSpPr txBox="1"/>
          <p:nvPr/>
        </p:nvSpPr>
        <p:spPr>
          <a:xfrm rot="5400000">
            <a:off x="2125406" y="3254878"/>
            <a:ext cx="777814" cy="461665"/>
          </a:xfrm>
          <a:prstGeom prst="rect">
            <a:avLst/>
          </a:prstGeom>
          <a:noFill/>
        </p:spPr>
        <p:txBody>
          <a:bodyPr wrap="square" rtlCol="0">
            <a:spAutoFit/>
          </a:bodyPr>
          <a:lstStyle/>
          <a:p>
            <a:pPr algn="ctr"/>
            <a:r>
              <a:rPr kumimoji="1" lang="en-US" altLang="ja-JP" sz="2400" dirty="0" smtClean="0">
                <a:solidFill>
                  <a:srgbClr val="000000"/>
                </a:solidFill>
              </a:rPr>
              <a:t>〜</a:t>
            </a:r>
            <a:endParaRPr kumimoji="1" lang="ja-JP" altLang="en-US" sz="2400" dirty="0">
              <a:solidFill>
                <a:srgbClr val="000000"/>
              </a:solidFill>
            </a:endParaRPr>
          </a:p>
        </p:txBody>
      </p:sp>
      <p:sp>
        <p:nvSpPr>
          <p:cNvPr id="29" name="テキスト ボックス 28"/>
          <p:cNvSpPr txBox="1"/>
          <p:nvPr/>
        </p:nvSpPr>
        <p:spPr>
          <a:xfrm>
            <a:off x="1293756" y="3660790"/>
            <a:ext cx="2441115" cy="461665"/>
          </a:xfrm>
          <a:prstGeom prst="rect">
            <a:avLst/>
          </a:prstGeom>
          <a:noFill/>
        </p:spPr>
        <p:txBody>
          <a:bodyPr wrap="square" rtlCol="0">
            <a:spAutoFit/>
          </a:bodyPr>
          <a:lstStyle/>
          <a:p>
            <a:pPr algn="ctr"/>
            <a:r>
              <a:rPr kumimoji="1" lang="ja-JP" altLang="en-US" sz="2400" dirty="0" smtClean="0">
                <a:solidFill>
                  <a:srgbClr val="000000"/>
                </a:solidFill>
              </a:rPr>
              <a:t>（１１０</a:t>
            </a:r>
            <a:r>
              <a:rPr kumimoji="1" lang="en-US" altLang="ja-JP" sz="2400" dirty="0" smtClean="0">
                <a:solidFill>
                  <a:srgbClr val="000000"/>
                </a:solidFill>
              </a:rPr>
              <a:t>…</a:t>
            </a:r>
            <a:r>
              <a:rPr kumimoji="1" lang="ja-JP" altLang="en-US" sz="2400" dirty="0" smtClean="0">
                <a:solidFill>
                  <a:srgbClr val="000000"/>
                </a:solidFill>
              </a:rPr>
              <a:t>０００）</a:t>
            </a:r>
            <a:r>
              <a:rPr kumimoji="1" lang="en-US" altLang="ja-JP" sz="2400" baseline="-25000" dirty="0" smtClean="0">
                <a:solidFill>
                  <a:srgbClr val="000000"/>
                </a:solidFill>
              </a:rPr>
              <a:t>2</a:t>
            </a:r>
            <a:endParaRPr kumimoji="1" lang="ja-JP" altLang="en-US" sz="2400" dirty="0">
              <a:solidFill>
                <a:srgbClr val="000000"/>
              </a:solidFill>
            </a:endParaRPr>
          </a:p>
        </p:txBody>
      </p:sp>
      <p:sp>
        <p:nvSpPr>
          <p:cNvPr id="30" name="テキスト ボックス 29"/>
          <p:cNvSpPr txBox="1"/>
          <p:nvPr/>
        </p:nvSpPr>
        <p:spPr>
          <a:xfrm>
            <a:off x="9225928" y="1244348"/>
            <a:ext cx="2685227" cy="461665"/>
          </a:xfrm>
          <a:prstGeom prst="rect">
            <a:avLst/>
          </a:prstGeom>
          <a:noFill/>
        </p:spPr>
        <p:txBody>
          <a:bodyPr wrap="square" rtlCol="0">
            <a:spAutoFit/>
          </a:bodyPr>
          <a:lstStyle/>
          <a:p>
            <a:pPr algn="ctr"/>
            <a:r>
              <a:rPr kumimoji="1" lang="ja-JP" altLang="en-US" sz="2400" dirty="0" smtClean="0">
                <a:solidFill>
                  <a:srgbClr val="000000"/>
                </a:solidFill>
              </a:rPr>
              <a:t>０</a:t>
            </a:r>
            <a:endParaRPr kumimoji="1" lang="ja-JP" altLang="en-US" sz="2400" dirty="0">
              <a:solidFill>
                <a:srgbClr val="000000"/>
              </a:solidFill>
            </a:endParaRPr>
          </a:p>
        </p:txBody>
      </p:sp>
      <p:sp>
        <p:nvSpPr>
          <p:cNvPr id="31" name="テキスト ボックス 30"/>
          <p:cNvSpPr txBox="1"/>
          <p:nvPr/>
        </p:nvSpPr>
        <p:spPr>
          <a:xfrm>
            <a:off x="9229694" y="1662784"/>
            <a:ext cx="2685227" cy="461665"/>
          </a:xfrm>
          <a:prstGeom prst="rect">
            <a:avLst/>
          </a:prstGeom>
          <a:noFill/>
        </p:spPr>
        <p:txBody>
          <a:bodyPr wrap="square" rtlCol="0">
            <a:spAutoFit/>
          </a:bodyPr>
          <a:lstStyle/>
          <a:p>
            <a:pPr algn="ctr"/>
            <a:r>
              <a:rPr kumimoji="1" lang="ja-JP" altLang="en-US" sz="2400" dirty="0" smtClean="0">
                <a:solidFill>
                  <a:srgbClr val="000000"/>
                </a:solidFill>
              </a:rPr>
              <a:t>１</a:t>
            </a:r>
            <a:endParaRPr kumimoji="1" lang="ja-JP" altLang="en-US" sz="2400" dirty="0">
              <a:solidFill>
                <a:srgbClr val="000000"/>
              </a:solidFill>
            </a:endParaRPr>
          </a:p>
        </p:txBody>
      </p:sp>
      <p:graphicFrame>
        <p:nvGraphicFramePr>
          <p:cNvPr id="34" name="オブジェクト 33"/>
          <p:cNvGraphicFramePr>
            <a:graphicFrameLocks noChangeAspect="1"/>
          </p:cNvGraphicFramePr>
          <p:nvPr>
            <p:extLst>
              <p:ext uri="{D42A27DB-BD31-4B8C-83A1-F6EECF244321}">
                <p14:modId xmlns:p14="http://schemas.microsoft.com/office/powerpoint/2010/main" val="1424271268"/>
              </p:ext>
            </p:extLst>
          </p:nvPr>
        </p:nvGraphicFramePr>
        <p:xfrm>
          <a:off x="10314904" y="2485001"/>
          <a:ext cx="575316" cy="700840"/>
        </p:xfrm>
        <a:graphic>
          <a:graphicData uri="http://schemas.openxmlformats.org/presentationml/2006/ole">
            <mc:AlternateContent xmlns:mc="http://schemas.openxmlformats.org/markup-compatibility/2006">
              <mc:Choice xmlns:v="urn:schemas-microsoft-com:vml" Requires="v">
                <p:oleObj spid="_x0000_s1475" name="数式" r:id="rId10" imgW="406400" imgH="495300" progId="Equation.3">
                  <p:embed/>
                </p:oleObj>
              </mc:Choice>
              <mc:Fallback>
                <p:oleObj name="数式" r:id="rId10" imgW="406400" imgH="495300" progId="Equation.3">
                  <p:embed/>
                  <p:pic>
                    <p:nvPicPr>
                      <p:cNvPr id="0" name=""/>
                      <p:cNvPicPr/>
                      <p:nvPr/>
                    </p:nvPicPr>
                    <p:blipFill>
                      <a:blip r:embed="rId11"/>
                      <a:stretch>
                        <a:fillRect/>
                      </a:stretch>
                    </p:blipFill>
                    <p:spPr>
                      <a:xfrm>
                        <a:off x="10314904" y="2485001"/>
                        <a:ext cx="575316" cy="700840"/>
                      </a:xfrm>
                      <a:prstGeom prst="rect">
                        <a:avLst/>
                      </a:prstGeom>
                    </p:spPr>
                  </p:pic>
                </p:oleObj>
              </mc:Fallback>
            </mc:AlternateContent>
          </a:graphicData>
        </a:graphic>
      </p:graphicFrame>
      <p:sp>
        <p:nvSpPr>
          <p:cNvPr id="35" name="テキスト ボックス 34"/>
          <p:cNvSpPr txBox="1"/>
          <p:nvPr/>
        </p:nvSpPr>
        <p:spPr>
          <a:xfrm rot="5400000">
            <a:off x="10117939" y="2090582"/>
            <a:ext cx="855595" cy="461665"/>
          </a:xfrm>
          <a:prstGeom prst="rect">
            <a:avLst/>
          </a:prstGeom>
          <a:noFill/>
        </p:spPr>
        <p:txBody>
          <a:bodyPr wrap="square" rtlCol="0">
            <a:spAutoFit/>
          </a:bodyPr>
          <a:lstStyle/>
          <a:p>
            <a:pPr algn="ctr"/>
            <a:r>
              <a:rPr kumimoji="1" lang="en-US" altLang="ja-JP" sz="2400" dirty="0" smtClean="0">
                <a:solidFill>
                  <a:srgbClr val="000000"/>
                </a:solidFill>
              </a:rPr>
              <a:t>〜</a:t>
            </a:r>
            <a:endParaRPr kumimoji="1" lang="ja-JP" altLang="en-US" sz="2400" dirty="0">
              <a:solidFill>
                <a:srgbClr val="000000"/>
              </a:solidFill>
            </a:endParaRPr>
          </a:p>
        </p:txBody>
      </p:sp>
      <p:cxnSp>
        <p:nvCxnSpPr>
          <p:cNvPr id="7" name="直線矢印コネクタ 6"/>
          <p:cNvCxnSpPr/>
          <p:nvPr/>
        </p:nvCxnSpPr>
        <p:spPr>
          <a:xfrm flipH="1" flipV="1">
            <a:off x="4150307" y="2842400"/>
            <a:ext cx="979856" cy="38369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1" name="直線矢印コネクタ 40"/>
          <p:cNvCxnSpPr/>
          <p:nvPr/>
        </p:nvCxnSpPr>
        <p:spPr>
          <a:xfrm flipH="1" flipV="1">
            <a:off x="4150307" y="3123432"/>
            <a:ext cx="979856" cy="11400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4" name="直線矢印コネクタ 43"/>
          <p:cNvCxnSpPr/>
          <p:nvPr/>
        </p:nvCxnSpPr>
        <p:spPr>
          <a:xfrm flipH="1">
            <a:off x="4150307" y="3235342"/>
            <a:ext cx="979856" cy="62032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9" name="テキスト ボックス 48"/>
          <p:cNvSpPr txBox="1"/>
          <p:nvPr/>
        </p:nvSpPr>
        <p:spPr>
          <a:xfrm>
            <a:off x="3582190" y="2279707"/>
            <a:ext cx="1989145" cy="369332"/>
          </a:xfrm>
          <a:prstGeom prst="rect">
            <a:avLst/>
          </a:prstGeom>
          <a:noFill/>
        </p:spPr>
        <p:txBody>
          <a:bodyPr wrap="square" rtlCol="0">
            <a:spAutoFit/>
          </a:bodyPr>
          <a:lstStyle/>
          <a:p>
            <a:pPr algn="ctr"/>
            <a:r>
              <a:rPr lang="ja-JP" altLang="en-US" dirty="0" smtClean="0">
                <a:solidFill>
                  <a:srgbClr val="000000"/>
                </a:solidFill>
              </a:rPr>
              <a:t>割り当て</a:t>
            </a:r>
            <a:endParaRPr kumimoji="1" lang="ja-JP" altLang="en-US" dirty="0">
              <a:solidFill>
                <a:srgbClr val="000000"/>
              </a:solidFill>
            </a:endParaRPr>
          </a:p>
        </p:txBody>
      </p:sp>
    </p:spTree>
    <p:extLst>
      <p:ext uri="{BB962C8B-B14F-4D97-AF65-F5344CB8AC3E}">
        <p14:creationId xmlns:p14="http://schemas.microsoft.com/office/powerpoint/2010/main" val="3605733184"/>
      </p:ext>
    </p:extLst>
  </p:cSld>
  <p:clrMapOvr>
    <a:masterClrMapping/>
  </p:clrMapOvr>
  <mc:AlternateContent xmlns:mc="http://schemas.openxmlformats.org/markup-compatibility/2006" xmlns:p14="http://schemas.microsoft.com/office/powerpoint/2010/main">
    <mc:Choice Requires="p14">
      <p:transition spd="slow" p14:dur="2000" advTm="38913"/>
    </mc:Choice>
    <mc:Fallback xmlns="">
      <p:transition xmlns:p14="http://schemas.microsoft.com/office/powerpoint/2010/main" spd="slow" advTm="3891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タイトル 1"/>
          <p:cNvSpPr>
            <a:spLocks noGrp="1"/>
          </p:cNvSpPr>
          <p:nvPr>
            <p:ph type="title"/>
          </p:nvPr>
        </p:nvSpPr>
        <p:spPr/>
        <p:txBody>
          <a:bodyPr>
            <a:normAutofit/>
          </a:bodyPr>
          <a:lstStyle/>
          <a:p>
            <a:r>
              <a:rPr kumimoji="1" lang="en-US" altLang="ja-JP" dirty="0" err="1" smtClean="0">
                <a:solidFill>
                  <a:srgbClr val="000000"/>
                </a:solidFill>
              </a:rPr>
              <a:t>Shalkwijk</a:t>
            </a:r>
            <a:r>
              <a:rPr kumimoji="1" lang="ja-JP" altLang="en-US" dirty="0" smtClean="0">
                <a:solidFill>
                  <a:srgbClr val="000000"/>
                </a:solidFill>
              </a:rPr>
              <a:t>の数え上げ符号とは</a:t>
            </a:r>
            <a:endParaRPr kumimoji="1" lang="ja-JP" altLang="en-US" dirty="0">
              <a:solidFill>
                <a:srgbClr val="000000"/>
              </a:solidFill>
            </a:endParaRPr>
          </a:p>
        </p:txBody>
      </p:sp>
      <p:sp>
        <p:nvSpPr>
          <p:cNvPr id="14" name="コンテンツ プレースホルダー 2"/>
          <p:cNvSpPr>
            <a:spLocks noGrp="1"/>
          </p:cNvSpPr>
          <p:nvPr>
            <p:ph idx="1"/>
          </p:nvPr>
        </p:nvSpPr>
        <p:spPr>
          <a:xfrm>
            <a:off x="457200" y="1543500"/>
            <a:ext cx="8229600" cy="2319681"/>
          </a:xfrm>
        </p:spPr>
        <p:txBody>
          <a:bodyPr>
            <a:noAutofit/>
          </a:bodyPr>
          <a:lstStyle/>
          <a:p>
            <a:r>
              <a:rPr kumimoji="1" lang="ja-JP" altLang="en-US" sz="2800" dirty="0" smtClean="0">
                <a:solidFill>
                  <a:srgbClr val="000000"/>
                </a:solidFill>
              </a:rPr>
              <a:t>概要</a:t>
            </a:r>
            <a:endParaRPr kumimoji="1" lang="en-US" altLang="ja-JP" sz="2800" dirty="0" smtClean="0">
              <a:solidFill>
                <a:srgbClr val="000000"/>
              </a:solidFill>
            </a:endParaRPr>
          </a:p>
          <a:p>
            <a:pPr lvl="1"/>
            <a:r>
              <a:rPr lang="ja-JP" altLang="en-US" sz="2400" dirty="0" smtClean="0">
                <a:solidFill>
                  <a:srgbClr val="000000"/>
                </a:solidFill>
              </a:rPr>
              <a:t>長さ</a:t>
            </a:r>
            <a:r>
              <a:rPr lang="ja-JP" altLang="en-US" sz="2400" dirty="0">
                <a:solidFill>
                  <a:srgbClr val="000000"/>
                </a:solidFill>
              </a:rPr>
              <a:t>ｎ，ハミング重み</a:t>
            </a:r>
            <a:r>
              <a:rPr lang="en-US" altLang="ja-JP" sz="2400" dirty="0">
                <a:solidFill>
                  <a:srgbClr val="000000"/>
                </a:solidFill>
              </a:rPr>
              <a:t>k</a:t>
            </a:r>
            <a:r>
              <a:rPr lang="ja-JP" altLang="en-US" sz="2400" dirty="0">
                <a:solidFill>
                  <a:srgbClr val="000000"/>
                </a:solidFill>
              </a:rPr>
              <a:t>の２</a:t>
            </a:r>
            <a:r>
              <a:rPr lang="ja-JP" altLang="en-US" sz="2400" dirty="0" smtClean="0">
                <a:solidFill>
                  <a:srgbClr val="000000"/>
                </a:solidFill>
              </a:rPr>
              <a:t>進数列</a:t>
            </a:r>
            <a:r>
              <a:rPr lang="en-US" altLang="ja-JP" sz="2400" dirty="0" smtClean="0">
                <a:solidFill>
                  <a:srgbClr val="000000"/>
                </a:solidFill>
              </a:rPr>
              <a:t>x</a:t>
            </a:r>
            <a:r>
              <a:rPr lang="ja-JP" altLang="en-US" sz="2400" dirty="0" smtClean="0">
                <a:solidFill>
                  <a:srgbClr val="000000"/>
                </a:solidFill>
              </a:rPr>
              <a:t>の</a:t>
            </a:r>
            <a:r>
              <a:rPr lang="ja-JP" altLang="en-US" sz="2400" dirty="0">
                <a:solidFill>
                  <a:srgbClr val="000000"/>
                </a:solidFill>
              </a:rPr>
              <a:t>集合に対し</a:t>
            </a:r>
            <a:r>
              <a:rPr lang="ja-JP" altLang="en-US" sz="2400" dirty="0" smtClean="0">
                <a:solidFill>
                  <a:srgbClr val="000000"/>
                </a:solidFill>
              </a:rPr>
              <a:t>，一意の１０進数</a:t>
            </a:r>
            <a:r>
              <a:rPr lang="en-US" altLang="ja-JP" sz="2400" dirty="0" err="1" smtClean="0">
                <a:solidFill>
                  <a:srgbClr val="000000"/>
                </a:solidFill>
              </a:rPr>
              <a:t>i</a:t>
            </a:r>
            <a:r>
              <a:rPr lang="en-US" altLang="ja-JP" sz="2400" dirty="0" smtClean="0">
                <a:solidFill>
                  <a:srgbClr val="000000"/>
                </a:solidFill>
              </a:rPr>
              <a:t>(x)</a:t>
            </a:r>
            <a:r>
              <a:rPr lang="ja-JP" altLang="en-US" sz="2400" dirty="0" smtClean="0">
                <a:solidFill>
                  <a:srgbClr val="000000"/>
                </a:solidFill>
              </a:rPr>
              <a:t>を</a:t>
            </a:r>
            <a:endParaRPr lang="en-US" altLang="ja-JP" sz="2400" dirty="0">
              <a:solidFill>
                <a:srgbClr val="000000"/>
              </a:solidFill>
            </a:endParaRPr>
          </a:p>
          <a:p>
            <a:pPr marL="457200" lvl="1" indent="0">
              <a:buNone/>
            </a:pPr>
            <a:endParaRPr lang="en-US" altLang="ja-JP" dirty="0">
              <a:solidFill>
                <a:srgbClr val="000000"/>
              </a:solidFill>
            </a:endParaRPr>
          </a:p>
          <a:p>
            <a:pPr marL="457200" lvl="1" indent="0">
              <a:buNone/>
            </a:pPr>
            <a:r>
              <a:rPr lang="en-US" altLang="ja-JP" dirty="0">
                <a:solidFill>
                  <a:srgbClr val="000000"/>
                </a:solidFill>
              </a:rPr>
              <a:t>    </a:t>
            </a:r>
            <a:endParaRPr lang="en-US" altLang="ja-JP" dirty="0" smtClean="0">
              <a:solidFill>
                <a:srgbClr val="000000"/>
              </a:solidFill>
            </a:endParaRPr>
          </a:p>
          <a:p>
            <a:pPr marL="457200" lvl="1" indent="0">
              <a:buNone/>
            </a:pPr>
            <a:r>
              <a:rPr lang="en-US" altLang="ja-JP" sz="2400" dirty="0">
                <a:solidFill>
                  <a:srgbClr val="000000"/>
                </a:solidFill>
              </a:rPr>
              <a:t> </a:t>
            </a:r>
            <a:r>
              <a:rPr lang="en-US" altLang="ja-JP" sz="2400" dirty="0" smtClean="0">
                <a:solidFill>
                  <a:srgbClr val="000000"/>
                </a:solidFill>
              </a:rPr>
              <a:t>   </a:t>
            </a:r>
            <a:r>
              <a:rPr lang="ja-JP" altLang="en-US" sz="2400" dirty="0" smtClean="0">
                <a:solidFill>
                  <a:srgbClr val="000000"/>
                </a:solidFill>
              </a:rPr>
              <a:t>の</a:t>
            </a:r>
            <a:r>
              <a:rPr lang="ja-JP" altLang="en-US" sz="2400" dirty="0">
                <a:solidFill>
                  <a:srgbClr val="000000"/>
                </a:solidFill>
              </a:rPr>
              <a:t>範囲で割り当てる符号化</a:t>
            </a:r>
            <a:r>
              <a:rPr lang="ja-JP" altLang="en-US" sz="2400" dirty="0" smtClean="0">
                <a:solidFill>
                  <a:srgbClr val="000000"/>
                </a:solidFill>
              </a:rPr>
              <a:t>手法</a:t>
            </a:r>
            <a:endParaRPr lang="en-US" altLang="ja-JP" sz="2400" dirty="0" smtClean="0">
              <a:solidFill>
                <a:srgbClr val="000000"/>
              </a:solidFill>
            </a:endParaRPr>
          </a:p>
          <a:p>
            <a:pPr marL="457200" lvl="1" indent="0">
              <a:buNone/>
            </a:pPr>
            <a:endParaRPr lang="en-US" altLang="ja-JP" sz="2400" dirty="0">
              <a:solidFill>
                <a:srgbClr val="000000"/>
              </a:solidFill>
            </a:endParaRPr>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401546768"/>
              </p:ext>
            </p:extLst>
          </p:nvPr>
        </p:nvGraphicFramePr>
        <p:xfrm>
          <a:off x="-1082250" y="4566217"/>
          <a:ext cx="419100" cy="469900"/>
        </p:xfrm>
        <a:graphic>
          <a:graphicData uri="http://schemas.openxmlformats.org/presentationml/2006/ole">
            <mc:AlternateContent xmlns:mc="http://schemas.openxmlformats.org/markup-compatibility/2006">
              <mc:Choice xmlns:v="urn:schemas-microsoft-com:vml" Requires="v">
                <p:oleObj spid="_x0000_s8224" name="数式" r:id="rId5" imgW="419100" imgH="469900" progId="Equation.3">
                  <p:embed/>
                </p:oleObj>
              </mc:Choice>
              <mc:Fallback>
                <p:oleObj name="数式" r:id="rId5" imgW="419100" imgH="469900" progId="Equation.3">
                  <p:embed/>
                  <p:pic>
                    <p:nvPicPr>
                      <p:cNvPr id="0" name=""/>
                      <p:cNvPicPr/>
                      <p:nvPr/>
                    </p:nvPicPr>
                    <p:blipFill>
                      <a:blip r:embed="rId6"/>
                      <a:stretch>
                        <a:fillRect/>
                      </a:stretch>
                    </p:blipFill>
                    <p:spPr>
                      <a:xfrm>
                        <a:off x="-1082250" y="4566217"/>
                        <a:ext cx="419100" cy="469900"/>
                      </a:xfrm>
                      <a:prstGeom prst="rect">
                        <a:avLst/>
                      </a:prstGeom>
                    </p:spPr>
                  </p:pic>
                </p:oleObj>
              </mc:Fallback>
            </mc:AlternateContent>
          </a:graphicData>
        </a:graphic>
      </p:graphicFrame>
      <p:graphicFrame>
        <p:nvGraphicFramePr>
          <p:cNvPr id="16" name="オブジェクト 15"/>
          <p:cNvGraphicFramePr>
            <a:graphicFrameLocks noChangeAspect="1"/>
          </p:cNvGraphicFramePr>
          <p:nvPr>
            <p:extLst>
              <p:ext uri="{D42A27DB-BD31-4B8C-83A1-F6EECF244321}">
                <p14:modId xmlns:p14="http://schemas.microsoft.com/office/powerpoint/2010/main" val="692389433"/>
              </p:ext>
            </p:extLst>
          </p:nvPr>
        </p:nvGraphicFramePr>
        <p:xfrm>
          <a:off x="3550472" y="2900532"/>
          <a:ext cx="2030195" cy="851371"/>
        </p:xfrm>
        <a:graphic>
          <a:graphicData uri="http://schemas.openxmlformats.org/presentationml/2006/ole">
            <mc:AlternateContent xmlns:mc="http://schemas.openxmlformats.org/markup-compatibility/2006">
              <mc:Choice xmlns:v="urn:schemas-microsoft-com:vml" Requires="v">
                <p:oleObj spid="_x0000_s8225" name="数式" r:id="rId7" imgW="1181100" imgH="495300" progId="Equation.3">
                  <p:embed/>
                </p:oleObj>
              </mc:Choice>
              <mc:Fallback>
                <p:oleObj name="数式" r:id="rId7" imgW="1181100" imgH="495300" progId="Equation.3">
                  <p:embed/>
                  <p:pic>
                    <p:nvPicPr>
                      <p:cNvPr id="0" name=""/>
                      <p:cNvPicPr/>
                      <p:nvPr/>
                    </p:nvPicPr>
                    <p:blipFill>
                      <a:blip r:embed="rId8"/>
                      <a:stretch>
                        <a:fillRect/>
                      </a:stretch>
                    </p:blipFill>
                    <p:spPr>
                      <a:xfrm>
                        <a:off x="3550472" y="2900532"/>
                        <a:ext cx="2030195" cy="851371"/>
                      </a:xfrm>
                      <a:prstGeom prst="rect">
                        <a:avLst/>
                      </a:prstGeom>
                    </p:spPr>
                  </p:pic>
                </p:oleObj>
              </mc:Fallback>
            </mc:AlternateContent>
          </a:graphicData>
        </a:graphic>
      </p:graphicFrame>
      <p:graphicFrame>
        <p:nvGraphicFramePr>
          <p:cNvPr id="19" name="表 18"/>
          <p:cNvGraphicFramePr>
            <a:graphicFrameLocks noGrp="1"/>
          </p:cNvGraphicFramePr>
          <p:nvPr>
            <p:extLst>
              <p:ext uri="{D42A27DB-BD31-4B8C-83A1-F6EECF244321}">
                <p14:modId xmlns:p14="http://schemas.microsoft.com/office/powerpoint/2010/main" val="235801947"/>
              </p:ext>
            </p:extLst>
          </p:nvPr>
        </p:nvGraphicFramePr>
        <p:xfrm>
          <a:off x="2510548" y="5059569"/>
          <a:ext cx="4123139" cy="1463040"/>
        </p:xfrm>
        <a:graphic>
          <a:graphicData uri="http://schemas.openxmlformats.org/drawingml/2006/table">
            <a:tbl>
              <a:tblPr firstRow="1" bandRow="1">
                <a:tableStyleId>{5C22544A-7EE6-4342-B048-85BDC9FD1C3A}</a:tableStyleId>
              </a:tblPr>
              <a:tblGrid>
                <a:gridCol w="551154"/>
                <a:gridCol w="1542191"/>
                <a:gridCol w="555642"/>
                <a:gridCol w="1474152"/>
              </a:tblGrid>
              <a:tr h="340902">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40902">
                <a:tc>
                  <a:txBody>
                    <a:bodyPr/>
                    <a:lstStyle/>
                    <a:p>
                      <a:pPr algn="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3</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40902">
                <a:tc>
                  <a:txBody>
                    <a:bodyPr/>
                    <a:lstStyle/>
                    <a:p>
                      <a:pPr algn="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4</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40902">
                <a:tc>
                  <a:txBody>
                    <a:bodyPr/>
                    <a:lstStyle/>
                    <a:p>
                      <a:pPr algn="r"/>
                      <a:r>
                        <a:rPr kumimoji="1" lang="en-US" altLang="ja-JP" dirty="0" smtClean="0">
                          <a:solidFill>
                            <a:srgbClr val="000000"/>
                          </a:solidFill>
                        </a:rPr>
                        <a:t>2</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5</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20" name="テキスト ボックス 19"/>
          <p:cNvSpPr txBox="1"/>
          <p:nvPr/>
        </p:nvSpPr>
        <p:spPr>
          <a:xfrm>
            <a:off x="1562602" y="4562382"/>
            <a:ext cx="6037224" cy="400110"/>
          </a:xfrm>
          <a:prstGeom prst="rect">
            <a:avLst/>
          </a:prstGeom>
          <a:noFill/>
        </p:spPr>
        <p:txBody>
          <a:bodyPr wrap="square" rtlCol="0">
            <a:spAutoFit/>
          </a:bodyPr>
          <a:lstStyle/>
          <a:p>
            <a:pPr algn="ctr"/>
            <a:r>
              <a:rPr kumimoji="1" lang="en-US" altLang="ja-JP" sz="2000" dirty="0" smtClean="0"/>
              <a:t>n=4, k=2</a:t>
            </a:r>
            <a:r>
              <a:rPr kumimoji="1" lang="ja-JP" altLang="en-US" sz="2000" dirty="0" smtClean="0"/>
              <a:t>の場合の割り当て表</a:t>
            </a:r>
            <a:endParaRPr kumimoji="1" lang="ja-JP" altLang="en-US" sz="2000" dirty="0"/>
          </a:p>
        </p:txBody>
      </p:sp>
      <p:pic>
        <p:nvPicPr>
          <p:cNvPr id="25" name="サウンド 24">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9"/>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825840430"/>
      </p:ext>
    </p:extLst>
  </p:cSld>
  <p:clrMapOvr>
    <a:masterClrMapping/>
  </p:clrMapOvr>
  <mc:AlternateContent xmlns:mc="http://schemas.openxmlformats.org/markup-compatibility/2006">
    <mc:Choice xmlns:p14="http://schemas.microsoft.com/office/powerpoint/2010/main" Requires="p14">
      <p:transition spd="slow" p14:dur="2000" advTm="40204"/>
    </mc:Choice>
    <mc:Fallback>
      <p:transition xmlns:p14="http://schemas.microsoft.com/office/powerpoint/2010/main" spd="slow" advTm="4020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5"/>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9.6"/>
</p:tagLst>
</file>

<file path=ppt/tags/tag2.xml><?xml version="1.0" encoding="utf-8"?>
<p:tagLst xmlns:a="http://schemas.openxmlformats.org/drawingml/2006/main" xmlns:r="http://schemas.openxmlformats.org/officeDocument/2006/relationships" xmlns:p="http://schemas.openxmlformats.org/presentationml/2006/main">
  <p:tag name="TIMING" val="|19.9"/>
</p:tagLst>
</file>

<file path=ppt/tags/tag3.xml><?xml version="1.0" encoding="utf-8"?>
<p:tagLst xmlns:a="http://schemas.openxmlformats.org/drawingml/2006/main" xmlns:r="http://schemas.openxmlformats.org/officeDocument/2006/relationships" xmlns:p="http://schemas.openxmlformats.org/presentationml/2006/main">
  <p:tag name="TIMING" val="|0.5"/>
</p:tagLst>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ニュース.thmx</Template>
  <TotalTime>4133</TotalTime>
  <Words>1192</Words>
  <Application>Microsoft Macintosh PowerPoint</Application>
  <PresentationFormat>画面に合わせる (4:3)</PresentationFormat>
  <Paragraphs>409</Paragraphs>
  <Slides>19</Slides>
  <Notes>8</Notes>
  <HiddenSlides>3</HiddenSlides>
  <MMClips>10</MMClips>
  <ScaleCrop>false</ScaleCrop>
  <HeadingPairs>
    <vt:vector size="6" baseType="variant">
      <vt:variant>
        <vt:lpstr>テーマ</vt:lpstr>
      </vt:variant>
      <vt:variant>
        <vt:i4>1</vt:i4>
      </vt:variant>
      <vt:variant>
        <vt:lpstr>埋め込まれた OLE サーバー</vt:lpstr>
      </vt:variant>
      <vt:variant>
        <vt:i4>2</vt:i4>
      </vt:variant>
      <vt:variant>
        <vt:lpstr>スライド タイトル</vt:lpstr>
      </vt:variant>
      <vt:variant>
        <vt:i4>19</vt:i4>
      </vt:variant>
    </vt:vector>
  </HeadingPairs>
  <TitlesOfParts>
    <vt:vector size="22" baseType="lpstr">
      <vt:lpstr>ホワイト</vt:lpstr>
      <vt:lpstr>数式</vt:lpstr>
      <vt:lpstr>Microsoft 数式</vt:lpstr>
      <vt:lpstr>誤りパターン埋込み型ステガノグラフィにおける画質劣化の評価</vt:lpstr>
      <vt:lpstr>研究概要</vt:lpstr>
      <vt:lpstr>LSB法</vt:lpstr>
      <vt:lpstr>LSB法</vt:lpstr>
      <vt:lpstr>誤りパターン埋め込み法</vt:lpstr>
      <vt:lpstr>誤りパターン埋め込み法</vt:lpstr>
      <vt:lpstr>誤りテーブルを用いた変換</vt:lpstr>
      <vt:lpstr>Shalkwijkの数え上げ符号とは</vt:lpstr>
      <vt:lpstr>Shalkwijkの数え上げ符号とは</vt:lpstr>
      <vt:lpstr>PowerPoint プレゼンテーション</vt:lpstr>
      <vt:lpstr>実験結果（１）</vt:lpstr>
      <vt:lpstr>実験結果（２）</vt:lpstr>
      <vt:lpstr>画像比較</vt:lpstr>
      <vt:lpstr>誤り率</vt:lpstr>
      <vt:lpstr>PSNR</vt:lpstr>
      <vt:lpstr>SSIM</vt:lpstr>
      <vt:lpstr>PowerPoint プレゼンテーション</vt:lpstr>
      <vt:lpstr>今後の予定</vt:lpstr>
      <vt:lpstr>提案手法</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誤りパターン埋込み型ステガノグラフィにおける画質劣化の評価</dc:title>
  <dc:creator>索手 一平</dc:creator>
  <cp:lastModifiedBy>索手 一平</cp:lastModifiedBy>
  <cp:revision>231</cp:revision>
  <cp:lastPrinted>2013-10-28T06:13:27Z</cp:lastPrinted>
  <dcterms:created xsi:type="dcterms:W3CDTF">2013-10-26T06:25:13Z</dcterms:created>
  <dcterms:modified xsi:type="dcterms:W3CDTF">2013-10-31T00:06:53Z</dcterms:modified>
</cp:coreProperties>
</file>