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5" r:id="rId3"/>
    <p:sldId id="592" r:id="rId4"/>
    <p:sldId id="419" r:id="rId5"/>
    <p:sldId id="611" r:id="rId6"/>
    <p:sldId id="603" r:id="rId7"/>
    <p:sldId id="605" r:id="rId8"/>
    <p:sldId id="606" r:id="rId9"/>
    <p:sldId id="612" r:id="rId10"/>
    <p:sldId id="613" r:id="rId11"/>
    <p:sldId id="614" r:id="rId12"/>
    <p:sldId id="618" r:id="rId13"/>
    <p:sldId id="619" r:id="rId14"/>
    <p:sldId id="648" r:id="rId15"/>
    <p:sldId id="620" r:id="rId16"/>
    <p:sldId id="607" r:id="rId17"/>
    <p:sldId id="615" r:id="rId18"/>
    <p:sldId id="616" r:id="rId19"/>
    <p:sldId id="627" r:id="rId20"/>
    <p:sldId id="617" r:id="rId21"/>
    <p:sldId id="626" r:id="rId22"/>
    <p:sldId id="624" r:id="rId23"/>
    <p:sldId id="621" r:id="rId24"/>
    <p:sldId id="623" r:id="rId25"/>
    <p:sldId id="628" r:id="rId26"/>
    <p:sldId id="629" r:id="rId27"/>
    <p:sldId id="633" r:id="rId28"/>
    <p:sldId id="634" r:id="rId29"/>
    <p:sldId id="630" r:id="rId30"/>
    <p:sldId id="636" r:id="rId31"/>
    <p:sldId id="637" r:id="rId32"/>
    <p:sldId id="639" r:id="rId33"/>
    <p:sldId id="640" r:id="rId34"/>
    <p:sldId id="632" r:id="rId35"/>
    <p:sldId id="641" r:id="rId36"/>
    <p:sldId id="643" r:id="rId37"/>
    <p:sldId id="642" r:id="rId38"/>
    <p:sldId id="644" r:id="rId39"/>
    <p:sldId id="645" r:id="rId40"/>
    <p:sldId id="646" r:id="rId41"/>
    <p:sldId id="647" r:id="rId42"/>
    <p:sldId id="649" r:id="rId43"/>
    <p:sldId id="650" r:id="rId44"/>
  </p:sldIdLst>
  <p:sldSz cx="9144000" cy="6858000" type="screen4x3"/>
  <p:notesSz cx="6889750" cy="100218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67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  <a:srgbClr val="9966FF"/>
    <a:srgbClr val="FF9900"/>
    <a:srgbClr val="660033"/>
    <a:srgbClr val="FF9933"/>
    <a:srgbClr val="CC3300"/>
    <a:srgbClr val="CC99FF"/>
    <a:srgbClr val="FFCC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2" autoAdjust="0"/>
    <p:restoredTop sz="96628" autoAdjust="0"/>
  </p:normalViewPr>
  <p:slideViewPr>
    <p:cSldViewPr>
      <p:cViewPr varScale="1">
        <p:scale>
          <a:sx n="125" d="100"/>
          <a:sy n="125" d="100"/>
        </p:scale>
        <p:origin x="1051" y="77"/>
      </p:cViewPr>
      <p:guideLst>
        <p:guide orient="horz" pos="2115"/>
        <p:guide orient="horz" pos="618"/>
        <p:guide orient="horz" pos="4156"/>
        <p:guide orient="horz" pos="981"/>
        <p:guide orient="horz" pos="1207"/>
        <p:guide orient="horz" pos="3385"/>
        <p:guide pos="2880"/>
        <p:guide pos="113"/>
        <p:guide pos="5647"/>
        <p:guide pos="340"/>
        <p:guide pos="567"/>
        <p:guide pos="5375"/>
        <p:guide pos="551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63" d="100"/>
          <a:sy n="63" d="100"/>
        </p:scale>
        <p:origin x="3250" y="67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1038"/>
            <a:ext cx="5512762" cy="4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30764"/>
            <a:ext cx="887500" cy="37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85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24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046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65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320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013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8758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614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607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767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09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랜덤포레스트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IBM Plex Sans KR"/>
              </a:rPr>
              <a:t>하나의 결과에 도달하기 위해 여러 의사결정 트리의 출력을 결합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에이다부스트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약한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(weak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들이 상호보완 하도록 순차적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(sequential)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으로 학습하고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이들을 조합하여 최종적으로 강한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(strong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의 성능을 향상시키는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9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608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650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068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0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83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053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217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567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96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64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99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273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374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122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540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829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0379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36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82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05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880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08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65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4763" y="4149080"/>
            <a:ext cx="2494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2023. 12. 11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" y="1740981"/>
            <a:ext cx="8353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어프렌티스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기말 과제 발표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압출 성형 공정 데이터를 활용한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불량 발생 예측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91880" y="5589240"/>
            <a:ext cx="50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충북대학교 대학원 산업인공지능학과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비즈프로젝트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김연지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김혜영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기초 통계량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전체 불량률 확인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2B356-01FF-D39D-2D5B-33F15E4D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1728122" cy="40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2A80EE-29C8-009C-5CA8-8FFE41959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068960"/>
            <a:ext cx="5629275" cy="1476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C712D1-E683-3A67-1C63-684DEDA06C47}"/>
              </a:ext>
            </a:extLst>
          </p:cNvPr>
          <p:cNvSpPr txBox="1"/>
          <p:nvPr/>
        </p:nvSpPr>
        <p:spPr>
          <a:xfrm>
            <a:off x="5514429" y="4175956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0.6%</a:t>
            </a:r>
            <a:endParaRPr lang="ko-KR" altLang="en-US" sz="1400" b="1" dirty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7054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데이터 분포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히스토그램을 통한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B4AE86-1623-4076-E44A-1418BE6C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8768"/>
            <a:ext cx="7056784" cy="477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279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히트맵을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B78426-448E-5BB1-124B-C5C9B38E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23965"/>
            <a:ext cx="6408712" cy="479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03">
            <a:extLst>
              <a:ext uri="{FF2B5EF4-FFF2-40B4-BE49-F238E27FC236}">
                <a16:creationId xmlns:a16="http://schemas.microsoft.com/office/drawing/2014/main" id="{BC6040AA-E4C9-AD73-C73F-716C23436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</p:spTree>
    <p:extLst>
      <p:ext uri="{BB962C8B-B14F-4D97-AF65-F5344CB8AC3E}">
        <p14:creationId xmlns:p14="http://schemas.microsoft.com/office/powerpoint/2010/main" val="41799915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 관계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1A650-FC94-A42F-72DE-9B3D62D6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44781"/>
            <a:ext cx="4968552" cy="46946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23085B-122D-4ADE-1C79-DB27F5CB7589}"/>
              </a:ext>
            </a:extLst>
          </p:cNvPr>
          <p:cNvSpPr/>
          <p:nvPr/>
        </p:nvSpPr>
        <p:spPr>
          <a:xfrm>
            <a:off x="1547664" y="6093296"/>
            <a:ext cx="252028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03">
            <a:extLst>
              <a:ext uri="{FF2B5EF4-FFF2-40B4-BE49-F238E27FC236}">
                <a16:creationId xmlns:a16="http://schemas.microsoft.com/office/drawing/2014/main" id="{BA6E58B1-3ED8-4E72-A302-31133AA2D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</p:spTree>
    <p:extLst>
      <p:ext uri="{BB962C8B-B14F-4D97-AF65-F5344CB8AC3E}">
        <p14:creationId xmlns:p14="http://schemas.microsoft.com/office/powerpoint/2010/main" val="11066329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MD_PV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불량 발생 간의 관계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EDB04-E7FF-1C2C-FEFA-B70ED218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3190676" cy="240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23085B-122D-4ADE-1C79-DB27F5CB7589}"/>
              </a:ext>
            </a:extLst>
          </p:cNvPr>
          <p:cNvSpPr/>
          <p:nvPr/>
        </p:nvSpPr>
        <p:spPr>
          <a:xfrm>
            <a:off x="2267744" y="2132856"/>
            <a:ext cx="288032" cy="2400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F12918-1E2B-62B0-A1AB-3FA718EF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36" y="2543606"/>
            <a:ext cx="4507093" cy="34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E8F7F136-3315-CA24-B3AE-57D2E00365F2}"/>
              </a:ext>
            </a:extLst>
          </p:cNvPr>
          <p:cNvSpPr/>
          <p:nvPr/>
        </p:nvSpPr>
        <p:spPr>
          <a:xfrm rot="10800000" flipH="1">
            <a:off x="2339752" y="4533128"/>
            <a:ext cx="1368152" cy="902272"/>
          </a:xfrm>
          <a:prstGeom prst="bentArrow">
            <a:avLst>
              <a:gd name="adj1" fmla="val 1538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4E03C-3768-4427-3F07-DD21AF12A9ED}"/>
              </a:ext>
            </a:extLst>
          </p:cNvPr>
          <p:cNvSpPr txBox="1"/>
          <p:nvPr/>
        </p:nvSpPr>
        <p:spPr>
          <a:xfrm>
            <a:off x="2843808" y="4725144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확대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149A3D-0BF6-27DC-2747-1F521B0C14A5}"/>
              </a:ext>
            </a:extLst>
          </p:cNvPr>
          <p:cNvSpPr/>
          <p:nvPr/>
        </p:nvSpPr>
        <p:spPr>
          <a:xfrm>
            <a:off x="6055782" y="2420888"/>
            <a:ext cx="1828586" cy="367240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D5935-EF2D-FC42-0AF8-92260F2F61AE}"/>
              </a:ext>
            </a:extLst>
          </p:cNvPr>
          <p:cNvSpPr txBox="1"/>
          <p:nvPr/>
        </p:nvSpPr>
        <p:spPr>
          <a:xfrm>
            <a:off x="3383744" y="6285312"/>
            <a:ext cx="5076688" cy="372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→ </a:t>
            </a:r>
            <a:r>
              <a:rPr lang="en-US" altLang="ko-KR" b="1" dirty="0"/>
              <a:t>MD_PV</a:t>
            </a:r>
            <a:r>
              <a:rPr lang="ko-KR" altLang="en-US" b="1" dirty="0"/>
              <a:t>의 변화에 따라 불량이 발생 됨을 확인 </a:t>
            </a:r>
          </a:p>
        </p:txBody>
      </p:sp>
      <p:sp>
        <p:nvSpPr>
          <p:cNvPr id="3" name="Rectangle 203">
            <a:extLst>
              <a:ext uri="{FF2B5EF4-FFF2-40B4-BE49-F238E27FC236}">
                <a16:creationId xmlns:a16="http://schemas.microsoft.com/office/drawing/2014/main" id="{F486E8F4-EB64-F205-90AB-B08A9C4FF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</p:spTree>
    <p:extLst>
      <p:ext uri="{BB962C8B-B14F-4D97-AF65-F5344CB8AC3E}">
        <p14:creationId xmlns:p14="http://schemas.microsoft.com/office/powerpoint/2010/main" val="873402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조합으로 실험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 조합을 통한 새로운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피쳐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9D0298-5402-A084-7060-0855EC15D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60848"/>
            <a:ext cx="4392488" cy="45336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118DEA-A09D-AD3A-A3A5-7D39BD8B184F}"/>
              </a:ext>
            </a:extLst>
          </p:cNvPr>
          <p:cNvSpPr/>
          <p:nvPr/>
        </p:nvSpPr>
        <p:spPr>
          <a:xfrm>
            <a:off x="2483768" y="6247472"/>
            <a:ext cx="25202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A65CE-B6D2-10E9-2A09-C431F1105027}"/>
              </a:ext>
            </a:extLst>
          </p:cNvPr>
          <p:cNvSpPr/>
          <p:nvPr/>
        </p:nvSpPr>
        <p:spPr>
          <a:xfrm>
            <a:off x="2483768" y="5949280"/>
            <a:ext cx="2520280" cy="14401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03">
            <a:extLst>
              <a:ext uri="{FF2B5EF4-FFF2-40B4-BE49-F238E27FC236}">
                <a16:creationId xmlns:a16="http://schemas.microsoft.com/office/drawing/2014/main" id="{9E9C5802-A9D5-B5BD-43F6-7EEC7E14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</p:spTree>
    <p:extLst>
      <p:ext uri="{BB962C8B-B14F-4D97-AF65-F5344CB8AC3E}">
        <p14:creationId xmlns:p14="http://schemas.microsoft.com/office/powerpoint/2010/main" val="39197718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610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656832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347864" y="3109938"/>
            <a:ext cx="374441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800" b="1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7512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결측치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타입 변환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(Float)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54859B-E4E7-3A36-EAEA-D0C29F66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3179838" cy="4409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2C32F0-5DE8-827E-6E40-F6DA72180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893" y="2276872"/>
            <a:ext cx="1703439" cy="37768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3100C3-8773-F3D0-A521-5BC22D740E51}"/>
              </a:ext>
            </a:extLst>
          </p:cNvPr>
          <p:cNvSpPr/>
          <p:nvPr/>
        </p:nvSpPr>
        <p:spPr>
          <a:xfrm>
            <a:off x="5199752" y="2328560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74976-4D81-81FD-3C11-61CDCF0550B1}"/>
              </a:ext>
            </a:extLst>
          </p:cNvPr>
          <p:cNvSpPr/>
          <p:nvPr/>
        </p:nvSpPr>
        <p:spPr>
          <a:xfrm>
            <a:off x="5200248" y="2884304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7E0D3-A4A7-0F32-F7AE-967FDA25593A}"/>
              </a:ext>
            </a:extLst>
          </p:cNvPr>
          <p:cNvSpPr/>
          <p:nvPr/>
        </p:nvSpPr>
        <p:spPr>
          <a:xfrm>
            <a:off x="5199876" y="3212976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3E8F84-308C-DB72-0DBC-983EDD90B50E}"/>
              </a:ext>
            </a:extLst>
          </p:cNvPr>
          <p:cNvSpPr/>
          <p:nvPr/>
        </p:nvSpPr>
        <p:spPr>
          <a:xfrm>
            <a:off x="5189592" y="5609560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115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결측치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한하여 결측 값이 있는 행을 제거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CE434-2322-1E2C-3770-289DA7CF0D07}"/>
              </a:ext>
            </a:extLst>
          </p:cNvPr>
          <p:cNvSpPr txBox="1"/>
          <p:nvPr/>
        </p:nvSpPr>
        <p:spPr>
          <a:xfrm>
            <a:off x="4355976" y="3789040"/>
            <a:ext cx="422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Feature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b="1" dirty="0" err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결측치는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Simple Imputer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804152-7FAC-0112-2F75-E228E39D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46" y="1914445"/>
            <a:ext cx="2790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8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결측치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545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Simple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Imputer 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DF6D9-626C-50F7-9780-C69461B7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40384"/>
            <a:ext cx="7212128" cy="4512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864FB-C9D3-6F7F-EDF9-7F0CE969A928}"/>
              </a:ext>
            </a:extLst>
          </p:cNvPr>
          <p:cNvSpPr txBox="1"/>
          <p:nvPr/>
        </p:nvSpPr>
        <p:spPr>
          <a:xfrm>
            <a:off x="3995936" y="54354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data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분포가 연속적이지 않으므로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strategy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평균값이 아닌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빈도가 높은 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15112621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203"/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목  차 </a:t>
            </a:r>
          </a:p>
        </p:txBody>
      </p:sp>
      <p:sp>
        <p:nvSpPr>
          <p:cNvPr id="4" name="Rectangle 203"/>
          <p:cNvSpPr>
            <a:spLocks noChangeArrowheads="1"/>
          </p:cNvSpPr>
          <p:nvPr/>
        </p:nvSpPr>
        <p:spPr bwMode="auto">
          <a:xfrm>
            <a:off x="1979712" y="1772816"/>
            <a:ext cx="6934733" cy="38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800" b="1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  <a:endParaRPr lang="en-US" altLang="ko-KR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학습 및 튜닝</a:t>
            </a:r>
            <a:endParaRPr lang="en-US" altLang="ko-KR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이상치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이상치 값을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0.1%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하한 값으로 대체함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B1C1A-7687-FB77-D33D-9359C613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694208"/>
            <a:ext cx="6968368" cy="1955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2AD902-88E0-1AE8-E6A3-1BE705479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060848"/>
            <a:ext cx="6868560" cy="18217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13CD24-6EC5-7E7D-C301-467628E49C90}"/>
              </a:ext>
            </a:extLst>
          </p:cNvPr>
          <p:cNvSpPr/>
          <p:nvPr/>
        </p:nvSpPr>
        <p:spPr>
          <a:xfrm>
            <a:off x="892576" y="2827701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BC6E6-DBD2-B1CA-1655-19E34EFA2F76}"/>
              </a:ext>
            </a:extLst>
          </p:cNvPr>
          <p:cNvSpPr/>
          <p:nvPr/>
        </p:nvSpPr>
        <p:spPr>
          <a:xfrm>
            <a:off x="892576" y="3616938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A7BD6-F6C3-72DB-96AF-124C2827AC41}"/>
              </a:ext>
            </a:extLst>
          </p:cNvPr>
          <p:cNvSpPr/>
          <p:nvPr/>
        </p:nvSpPr>
        <p:spPr>
          <a:xfrm>
            <a:off x="886464" y="5541291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C1B55-2878-3ADD-BAF6-3846A00D0938}"/>
              </a:ext>
            </a:extLst>
          </p:cNvPr>
          <p:cNvSpPr/>
          <p:nvPr/>
        </p:nvSpPr>
        <p:spPr>
          <a:xfrm>
            <a:off x="886464" y="6404581"/>
            <a:ext cx="6868560" cy="26184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1C1FB8-3141-C2D7-E1E0-54CB803DE918}"/>
              </a:ext>
            </a:extLst>
          </p:cNvPr>
          <p:cNvSpPr/>
          <p:nvPr/>
        </p:nvSpPr>
        <p:spPr>
          <a:xfrm rot="5400000">
            <a:off x="4034760" y="4060030"/>
            <a:ext cx="472992" cy="590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73543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Heavy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tail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 scale (np.log]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3665008-9DC3-11C2-614B-4C4C521B070C}"/>
              </a:ext>
            </a:extLst>
          </p:cNvPr>
          <p:cNvSpPr/>
          <p:nvPr/>
        </p:nvSpPr>
        <p:spPr>
          <a:xfrm>
            <a:off x="4330676" y="3429000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3E5FB-CF52-1C81-58F0-5B354F3D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1" y="2351451"/>
            <a:ext cx="3960440" cy="3083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0B58B1-BE2C-42B8-A38E-C10ED56FC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871" y="2351451"/>
            <a:ext cx="3409774" cy="3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25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545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Min-Max Scaler 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표준화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B81D1-CE0C-256B-3FE1-D60D23B8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3" y="2540961"/>
            <a:ext cx="3960440" cy="2894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0F7241-94DD-5256-AC2F-04E22C3F9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218" y="2540961"/>
            <a:ext cx="4083435" cy="304227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C0DD5DC-F7F7-9C7D-6D99-F6DD2F806806}"/>
              </a:ext>
            </a:extLst>
          </p:cNvPr>
          <p:cNvSpPr/>
          <p:nvPr/>
        </p:nvSpPr>
        <p:spPr>
          <a:xfrm>
            <a:off x="4247963" y="3573016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9396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훈련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테스트 셋 분리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train_test_split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사용하여 분리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(test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size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20%)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데이터셋 분리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9A3A9-4969-8E6C-F73F-72274ADE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68" y="2001680"/>
            <a:ext cx="6192688" cy="725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55898-E4A3-8033-BBF7-D73184E83B90}"/>
              </a:ext>
            </a:extLst>
          </p:cNvPr>
          <p:cNvSpPr txBox="1"/>
          <p:nvPr/>
        </p:nvSpPr>
        <p:spPr>
          <a:xfrm>
            <a:off x="514350" y="270892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_1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(Feature: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EX1.H2O_PV)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6E743C-53D8-24A5-270A-84C8B9655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453786"/>
            <a:ext cx="3312368" cy="2417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5D8430-74A1-CC5B-8660-64E186929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240360"/>
            <a:ext cx="3600400" cy="270892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9CA0EE9-B90B-E362-F203-9C3516BB89D4}"/>
              </a:ext>
            </a:extLst>
          </p:cNvPr>
          <p:cNvSpPr/>
          <p:nvPr/>
        </p:nvSpPr>
        <p:spPr>
          <a:xfrm>
            <a:off x="4031940" y="4213543"/>
            <a:ext cx="864096" cy="4821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1015D-61A7-D926-66FB-7FF15E7AF6FB}"/>
              </a:ext>
            </a:extLst>
          </p:cNvPr>
          <p:cNvSpPr txBox="1"/>
          <p:nvPr/>
        </p:nvSpPr>
        <p:spPr>
          <a:xfrm>
            <a:off x="545174" y="5982008"/>
            <a:ext cx="828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</a:rPr>
              <a:t>최종 성능 평가 시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해당 </a:t>
            </a:r>
            <a:r>
              <a:rPr lang="en-US" altLang="ko-KR" sz="1400" b="1" dirty="0">
                <a:solidFill>
                  <a:srgbClr val="FF0000"/>
                </a:solidFill>
              </a:rPr>
              <a:t>Feature</a:t>
            </a:r>
            <a:r>
              <a:rPr lang="ko-KR" altLang="en-US" sz="1400" b="1" dirty="0">
                <a:solidFill>
                  <a:srgbClr val="FF0000"/>
                </a:solidFill>
              </a:rPr>
              <a:t>로 계층적 샘플링을 하였을 때 더 좋은 결과를 보임을 확인하였음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(</a:t>
            </a:r>
            <a:r>
              <a:rPr lang="ko-KR" altLang="en-US" sz="1400" b="1" dirty="0">
                <a:solidFill>
                  <a:srgbClr val="FF0000"/>
                </a:solidFill>
              </a:rPr>
              <a:t>가장 큰 영향을 주는 </a:t>
            </a:r>
            <a:r>
              <a:rPr lang="en-US" altLang="ko-KR" sz="1400" b="1" dirty="0">
                <a:solidFill>
                  <a:srgbClr val="FF0000"/>
                </a:solidFill>
              </a:rPr>
              <a:t>Feature</a:t>
            </a:r>
            <a:r>
              <a:rPr lang="ko-KR" altLang="en-US" sz="1400" b="1" dirty="0">
                <a:solidFill>
                  <a:srgbClr val="FF0000"/>
                </a:solidFill>
              </a:rPr>
              <a:t>인 </a:t>
            </a:r>
            <a:r>
              <a:rPr lang="en-US" altLang="ko-KR" sz="1400" b="1" dirty="0">
                <a:solidFill>
                  <a:srgbClr val="FF0000"/>
                </a:solidFill>
              </a:rPr>
              <a:t>MD_PV </a:t>
            </a:r>
            <a:r>
              <a:rPr lang="ko-KR" altLang="en-US" sz="1400" b="1" dirty="0">
                <a:solidFill>
                  <a:srgbClr val="FF0000"/>
                </a:solidFill>
              </a:rPr>
              <a:t>및 라벨로 계층적 샘플링을 하였을 때와 비교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193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훈련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테스트 셋 분리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데이터셋 분리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55898-E4A3-8033-BBF7-D73184E83B90}"/>
              </a:ext>
            </a:extLst>
          </p:cNvPr>
          <p:cNvSpPr txBox="1"/>
          <p:nvPr/>
        </p:nvSpPr>
        <p:spPr>
          <a:xfrm>
            <a:off x="539552" y="1480328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_2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(Feature: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EX1.H2O_PV)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8B15B-5A2A-4F13-EBC7-519186B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99" y="2163814"/>
            <a:ext cx="4464495" cy="1443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B9CF42-3ECF-9940-CF82-4F944DF2C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43" y="3933056"/>
            <a:ext cx="6408712" cy="2376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8F1778-C587-6712-415F-09EEDC0638A4}"/>
              </a:ext>
            </a:extLst>
          </p:cNvPr>
          <p:cNvSpPr txBox="1"/>
          <p:nvPr/>
        </p:nvSpPr>
        <p:spPr>
          <a:xfrm>
            <a:off x="3913129" y="2722497"/>
            <a:ext cx="2619297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카테고리 별 데이터 분포</a:t>
            </a:r>
            <a:endParaRPr lang="en-US" altLang="ko-KR" sz="1200" dirty="0"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0A7765-93E4-AB2B-A013-CA9E216AFB4C}"/>
              </a:ext>
            </a:extLst>
          </p:cNvPr>
          <p:cNvSpPr/>
          <p:nvPr/>
        </p:nvSpPr>
        <p:spPr>
          <a:xfrm>
            <a:off x="4173774" y="4513576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1E17F7-6B54-439C-6488-00C6099D90F9}"/>
              </a:ext>
            </a:extLst>
          </p:cNvPr>
          <p:cNvSpPr/>
          <p:nvPr/>
        </p:nvSpPr>
        <p:spPr>
          <a:xfrm>
            <a:off x="5037870" y="4513576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AE2C1-A5ED-9811-F6CB-8F37540F70B6}"/>
              </a:ext>
            </a:extLst>
          </p:cNvPr>
          <p:cNvSpPr txBox="1"/>
          <p:nvPr/>
        </p:nvSpPr>
        <p:spPr>
          <a:xfrm>
            <a:off x="3347864" y="6173105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계층적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5C47-0CA7-680A-6AE9-5C21ABF97593}"/>
              </a:ext>
            </a:extLst>
          </p:cNvPr>
          <p:cNvSpPr txBox="1"/>
          <p:nvPr/>
        </p:nvSpPr>
        <p:spPr>
          <a:xfrm>
            <a:off x="4303234" y="4187333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무작위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9353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586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440808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</p:spTree>
    <p:extLst>
      <p:ext uri="{BB962C8B-B14F-4D97-AF65-F5344CB8AC3E}">
        <p14:creationId xmlns:p14="http://schemas.microsoft.com/office/powerpoint/2010/main" val="18784627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Default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Simple Imputer + Min-Max Scaler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C86EE-B1E3-7EBC-8E96-E266D9A0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88840"/>
            <a:ext cx="5760640" cy="2156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D9248-17A0-C072-D467-7458DC2F433B}"/>
              </a:ext>
            </a:extLst>
          </p:cNvPr>
          <p:cNvSpPr txBox="1"/>
          <p:nvPr/>
        </p:nvSpPr>
        <p:spPr>
          <a:xfrm>
            <a:off x="514638" y="4169729"/>
            <a:ext cx="736973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Ratio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Ratio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Default Pipeline 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4C2DF1-B244-0A23-2B5C-1BE143420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743" y="4676205"/>
            <a:ext cx="3685580" cy="19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0082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C6553-957D-AFF8-6A34-2F349878E9EF}"/>
              </a:ext>
            </a:extLst>
          </p:cNvPr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Logarithm + Default Pipeline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E18BD-0A31-08DD-69CC-E45BCC076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88840"/>
            <a:ext cx="533502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4488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62965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파이프라인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Ratio pipeline → Log pipeline → Default pipeline(Remainder)  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869395-AAF9-E4EC-8B17-2FB4436A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04864"/>
            <a:ext cx="5973588" cy="39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06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634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872856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563888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학습 및 튜닝</a:t>
            </a:r>
          </a:p>
        </p:txBody>
      </p:sp>
    </p:spTree>
    <p:extLst>
      <p:ext uri="{BB962C8B-B14F-4D97-AF65-F5344CB8AC3E}">
        <p14:creationId xmlns:p14="http://schemas.microsoft.com/office/powerpoint/2010/main" val="7834362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962" y="2994879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886184" y="3012023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627784" y="3140968"/>
            <a:ext cx="5018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12328789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훈련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 Regression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학습 및 튜닝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D9248-17A0-C072-D467-7458DC2F433B}"/>
              </a:ext>
            </a:extLst>
          </p:cNvPr>
          <p:cNvSpPr txBox="1"/>
          <p:nvPr/>
        </p:nvSpPr>
        <p:spPr>
          <a:xfrm>
            <a:off x="611560" y="4068444"/>
            <a:ext cx="736973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360CF-0250-0468-5F8D-4E0F2692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2493244"/>
            <a:ext cx="3384376" cy="5926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692EB2-B7F2-81D6-CFE4-64BDA5F6B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868" y="1939400"/>
            <a:ext cx="3496740" cy="19959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AF8B9E-94B9-D959-1990-BFE42F65E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5013176"/>
            <a:ext cx="3456384" cy="5927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8175E8-80C2-33D7-CE50-42CFA9203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505" y="4581128"/>
            <a:ext cx="3384376" cy="19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888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훈련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Forest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D9248-17A0-C072-D467-7458DC2F433B}"/>
              </a:ext>
            </a:extLst>
          </p:cNvPr>
          <p:cNvSpPr txBox="1"/>
          <p:nvPr/>
        </p:nvSpPr>
        <p:spPr>
          <a:xfrm>
            <a:off x="611560" y="4068444"/>
            <a:ext cx="736973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Adaboost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EFDB3B-D1B2-DC6E-2A5F-070B30D54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2963317"/>
            <a:ext cx="4032448" cy="5245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7FC7ED-E073-1BB6-9BE9-7A1A0487A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89" y="1882475"/>
            <a:ext cx="3706709" cy="20880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3C218B-C4F4-ECD4-03F0-4DFEED31F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5014257"/>
            <a:ext cx="3528391" cy="5892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FACD68-97EF-013A-91F9-4D31C5FBB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4391370"/>
            <a:ext cx="3696758" cy="2088059"/>
          </a:xfrm>
          <a:prstGeom prst="rect">
            <a:avLst/>
          </a:prstGeom>
        </p:spPr>
      </p:pic>
      <p:sp>
        <p:nvSpPr>
          <p:cNvPr id="3" name="Rectangle 203">
            <a:extLst>
              <a:ext uri="{FF2B5EF4-FFF2-40B4-BE49-F238E27FC236}">
                <a16:creationId xmlns:a16="http://schemas.microsoft.com/office/drawing/2014/main" id="{FCB4DED9-3DE7-C8E2-0919-9730E3BB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학습 및 튜닝</a:t>
            </a:r>
          </a:p>
        </p:txBody>
      </p:sp>
    </p:spTree>
    <p:extLst>
      <p:ext uri="{BB962C8B-B14F-4D97-AF65-F5344CB8AC3E}">
        <p14:creationId xmlns:p14="http://schemas.microsoft.com/office/powerpoint/2010/main" val="429048208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세부 튜닝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Forest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n_estimators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파라미터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DEC40-E690-0006-88D5-45D7ABE8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21305"/>
            <a:ext cx="5616624" cy="47938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79E80-39EC-4665-4547-C9953FEBE157}"/>
              </a:ext>
            </a:extLst>
          </p:cNvPr>
          <p:cNvSpPr/>
          <p:nvPr/>
        </p:nvSpPr>
        <p:spPr>
          <a:xfrm>
            <a:off x="2267744" y="43196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88257-A63D-AAC2-1FBD-410EC013FAA4}"/>
              </a:ext>
            </a:extLst>
          </p:cNvPr>
          <p:cNvSpPr txBox="1"/>
          <p:nvPr/>
        </p:nvSpPr>
        <p:spPr>
          <a:xfrm>
            <a:off x="2951222" y="4294837"/>
            <a:ext cx="22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3, 7, 9, 10</a:t>
            </a:r>
            <a:r>
              <a:rPr lang="ko-KR" altLang="en-US" sz="1200" b="1" dirty="0">
                <a:solidFill>
                  <a:srgbClr val="FF0000"/>
                </a:solidFill>
              </a:rPr>
              <a:t>에서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정확도 최대 </a:t>
            </a:r>
            <a:r>
              <a:rPr lang="en-US" altLang="ko-KR" sz="1200" b="1" dirty="0">
                <a:solidFill>
                  <a:srgbClr val="FF0000"/>
                </a:solidFill>
              </a:rPr>
              <a:t>1.0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en-US" altLang="ko-KR" sz="1200" b="1" dirty="0">
                <a:solidFill>
                  <a:srgbClr val="FF0000"/>
                </a:solidFill>
              </a:rPr>
              <a:t> (</a:t>
            </a:r>
            <a:r>
              <a:rPr lang="en-US" altLang="ko-KR" sz="1200" b="1" u="sng" dirty="0">
                <a:solidFill>
                  <a:srgbClr val="FF0000"/>
                </a:solidFill>
              </a:rPr>
              <a:t>10</a:t>
            </a:r>
            <a:r>
              <a:rPr lang="ko-KR" altLang="en-US" sz="1200" b="1" u="sng" dirty="0">
                <a:solidFill>
                  <a:srgbClr val="FF0000"/>
                </a:solidFill>
              </a:rPr>
              <a:t>으로 확정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Rectangle 203">
            <a:extLst>
              <a:ext uri="{FF2B5EF4-FFF2-40B4-BE49-F238E27FC236}">
                <a16:creationId xmlns:a16="http://schemas.microsoft.com/office/drawing/2014/main" id="{2FBDB4CE-A8C6-6C86-0AD8-D5E0CF3A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학습 및 튜닝</a:t>
            </a:r>
          </a:p>
        </p:txBody>
      </p:sp>
    </p:spTree>
    <p:extLst>
      <p:ext uri="{BB962C8B-B14F-4D97-AF65-F5344CB8AC3E}">
        <p14:creationId xmlns:p14="http://schemas.microsoft.com/office/powerpoint/2010/main" val="301702606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618915-C298-778A-06AE-EFFDAE8EA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97" y="1950839"/>
            <a:ext cx="6019807" cy="4824472"/>
          </a:xfrm>
          <a:prstGeom prst="rect">
            <a:avLst/>
          </a:prstGeom>
        </p:spPr>
      </p:pic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세부 튜닝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AdaBoost -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n_estimators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파라미터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79E80-39EC-4665-4547-C9953FEBE157}"/>
              </a:ext>
            </a:extLst>
          </p:cNvPr>
          <p:cNvSpPr/>
          <p:nvPr/>
        </p:nvSpPr>
        <p:spPr>
          <a:xfrm>
            <a:off x="2555776" y="4244790"/>
            <a:ext cx="26213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88257-A63D-AAC2-1FBD-410EC013FAA4}"/>
              </a:ext>
            </a:extLst>
          </p:cNvPr>
          <p:cNvSpPr txBox="1"/>
          <p:nvPr/>
        </p:nvSpPr>
        <p:spPr>
          <a:xfrm>
            <a:off x="2817910" y="4453113"/>
            <a:ext cx="225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13 </a:t>
            </a:r>
            <a:r>
              <a:rPr lang="ko-KR" altLang="en-US" sz="1200" b="1" dirty="0">
                <a:solidFill>
                  <a:srgbClr val="FF0000"/>
                </a:solidFill>
              </a:rPr>
              <a:t>이상에서 정확도 최대 </a:t>
            </a:r>
            <a:r>
              <a:rPr lang="en-US" altLang="ko-KR" sz="1200" b="1" dirty="0">
                <a:solidFill>
                  <a:srgbClr val="FF0000"/>
                </a:solidFill>
              </a:rPr>
              <a:t>1.0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en-US" altLang="ko-KR" sz="1200" b="1" dirty="0">
                <a:solidFill>
                  <a:srgbClr val="FF0000"/>
                </a:solidFill>
              </a:rPr>
              <a:t> (</a:t>
            </a:r>
            <a:r>
              <a:rPr lang="en-US" altLang="ko-KR" sz="1200" b="1" u="sng" dirty="0">
                <a:solidFill>
                  <a:srgbClr val="FF0000"/>
                </a:solidFill>
              </a:rPr>
              <a:t>15</a:t>
            </a:r>
            <a:r>
              <a:rPr lang="ko-KR" altLang="en-US" sz="1200" b="1" u="sng" dirty="0">
                <a:solidFill>
                  <a:srgbClr val="FF0000"/>
                </a:solidFill>
              </a:rPr>
              <a:t>로 확정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Rectangle 203">
            <a:extLst>
              <a:ext uri="{FF2B5EF4-FFF2-40B4-BE49-F238E27FC236}">
                <a16:creationId xmlns:a16="http://schemas.microsoft.com/office/drawing/2014/main" id="{BAA1555F-E0D7-E667-1053-36326ABF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학습 및 튜닝</a:t>
            </a:r>
          </a:p>
        </p:txBody>
      </p:sp>
    </p:spTree>
    <p:extLst>
      <p:ext uri="{BB962C8B-B14F-4D97-AF65-F5344CB8AC3E}">
        <p14:creationId xmlns:p14="http://schemas.microsoft.com/office/powerpoint/2010/main" val="385022341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4666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160888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6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851920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</p:spTree>
    <p:extLst>
      <p:ext uri="{BB962C8B-B14F-4D97-AF65-F5344CB8AC3E}">
        <p14:creationId xmlns:p14="http://schemas.microsoft.com/office/powerpoint/2010/main" val="357252541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 Regression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8523B-60E8-72AB-D2D4-DDB8AA87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27" y="1988840"/>
            <a:ext cx="4601960" cy="451689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69121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0.846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0.916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0.998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73100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93796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0.884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0.938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0.9991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B58BAD7-BB92-727C-FDA2-1607C88F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88840"/>
            <a:ext cx="4583243" cy="46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6502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 Forest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54633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4D0AAF0-5580-2FC1-29E0-CA039239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1" y="1988840"/>
            <a:ext cx="4629560" cy="46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21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AdaBoost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10480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5F652FC-CED2-7D16-FD30-D1712C8D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8840"/>
            <a:ext cx="4680520" cy="46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8068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모델 비교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C3D564-EDB1-BB99-0598-C0720804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4" y="2257425"/>
            <a:ext cx="5086350" cy="2343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A36355-6F2E-762E-2660-7C803E4D3A49}"/>
              </a:ext>
            </a:extLst>
          </p:cNvPr>
          <p:cNvSpPr/>
          <p:nvPr/>
        </p:nvSpPr>
        <p:spPr>
          <a:xfrm>
            <a:off x="2100013" y="3913609"/>
            <a:ext cx="5015161" cy="686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1DD7A-45D0-C445-B04F-2E26033D9C44}"/>
              </a:ext>
            </a:extLst>
          </p:cNvPr>
          <p:cNvSpPr txBox="1"/>
          <p:nvPr/>
        </p:nvSpPr>
        <p:spPr>
          <a:xfrm>
            <a:off x="817655" y="4675783"/>
            <a:ext cx="822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Random Forest </a:t>
            </a:r>
            <a:r>
              <a:rPr lang="ko-KR" altLang="en-US" sz="1400" b="1" dirty="0">
                <a:solidFill>
                  <a:srgbClr val="FF0000"/>
                </a:solidFill>
              </a:rPr>
              <a:t>모델과 </a:t>
            </a:r>
            <a:r>
              <a:rPr lang="en-US" altLang="ko-KR" sz="1400" b="1" dirty="0">
                <a:solidFill>
                  <a:srgbClr val="FF0000"/>
                </a:solidFill>
              </a:rPr>
              <a:t>AdaBoost </a:t>
            </a:r>
            <a:r>
              <a:rPr lang="ko-KR" altLang="en-US" sz="1400" b="1" dirty="0">
                <a:solidFill>
                  <a:srgbClr val="FF0000"/>
                </a:solidFill>
              </a:rPr>
              <a:t>모델에서 높은 정확도</a:t>
            </a:r>
            <a:r>
              <a:rPr lang="en-US" altLang="ko-KR" sz="1400" b="1" dirty="0">
                <a:solidFill>
                  <a:srgbClr val="FF0000"/>
                </a:solidFill>
              </a:rPr>
              <a:t>(Accuracy)</a:t>
            </a:r>
            <a:r>
              <a:rPr lang="ko-KR" altLang="en-US" sz="1400" b="1" dirty="0">
                <a:solidFill>
                  <a:srgbClr val="FF0000"/>
                </a:solidFill>
              </a:rPr>
              <a:t>와 조화평균</a:t>
            </a:r>
            <a:r>
              <a:rPr lang="en-US" altLang="ko-KR" sz="1400" b="1" dirty="0">
                <a:solidFill>
                  <a:srgbClr val="FF0000"/>
                </a:solidFill>
              </a:rPr>
              <a:t>(F1-score)</a:t>
            </a:r>
            <a:r>
              <a:rPr lang="ko-KR" altLang="en-US" sz="1400" b="1" dirty="0">
                <a:solidFill>
                  <a:srgbClr val="FF0000"/>
                </a:solidFill>
              </a:rPr>
              <a:t>를 보임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ko-KR" sz="1600" b="1" dirty="0">
                <a:solidFill>
                  <a:srgbClr val="FF0000"/>
                </a:solidFill>
              </a:rPr>
              <a:t>→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해당 모델로 불량 발생 분석 모델을 만들어 대응하도록 함</a:t>
            </a:r>
          </a:p>
        </p:txBody>
      </p:sp>
    </p:spTree>
    <p:extLst>
      <p:ext uri="{BB962C8B-B14F-4D97-AF65-F5344CB8AC3E}">
        <p14:creationId xmlns:p14="http://schemas.microsoft.com/office/powerpoint/2010/main" val="32766921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5" y="908720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00000"/>
              </a:buClr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요약</a:t>
            </a:r>
          </a:p>
        </p:txBody>
      </p:sp>
      <p:sp>
        <p:nvSpPr>
          <p:cNvPr id="9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 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23811"/>
              </p:ext>
            </p:extLst>
          </p:nvPr>
        </p:nvGraphicFramePr>
        <p:xfrm>
          <a:off x="323464" y="1412875"/>
          <a:ext cx="8497069" cy="5345112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461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 성형 공정 데이터를 활용한 불량 발생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536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자동차 스틸 튜브를 생산하는 프레스 설비의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압출성형 공정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MELT_TEMP(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온도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MELT_P_PV(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MD_TQ(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불량여부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381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압력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모터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품질 데이터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19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370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개수 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column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row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17,280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173"/>
                  </a:ext>
                </a:extLst>
              </a:tr>
              <a:tr h="101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EX2.MELT_TEMP~EX5.MELT_TEMP (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온도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EX1.Z1_PV~EX1.Z4_PV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스크류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EX1.A1_PV~EX1.A2_PV / EX1.H1_PV~EX1.H4_PV(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어댑터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해드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6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EX1.H2O_PV / EX1.MELT_P_PV 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챔버 물 온도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압력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EX1.MD_PV / EX1.MD_PV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부하량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36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Data(Y)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pass or fail (0 / 1)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 발생 여부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317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363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패키지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Pandas,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Numpy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matplotlib, scikit-learn, seaborn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등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363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Preprocessing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(pipeline)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Ratio/ log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변환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(Default: Simple-Imputer(Median) + Min-Max-Scaler)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29582"/>
                  </a:ext>
                </a:extLst>
              </a:tr>
              <a:tr h="4773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Logistic Regression(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로지스틱 회귀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Decision Tree(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의사결정나무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Random Forest(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랜덤포레스트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</a:t>
                      </a: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Adaboost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에이다 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4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가지 비교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42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Confusion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Matrix(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오차행렬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을 활용한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Accuracy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및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F1-Score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추가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No-Pipeline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결과 평가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040D5C-8900-9ADC-FAAF-2365E360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34" y="4399437"/>
            <a:ext cx="5029113" cy="2040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4F889B-A005-897D-7A5B-52D56A1C1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060848"/>
            <a:ext cx="4631407" cy="21335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9BADF8C-706E-958A-D048-890FA72C308D}"/>
              </a:ext>
            </a:extLst>
          </p:cNvPr>
          <p:cNvSpPr/>
          <p:nvPr/>
        </p:nvSpPr>
        <p:spPr>
          <a:xfrm>
            <a:off x="4427984" y="2590014"/>
            <a:ext cx="1535063" cy="3888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3BE90-486F-07DA-0848-4CA0067CAC06}"/>
              </a:ext>
            </a:extLst>
          </p:cNvPr>
          <p:cNvSpPr txBox="1"/>
          <p:nvPr/>
        </p:nvSpPr>
        <p:spPr>
          <a:xfrm>
            <a:off x="1259755" y="2590014"/>
            <a:ext cx="2258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Pipeline </a:t>
            </a:r>
            <a:r>
              <a:rPr lang="ko-KR" altLang="en-US" sz="1500" b="1" dirty="0">
                <a:solidFill>
                  <a:srgbClr val="FF0000"/>
                </a:solidFill>
              </a:rPr>
              <a:t>적용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0AFC1-0A3D-DD84-ADB6-B3A097A2C97A}"/>
              </a:ext>
            </a:extLst>
          </p:cNvPr>
          <p:cNvSpPr txBox="1"/>
          <p:nvPr/>
        </p:nvSpPr>
        <p:spPr>
          <a:xfrm>
            <a:off x="1115616" y="4908224"/>
            <a:ext cx="2258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Pipeline </a:t>
            </a:r>
            <a:r>
              <a:rPr lang="ko-KR" altLang="en-US" sz="1500" b="1" dirty="0">
                <a:solidFill>
                  <a:srgbClr val="FF0000"/>
                </a:solidFill>
              </a:rPr>
              <a:t>비적용 모델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A31E4-451F-8C5B-E552-9A36F950F520}"/>
              </a:ext>
            </a:extLst>
          </p:cNvPr>
          <p:cNvSpPr txBox="1"/>
          <p:nvPr/>
        </p:nvSpPr>
        <p:spPr>
          <a:xfrm>
            <a:off x="5995548" y="3771728"/>
            <a:ext cx="2969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랜덤 포레스트</a:t>
            </a:r>
            <a:r>
              <a:rPr lang="en-US" altLang="ko-KR" sz="1400" b="1" dirty="0"/>
              <a:t>/AdaBoost </a:t>
            </a:r>
            <a:r>
              <a:rPr lang="ko-KR" altLang="en-US" sz="1400" b="1" dirty="0"/>
              <a:t>모델에서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파이프라인 적용 시 정확도와 조화평균이 좋아짐을 확인</a:t>
            </a:r>
            <a:endParaRPr lang="en-US" altLang="ko-KR" sz="1400" b="1" dirty="0"/>
          </a:p>
          <a:p>
            <a:r>
              <a:rPr lang="en-US" altLang="ko-KR" sz="1400" b="1" dirty="0"/>
              <a:t>(But, </a:t>
            </a:r>
            <a:r>
              <a:rPr lang="ko-KR" altLang="en-US" sz="1400" b="1" dirty="0"/>
              <a:t>로지스틱 회귀와 </a:t>
            </a:r>
            <a:r>
              <a:rPr lang="ko-KR" altLang="en-US" sz="1400" b="1" dirty="0" err="1"/>
              <a:t>결정트리에서는</a:t>
            </a:r>
            <a:r>
              <a:rPr lang="ko-KR" altLang="en-US" sz="1400" b="1" dirty="0"/>
              <a:t> 반대의 결과가 보임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0660216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추가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 중요도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C673C4-57A0-B6D1-9002-37BF8D93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8840"/>
            <a:ext cx="7704856" cy="4519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EA1F97-0D5A-59E3-C98E-42D5BE3398EF}"/>
              </a:ext>
            </a:extLst>
          </p:cNvPr>
          <p:cNvSpPr/>
          <p:nvPr/>
        </p:nvSpPr>
        <p:spPr>
          <a:xfrm>
            <a:off x="1547664" y="2958058"/>
            <a:ext cx="6480720" cy="254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2DC67-9BA2-3E5E-0344-B7880AF91B84}"/>
              </a:ext>
            </a:extLst>
          </p:cNvPr>
          <p:cNvSpPr txBox="1"/>
          <p:nvPr/>
        </p:nvSpPr>
        <p:spPr>
          <a:xfrm>
            <a:off x="5132376" y="3212976"/>
            <a:ext cx="3168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</a:rPr>
              <a:t>가장 큰 영향을 주는 </a:t>
            </a:r>
            <a:r>
              <a:rPr lang="en-US" altLang="ko-KR" sz="1500" b="1" dirty="0">
                <a:solidFill>
                  <a:srgbClr val="FF0000"/>
                </a:solidFill>
              </a:rPr>
              <a:t>Feature </a:t>
            </a:r>
            <a:r>
              <a:rPr lang="ko-KR" altLang="en-US" sz="1500" b="1" dirty="0">
                <a:solidFill>
                  <a:srgbClr val="FF0000"/>
                </a:solidFill>
              </a:rPr>
              <a:t>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914A98-0596-7EDB-338C-28D1AB82CA0D}"/>
              </a:ext>
            </a:extLst>
          </p:cNvPr>
          <p:cNvSpPr/>
          <p:nvPr/>
        </p:nvSpPr>
        <p:spPr>
          <a:xfrm>
            <a:off x="611559" y="4668151"/>
            <a:ext cx="1440283" cy="1650831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0D55C-819A-F297-B114-3BBBFF0B2B70}"/>
              </a:ext>
            </a:extLst>
          </p:cNvPr>
          <p:cNvSpPr txBox="1"/>
          <p:nvPr/>
        </p:nvSpPr>
        <p:spPr>
          <a:xfrm>
            <a:off x="2051842" y="4699324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33CC"/>
                </a:solidFill>
              </a:rPr>
              <a:t>중요도 하위 피처 </a:t>
            </a:r>
            <a:r>
              <a:rPr lang="en-US" altLang="ko-KR" sz="1500" b="1" dirty="0">
                <a:solidFill>
                  <a:srgbClr val="0033CC"/>
                </a:solidFill>
              </a:rPr>
              <a:t>9</a:t>
            </a:r>
            <a:r>
              <a:rPr lang="ko-KR" altLang="en-US" sz="1500" b="1" dirty="0">
                <a:solidFill>
                  <a:srgbClr val="0033CC"/>
                </a:solidFill>
              </a:rPr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39821073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추가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중요도 하위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9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제거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2C9AF-5B86-03E2-5410-0F2D1170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951910"/>
            <a:ext cx="8391927" cy="39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9618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추가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제거 후 성능 비교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30401-1C5F-9E97-543A-73ED64F0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581128"/>
            <a:ext cx="4968552" cy="15539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C4275C-FD68-9D25-4B9C-2002DD6A9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9" y="1988840"/>
            <a:ext cx="5037326" cy="204354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1DC561-EFDC-738D-F617-7A72511BCD23}"/>
              </a:ext>
            </a:extLst>
          </p:cNvPr>
          <p:cNvSpPr/>
          <p:nvPr/>
        </p:nvSpPr>
        <p:spPr>
          <a:xfrm rot="5400000">
            <a:off x="3584604" y="4057151"/>
            <a:ext cx="471891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79A5E1-BE8C-C47E-BA83-458883D09D82}"/>
              </a:ext>
            </a:extLst>
          </p:cNvPr>
          <p:cNvSpPr/>
          <p:nvPr/>
        </p:nvSpPr>
        <p:spPr>
          <a:xfrm>
            <a:off x="3779912" y="3699771"/>
            <a:ext cx="1573535" cy="335773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FE3642-2EDD-A2E6-B0B6-A59C5914638A}"/>
              </a:ext>
            </a:extLst>
          </p:cNvPr>
          <p:cNvSpPr/>
          <p:nvPr/>
        </p:nvSpPr>
        <p:spPr>
          <a:xfrm>
            <a:off x="3779913" y="5725578"/>
            <a:ext cx="1573534" cy="335773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2240A-9807-E019-4229-F4C573DC0980}"/>
              </a:ext>
            </a:extLst>
          </p:cNvPr>
          <p:cNvSpPr txBox="1"/>
          <p:nvPr/>
        </p:nvSpPr>
        <p:spPr>
          <a:xfrm>
            <a:off x="6080935" y="3688688"/>
            <a:ext cx="2367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33CC"/>
                </a:solidFill>
              </a:rPr>
              <a:t>AdaBoost </a:t>
            </a:r>
            <a:r>
              <a:rPr lang="ko-KR" altLang="en-US" sz="1400" b="1" dirty="0">
                <a:solidFill>
                  <a:srgbClr val="0033CC"/>
                </a:solidFill>
              </a:rPr>
              <a:t>모델에서</a:t>
            </a:r>
            <a:r>
              <a:rPr lang="en-US" altLang="ko-KR" sz="1400" b="1" dirty="0">
                <a:solidFill>
                  <a:srgbClr val="0033CC"/>
                </a:solidFill>
              </a:rPr>
              <a:t> </a:t>
            </a:r>
            <a:r>
              <a:rPr lang="ko-KR" altLang="en-US" sz="1400" b="1" dirty="0">
                <a:solidFill>
                  <a:srgbClr val="0033CC"/>
                </a:solidFill>
              </a:rPr>
              <a:t>약간의 성능 하락이 있으나</a:t>
            </a:r>
            <a:r>
              <a:rPr lang="en-US" altLang="ko-KR" sz="1400" b="1" dirty="0">
                <a:solidFill>
                  <a:srgbClr val="0033CC"/>
                </a:solidFill>
              </a:rPr>
              <a:t>, </a:t>
            </a:r>
            <a:r>
              <a:rPr lang="ko-KR" altLang="en-US" sz="1400" b="1" dirty="0">
                <a:solidFill>
                  <a:srgbClr val="0033CC"/>
                </a:solidFill>
              </a:rPr>
              <a:t>오히려 결정 트리에서는 향상됨</a:t>
            </a:r>
            <a:endParaRPr lang="en-US" altLang="ko-KR" sz="1400" b="1" dirty="0">
              <a:solidFill>
                <a:srgbClr val="0033CC"/>
              </a:solidFill>
            </a:endParaRPr>
          </a:p>
          <a:p>
            <a:endParaRPr lang="en-US" altLang="ko-KR" sz="1400" b="1" dirty="0">
              <a:solidFill>
                <a:srgbClr val="0033CC"/>
              </a:solidFill>
            </a:endParaRPr>
          </a:p>
          <a:p>
            <a:r>
              <a:rPr lang="en-US" altLang="ko-KR" sz="1400" b="1" dirty="0">
                <a:solidFill>
                  <a:srgbClr val="0033CC"/>
                </a:solidFill>
              </a:rPr>
              <a:t>But, </a:t>
            </a:r>
            <a:r>
              <a:rPr lang="ko-KR" altLang="en-US" sz="1400" b="1" dirty="0">
                <a:solidFill>
                  <a:srgbClr val="0033CC"/>
                </a:solidFill>
              </a:rPr>
              <a:t>하위 </a:t>
            </a:r>
            <a:r>
              <a:rPr lang="en-US" altLang="ko-KR" sz="1400" b="1" dirty="0">
                <a:solidFill>
                  <a:srgbClr val="0033CC"/>
                </a:solidFill>
              </a:rPr>
              <a:t>12</a:t>
            </a:r>
            <a:r>
              <a:rPr lang="ko-KR" altLang="en-US" sz="1400" b="1" dirty="0">
                <a:solidFill>
                  <a:srgbClr val="0033CC"/>
                </a:solidFill>
              </a:rPr>
              <a:t>개 제거 시</a:t>
            </a:r>
            <a:r>
              <a:rPr lang="en-US" altLang="ko-KR" sz="1400" b="1" dirty="0">
                <a:solidFill>
                  <a:srgbClr val="0033CC"/>
                </a:solidFill>
              </a:rPr>
              <a:t>, </a:t>
            </a:r>
            <a:r>
              <a:rPr lang="ko-KR" altLang="en-US" sz="1400" b="1" dirty="0">
                <a:solidFill>
                  <a:srgbClr val="0033CC"/>
                </a:solidFill>
              </a:rPr>
              <a:t>모든 모델에서 성능 하락 발생</a:t>
            </a:r>
            <a:r>
              <a:rPr lang="en-US" altLang="ko-KR" sz="1400" b="1" dirty="0">
                <a:solidFill>
                  <a:srgbClr val="0033CC"/>
                </a:solidFill>
              </a:rPr>
              <a:t> </a:t>
            </a:r>
            <a:r>
              <a:rPr lang="ko-KR" altLang="en-US" sz="1400" b="1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E2287-68E3-51E0-C917-61A330ECF049}"/>
              </a:ext>
            </a:extLst>
          </p:cNvPr>
          <p:cNvSpPr txBox="1"/>
          <p:nvPr/>
        </p:nvSpPr>
        <p:spPr>
          <a:xfrm>
            <a:off x="406240" y="621813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→ 따라서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추후 추가로 데이터를 수집시에는 하위 </a:t>
            </a:r>
            <a:r>
              <a:rPr lang="en-US" altLang="ko-KR" b="1" dirty="0">
                <a:solidFill>
                  <a:srgbClr val="FF0000"/>
                </a:solidFill>
              </a:rPr>
              <a:t>9</a:t>
            </a:r>
            <a:r>
              <a:rPr lang="ko-KR" altLang="en-US" b="1" dirty="0">
                <a:solidFill>
                  <a:srgbClr val="FF0000"/>
                </a:solidFill>
              </a:rPr>
              <a:t>개 </a:t>
            </a:r>
            <a:r>
              <a:rPr lang="ko-KR" altLang="en-US" b="1" dirty="0" err="1">
                <a:solidFill>
                  <a:srgbClr val="FF0000"/>
                </a:solidFill>
              </a:rPr>
              <a:t>피쳐의</a:t>
            </a:r>
            <a:r>
              <a:rPr lang="ko-KR" altLang="en-US" b="1" dirty="0">
                <a:solidFill>
                  <a:srgbClr val="FF0000"/>
                </a:solidFill>
              </a:rPr>
              <a:t> 데이터를 생략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938AF-B524-03F5-390C-076262F6A07A}"/>
              </a:ext>
            </a:extLst>
          </p:cNvPr>
          <p:cNvSpPr txBox="1"/>
          <p:nvPr/>
        </p:nvSpPr>
        <p:spPr>
          <a:xfrm>
            <a:off x="1259755" y="2529771"/>
            <a:ext cx="2258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066FF"/>
                </a:solidFill>
              </a:rPr>
              <a:t>18</a:t>
            </a:r>
            <a:r>
              <a:rPr lang="ko-KR" altLang="en-US" sz="1500" b="1" dirty="0">
                <a:solidFill>
                  <a:srgbClr val="0066FF"/>
                </a:solidFill>
              </a:rPr>
              <a:t>개의 </a:t>
            </a:r>
            <a:r>
              <a:rPr lang="ko-KR" altLang="en-US" sz="1500" b="1" dirty="0" err="1">
                <a:solidFill>
                  <a:srgbClr val="0066FF"/>
                </a:solidFill>
              </a:rPr>
              <a:t>피쳐</a:t>
            </a:r>
            <a:r>
              <a:rPr lang="ko-KR" altLang="en-US" sz="1500" b="1" dirty="0">
                <a:solidFill>
                  <a:srgbClr val="0066FF"/>
                </a:solidFill>
              </a:rPr>
              <a:t>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E7090-6A24-FE17-2EF6-8C5C650A0B9D}"/>
              </a:ext>
            </a:extLst>
          </p:cNvPr>
          <p:cNvSpPr txBox="1"/>
          <p:nvPr/>
        </p:nvSpPr>
        <p:spPr>
          <a:xfrm>
            <a:off x="1259632" y="4581128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066FF"/>
                </a:solidFill>
              </a:rPr>
              <a:t>9</a:t>
            </a:r>
            <a:r>
              <a:rPr lang="ko-KR" altLang="en-US" sz="1500" b="1" dirty="0">
                <a:solidFill>
                  <a:srgbClr val="0066FF"/>
                </a:solidFill>
              </a:rPr>
              <a:t>개의 </a:t>
            </a:r>
            <a:r>
              <a:rPr lang="ko-KR" altLang="en-US" sz="1500" b="1" dirty="0" err="1">
                <a:solidFill>
                  <a:srgbClr val="0066FF"/>
                </a:solidFill>
              </a:rPr>
              <a:t>피쳐</a:t>
            </a:r>
            <a:r>
              <a:rPr lang="ko-KR" altLang="en-US" sz="1500" b="1" dirty="0">
                <a:solidFill>
                  <a:srgbClr val="0066FF"/>
                </a:solidFill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338010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프로젝트 목표 및 문제 정의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637" y="1565489"/>
            <a:ext cx="8280724" cy="424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배경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개요 및 문제 정의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데이터셋에서 활용할 데이터는 자동차 부품 중 하나인 스틸 튜브 제품의 제조 데이터이며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제품은 소성가공 압출공정을 통해 생산 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공정에서 품질 불량이 간혹 발생하지만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원인을 제대로 알 수 없어 개선이 어려운 상황임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데이터를 활용한 불량 원인 탐색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소성가공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발생하는 품질 불량의 원인을 찾아 개선하기 위해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해당 공정의 데이터들을 분석하여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양품과 불량에 영향을 주는 변수들 간의 상관관계를 알아봄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활용하여 불량 예측 분석 모델을 만들고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판정과 품질에 주요하게 영향을 미치는 변수들을 확인하도록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확인된 변수들 중 공정 내에서 조정 가능한 사항들을 제어하여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발생을 낮추도록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26431399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295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소개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방법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공정명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압출성형</a:t>
            </a:r>
            <a:endParaRPr lang="en-US" altLang="ko-KR" sz="14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수집장비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압출성형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프레스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내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PLC(programmable logic controller)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기간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~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23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(csv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Data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압력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19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Data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passorfail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(0/1)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78B9BD-B899-8D64-F6C8-B735CA7B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76" y="4382813"/>
            <a:ext cx="8035936" cy="2141081"/>
          </a:xfrm>
          <a:prstGeom prst="rect">
            <a:avLst/>
          </a:prstGeom>
        </p:spPr>
      </p:pic>
      <p:sp>
        <p:nvSpPr>
          <p:cNvPr id="2" name="Rectangle 203">
            <a:extLst>
              <a:ext uri="{FF2B5EF4-FFF2-40B4-BE49-F238E27FC236}">
                <a16:creationId xmlns:a16="http://schemas.microsoft.com/office/drawing/2014/main" id="{B0832F70-0DBC-3EC2-F86C-AAAE2A9A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2BE93-54BD-082F-342D-18B19CEA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061" y="858135"/>
            <a:ext cx="2682858" cy="1616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00D2FD-88C5-C02C-4CEB-41AF33C78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975" y="810298"/>
            <a:ext cx="1180386" cy="17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5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상세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8A3B1D-31A6-E40C-404E-A6335077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96" y="1988840"/>
            <a:ext cx="5400600" cy="4610077"/>
          </a:xfrm>
          <a:prstGeom prst="rect">
            <a:avLst/>
          </a:prstGeom>
        </p:spPr>
      </p:pic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36116451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2538" y="3212976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008760" y="3230120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699792" y="3212976"/>
            <a:ext cx="5112568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탐색 및 시각화</a:t>
            </a:r>
          </a:p>
        </p:txBody>
      </p:sp>
    </p:spTree>
    <p:extLst>
      <p:ext uri="{BB962C8B-B14F-4D97-AF65-F5344CB8AC3E}">
        <p14:creationId xmlns:p14="http://schemas.microsoft.com/office/powerpoint/2010/main" val="2631838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기초 통계량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Info &amp; Describe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73B88-54CB-FF32-FA3E-3C00C194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6" y="2703193"/>
            <a:ext cx="2616829" cy="3764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3D2F3E-9D02-B761-242E-4F92EFFFE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09" y="3034921"/>
            <a:ext cx="5869673" cy="15568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394BDB-3E92-1BAC-C153-5C28DF4A3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059" y="4768840"/>
            <a:ext cx="5829319" cy="15568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E6597A-483B-0BAA-F057-38C0FC165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775" y="2037856"/>
            <a:ext cx="1181100" cy="333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B9E85-F5D4-F511-16B4-045651D62CAF}"/>
              </a:ext>
            </a:extLst>
          </p:cNvPr>
          <p:cNvSpPr txBox="1"/>
          <p:nvPr/>
        </p:nvSpPr>
        <p:spPr>
          <a:xfrm>
            <a:off x="933095" y="2368741"/>
            <a:ext cx="97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&lt;Shape&gt;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25A7D-3F0B-3696-BC49-0F1F440A0E0E}"/>
              </a:ext>
            </a:extLst>
          </p:cNvPr>
          <p:cNvSpPr txBox="1"/>
          <p:nvPr/>
        </p:nvSpPr>
        <p:spPr>
          <a:xfrm>
            <a:off x="964317" y="6340023"/>
            <a:ext cx="151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&lt;Information&gt;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7CF6A-0CB8-C32C-A3E4-A73140C95DD6}"/>
              </a:ext>
            </a:extLst>
          </p:cNvPr>
          <p:cNvSpPr txBox="1"/>
          <p:nvPr/>
        </p:nvSpPr>
        <p:spPr>
          <a:xfrm>
            <a:off x="5519833" y="6321164"/>
            <a:ext cx="137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&lt;Describe&gt;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13A4B3-2FE0-8025-1055-6B110C559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0789" y="1578575"/>
            <a:ext cx="4529683" cy="10309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45D3E1-3E3A-095F-E714-6A634B9FD4B9}"/>
              </a:ext>
            </a:extLst>
          </p:cNvPr>
          <p:cNvSpPr txBox="1"/>
          <p:nvPr/>
        </p:nvSpPr>
        <p:spPr>
          <a:xfrm>
            <a:off x="5841971" y="2617167"/>
            <a:ext cx="157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&lt;Column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297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23060</TotalTime>
  <Words>1440</Words>
  <Application>Microsoft Office PowerPoint</Application>
  <PresentationFormat>화면 슬라이드 쇼(4:3)</PresentationFormat>
  <Paragraphs>286</Paragraphs>
  <Slides>43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HY견고딕</vt:lpstr>
      <vt:lpstr>HY수평선M</vt:lpstr>
      <vt:lpstr>HY헤드라인M</vt:lpstr>
      <vt:lpstr>IBM Plex Sans KR</vt:lpstr>
      <vt:lpstr>Spoqa Han Sans</vt:lpstr>
      <vt:lpstr>굴림</vt:lpstr>
      <vt:lpstr>굴림체</vt:lpstr>
      <vt:lpstr>맑은 고딕</vt:lpstr>
      <vt:lpstr>휴먼명조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619</cp:revision>
  <cp:lastPrinted>2022-11-17T05:16:45Z</cp:lastPrinted>
  <dcterms:created xsi:type="dcterms:W3CDTF">2006-01-13T09:37:44Z</dcterms:created>
  <dcterms:modified xsi:type="dcterms:W3CDTF">2023-12-11T04:40:54Z</dcterms:modified>
</cp:coreProperties>
</file>