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31"/>
  </p:notesMasterIdLst>
  <p:sldIdLst>
    <p:sldId id="278" r:id="rId2"/>
    <p:sldId id="272" r:id="rId3"/>
    <p:sldId id="288" r:id="rId4"/>
    <p:sldId id="327" r:id="rId5"/>
    <p:sldId id="305" r:id="rId6"/>
    <p:sldId id="329" r:id="rId7"/>
    <p:sldId id="328" r:id="rId8"/>
    <p:sldId id="338" r:id="rId9"/>
    <p:sldId id="331" r:id="rId10"/>
    <p:sldId id="332" r:id="rId11"/>
    <p:sldId id="345" r:id="rId12"/>
    <p:sldId id="346" r:id="rId13"/>
    <p:sldId id="339" r:id="rId14"/>
    <p:sldId id="347" r:id="rId15"/>
    <p:sldId id="335" r:id="rId16"/>
    <p:sldId id="348" r:id="rId17"/>
    <p:sldId id="330" r:id="rId18"/>
    <p:sldId id="333" r:id="rId19"/>
    <p:sldId id="343" r:id="rId20"/>
    <p:sldId id="344" r:id="rId21"/>
    <p:sldId id="334" r:id="rId22"/>
    <p:sldId id="336" r:id="rId23"/>
    <p:sldId id="256" r:id="rId24"/>
    <p:sldId id="352" r:id="rId25"/>
    <p:sldId id="353" r:id="rId26"/>
    <p:sldId id="354" r:id="rId27"/>
    <p:sldId id="351" r:id="rId28"/>
    <p:sldId id="349" r:id="rId29"/>
    <p:sldId id="350" r:id="rId3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527" userDrawn="1">
          <p15:clr>
            <a:srgbClr val="A4A3A4"/>
          </p15:clr>
        </p15:guide>
        <p15:guide id="4" pos="90" userDrawn="1">
          <p15:clr>
            <a:srgbClr val="A4A3A4"/>
          </p15:clr>
        </p15:guide>
        <p15:guide id="5" pos="499" userDrawn="1">
          <p15:clr>
            <a:srgbClr val="A4A3A4"/>
          </p15:clr>
        </p15:guide>
        <p15:guide id="6" orient="horz" pos="799" userDrawn="1">
          <p15:clr>
            <a:srgbClr val="A4A3A4"/>
          </p15:clr>
        </p15:guide>
        <p15:guide id="7" pos="340" userDrawn="1">
          <p15:clr>
            <a:srgbClr val="A4A3A4"/>
          </p15:clr>
        </p15:guide>
        <p15:guide id="8" pos="5511" userDrawn="1">
          <p15:clr>
            <a:srgbClr val="A4A3A4"/>
          </p15:clr>
        </p15:guide>
        <p15:guide id="9" orient="horz" pos="38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  <a:srgbClr val="DACFA6"/>
    <a:srgbClr val="C3B1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1474" y="72"/>
      </p:cViewPr>
      <p:guideLst>
        <p:guide orient="horz" pos="2183"/>
        <p:guide pos="2880"/>
        <p:guide orient="horz" pos="527"/>
        <p:guide pos="90"/>
        <p:guide pos="499"/>
        <p:guide orient="horz" pos="799"/>
        <p:guide pos="340"/>
        <p:guide pos="5511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DC0BB-B090-4A36-A5CC-2CCBAC9C024E}" type="datetimeFigureOut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8E389-EFDD-45A2-A950-E1A12C98B7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76789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9ADFA-311C-4F21-BAA1-C349E0E6445A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1F39-FC0E-4386-B33A-80F6F80F931D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38008-713F-488F-A899-8759D8EBEBFE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5911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8C50A-95F1-40B7-8F7C-C19190012652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947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91F2E-22A8-4E0B-BD42-FEA495C95E33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67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F92B3-92DE-4E79-8442-C0D5545F7C15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3242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CF330-4C10-4688-A057-A10240F9D31F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9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14964-6F93-4845-801E-57DA6BDADC64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855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A817393-0C19-482A-00C9-FD3565F3B52B}"/>
              </a:ext>
            </a:extLst>
          </p:cNvPr>
          <p:cNvSpPr/>
          <p:nvPr userDrawn="1"/>
        </p:nvSpPr>
        <p:spPr>
          <a:xfrm>
            <a:off x="0" y="6356351"/>
            <a:ext cx="9144000" cy="50164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5552" y="6424612"/>
            <a:ext cx="20574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ko-KR" dirty="0"/>
              <a:t>2023-12-12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42955" y="6424612"/>
            <a:ext cx="2057400" cy="3651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7E5E177-3A3C-E9AB-6288-C45749C910EF}"/>
              </a:ext>
            </a:extLst>
          </p:cNvPr>
          <p:cNvSpPr/>
          <p:nvPr userDrawn="1"/>
        </p:nvSpPr>
        <p:spPr>
          <a:xfrm>
            <a:off x="0" y="626111"/>
            <a:ext cx="9144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</p:spTree>
    <p:extLst>
      <p:ext uri="{BB962C8B-B14F-4D97-AF65-F5344CB8AC3E}">
        <p14:creationId xmlns:p14="http://schemas.microsoft.com/office/powerpoint/2010/main" val="11729142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09AC-0243-4B36-8DF7-E69BCA33814F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804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50972-44D2-4326-8F48-4DD4DAF4ECDC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280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19DA61-ECCB-4933-873B-F04AFC36C907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7A479-1FB4-4076-82AD-4520E3445C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593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47BB4D42-91CE-4012-9E57-E22D19407AA3}"/>
              </a:ext>
            </a:extLst>
          </p:cNvPr>
          <p:cNvGrpSpPr/>
          <p:nvPr/>
        </p:nvGrpSpPr>
        <p:grpSpPr>
          <a:xfrm>
            <a:off x="1074193" y="1876011"/>
            <a:ext cx="7273146" cy="1697042"/>
            <a:chOff x="1350976" y="1767838"/>
            <a:chExt cx="9697529" cy="1471151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77178C71-EBB6-426E-B226-10A189FBC989}"/>
                </a:ext>
              </a:extLst>
            </p:cNvPr>
            <p:cNvSpPr txBox="1"/>
            <p:nvPr/>
          </p:nvSpPr>
          <p:spPr>
            <a:xfrm>
              <a:off x="3472212" y="1767838"/>
              <a:ext cx="5247593" cy="373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r>
                <a:rPr lang="ko-KR" altLang="en-US" sz="2200" dirty="0">
                  <a:solidFill>
                    <a:schemeClr val="bg1"/>
                  </a:solidFill>
                </a:rPr>
                <a:t>산업 빅데이터 분석 프로젝트</a:t>
              </a:r>
              <a:r>
                <a:rPr lang="en-US" altLang="ko-KR" sz="2200" dirty="0">
                  <a:solidFill>
                    <a:schemeClr val="bg1"/>
                  </a:solidFill>
                </a:rPr>
                <a:t>-</a:t>
              </a:r>
              <a:endParaRPr lang="ko-KR" altLang="en-US" sz="2200" dirty="0">
                <a:solidFill>
                  <a:schemeClr val="bg1"/>
                </a:solidFill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AA22A71-41D0-496C-964C-0175C6758C97}"/>
                </a:ext>
              </a:extLst>
            </p:cNvPr>
            <p:cNvSpPr txBox="1"/>
            <p:nvPr/>
          </p:nvSpPr>
          <p:spPr>
            <a:xfrm>
              <a:off x="1350976" y="2732053"/>
              <a:ext cx="9697529" cy="5069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3200" dirty="0">
                  <a:solidFill>
                    <a:schemeClr val="bg1"/>
                  </a:solidFill>
                </a:rPr>
                <a:t>「공정 데이터를 활용한 불량 발생 예측」</a:t>
              </a:r>
              <a:endParaRPr lang="ko-KR" altLang="en-US" sz="32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570B878F-DB9C-42AC-AAF6-852B28DD54D3}"/>
              </a:ext>
            </a:extLst>
          </p:cNvPr>
          <p:cNvSpPr/>
          <p:nvPr/>
        </p:nvSpPr>
        <p:spPr>
          <a:xfrm>
            <a:off x="28956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89B823D0-2E23-3DB1-D599-2AC9899D7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3EF0-BBF7-4C13-845A-1D4A8CFF7389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C037AC-7805-D595-03B1-EEA7E9C1B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A5B831-1FA1-4447-1E3A-4EB566A294AB}"/>
              </a:ext>
            </a:extLst>
          </p:cNvPr>
          <p:cNvSpPr txBox="1"/>
          <p:nvPr/>
        </p:nvSpPr>
        <p:spPr>
          <a:xfrm>
            <a:off x="3126626" y="4254433"/>
            <a:ext cx="289005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2200" dirty="0">
                <a:solidFill>
                  <a:schemeClr val="bg1"/>
                </a:solidFill>
              </a:rPr>
              <a:t>2023</a:t>
            </a:r>
            <a:r>
              <a:rPr lang="ko-KR" altLang="en-US" sz="2200" dirty="0">
                <a:solidFill>
                  <a:schemeClr val="bg1"/>
                </a:solidFill>
              </a:rPr>
              <a:t>년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월 </a:t>
            </a:r>
            <a:r>
              <a:rPr lang="en-US" altLang="ko-KR" sz="2200" dirty="0">
                <a:solidFill>
                  <a:schemeClr val="bg1"/>
                </a:solidFill>
              </a:rPr>
              <a:t>12</a:t>
            </a:r>
            <a:r>
              <a:rPr lang="ko-KR" altLang="en-US" sz="2200" dirty="0">
                <a:solidFill>
                  <a:schemeClr val="bg1"/>
                </a:solidFill>
              </a:rPr>
              <a:t>일 </a:t>
            </a:r>
            <a:endParaRPr lang="ko-KR" altLang="en-US" sz="2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CA18FD-B845-E324-84C3-1F1B632BF542}"/>
              </a:ext>
            </a:extLst>
          </p:cNvPr>
          <p:cNvSpPr txBox="1"/>
          <p:nvPr/>
        </p:nvSpPr>
        <p:spPr>
          <a:xfrm>
            <a:off x="3987383" y="5830898"/>
            <a:ext cx="482183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2000" dirty="0">
                <a:solidFill>
                  <a:schemeClr val="bg1"/>
                </a:solidFill>
              </a:rPr>
              <a:t>충북대학교 대학원 산업 인공지능학과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bg1"/>
                </a:solidFill>
              </a:rPr>
              <a:t>2023254018 </a:t>
            </a:r>
            <a:r>
              <a:rPr lang="ko-KR" altLang="en-US" sz="2000" dirty="0" err="1">
                <a:solidFill>
                  <a:schemeClr val="bg1"/>
                </a:solidFill>
              </a:rPr>
              <a:t>김연지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89111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5" y="1679561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① </a:t>
            </a:r>
            <a:r>
              <a:rPr lang="ko-KR" altLang="en-US" sz="1300" b="1" dirty="0"/>
              <a:t>전류</a:t>
            </a:r>
            <a:r>
              <a:rPr lang="en-US" altLang="ko-KR" sz="1300" b="1" dirty="0"/>
              <a:t>-pH</a:t>
            </a:r>
            <a:r>
              <a:rPr lang="ko-KR" altLang="en-US" sz="1300" b="1" dirty="0"/>
              <a:t> 간의 관계를 이용한 새로운 </a:t>
            </a:r>
            <a:r>
              <a:rPr lang="ko-KR" altLang="en-US" sz="1300" b="1" dirty="0" err="1"/>
              <a:t>피쳐</a:t>
            </a:r>
            <a:r>
              <a:rPr lang="ko-KR" altLang="en-US" sz="1300" b="1" dirty="0"/>
              <a:t> 생성 </a:t>
            </a:r>
            <a:r>
              <a:rPr lang="en-US" altLang="ko-KR" sz="1300" dirty="0"/>
              <a:t>(</a:t>
            </a:r>
            <a:r>
              <a:rPr lang="ko-KR" altLang="en-US" sz="1300" dirty="0"/>
              <a:t>공정 특성 중</a:t>
            </a:r>
            <a:r>
              <a:rPr lang="en-US" altLang="ko-KR" sz="1300" dirty="0"/>
              <a:t>, pH </a:t>
            </a:r>
            <a:r>
              <a:rPr lang="ko-KR" altLang="en-US" sz="1300" dirty="0"/>
              <a:t>따라 전류밀도가 달라짐을 활용</a:t>
            </a:r>
            <a:r>
              <a:rPr lang="en-US" altLang="ko-KR" sz="1300" dirty="0"/>
              <a:t>)  </a:t>
            </a:r>
            <a:endParaRPr lang="ko-KR" altLang="en-US" sz="13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3F15FC5-077F-A95B-27CD-0FF102A69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4212" y="2109739"/>
            <a:ext cx="1894644" cy="94231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E8CDB8E-3BD5-AE50-8746-83F0020DE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5123" y="1977517"/>
            <a:ext cx="1876425" cy="11049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9A4382-89AE-7FC0-094E-FE28FC13385F}"/>
              </a:ext>
            </a:extLst>
          </p:cNvPr>
          <p:cNvSpPr txBox="1"/>
          <p:nvPr/>
        </p:nvSpPr>
        <p:spPr>
          <a:xfrm>
            <a:off x="3601577" y="3054079"/>
            <a:ext cx="24901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새로운 </a:t>
            </a:r>
            <a:r>
              <a:rPr lang="ko-KR" altLang="en-US" sz="1100" b="1" dirty="0" err="1"/>
              <a:t>피쳐</a:t>
            </a:r>
            <a:r>
              <a:rPr lang="ko-KR" altLang="en-US" sz="1100" b="1" dirty="0"/>
              <a:t> 추가 </a:t>
            </a:r>
            <a:r>
              <a:rPr lang="en-US" altLang="ko-KR" sz="1100" b="1" dirty="0"/>
              <a:t>(pH/Current)]</a:t>
            </a:r>
            <a:endParaRPr lang="ko-KR" altLang="en-US" sz="11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949738-CEDA-8ADD-1B64-63D4F0FD4B1B}"/>
              </a:ext>
            </a:extLst>
          </p:cNvPr>
          <p:cNvSpPr txBox="1"/>
          <p:nvPr/>
        </p:nvSpPr>
        <p:spPr>
          <a:xfrm>
            <a:off x="994837" y="305407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기존 </a:t>
            </a:r>
            <a:r>
              <a:rPr lang="ko-KR" altLang="en-US" sz="1100" b="1" dirty="0" err="1"/>
              <a:t>피쳐들의</a:t>
            </a:r>
            <a:r>
              <a:rPr lang="ko-KR" altLang="en-US" sz="1100" b="1" dirty="0"/>
              <a:t>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15F3649-CFDE-8509-AA03-95A8DAC4F707}"/>
              </a:ext>
            </a:extLst>
          </p:cNvPr>
          <p:cNvSpPr/>
          <p:nvPr/>
        </p:nvSpPr>
        <p:spPr>
          <a:xfrm>
            <a:off x="3835123" y="2187975"/>
            <a:ext cx="1533831" cy="1737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5" y="3451987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② Log-Scale</a:t>
            </a:r>
            <a:r>
              <a:rPr lang="ko-KR" altLang="en-US" sz="1300" b="1" dirty="0"/>
              <a:t> 적용 </a:t>
            </a:r>
            <a:r>
              <a:rPr lang="en-US" altLang="ko-KR" sz="1300" b="1" dirty="0"/>
              <a:t>: Long-Tail</a:t>
            </a:r>
            <a:r>
              <a:rPr lang="ko-KR" altLang="en-US" sz="1300" b="1" dirty="0"/>
              <a:t> 데이터 특성을 보이는 </a:t>
            </a:r>
            <a:r>
              <a:rPr lang="en-US" altLang="ko-KR" sz="1300" b="1" dirty="0"/>
              <a:t>pH </a:t>
            </a:r>
            <a:r>
              <a:rPr lang="ko-KR" altLang="en-US" sz="1300" b="1" dirty="0"/>
              <a:t>및 </a:t>
            </a:r>
            <a:r>
              <a:rPr lang="en-US" altLang="ko-KR" sz="1300" b="1" dirty="0"/>
              <a:t>Current</a:t>
            </a:r>
            <a:r>
              <a:rPr lang="ko-KR" altLang="en-US" sz="1300" b="1" dirty="0"/>
              <a:t>에 </a:t>
            </a:r>
            <a:r>
              <a:rPr lang="en-US" altLang="ko-KR" sz="1300" b="1" dirty="0"/>
              <a:t>Log-Scale</a:t>
            </a:r>
            <a:r>
              <a:rPr lang="ko-KR" altLang="en-US" sz="1300" b="1" dirty="0"/>
              <a:t>을 적용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87179F3-EEAA-9EE5-1B52-872F8CA11A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6846" y="3837273"/>
            <a:ext cx="5350516" cy="2205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60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C86CE-2AAF-F20E-9C1B-A9EF79B977F2}"/>
              </a:ext>
            </a:extLst>
          </p:cNvPr>
          <p:cNvSpPr txBox="1"/>
          <p:nvPr/>
        </p:nvSpPr>
        <p:spPr>
          <a:xfrm>
            <a:off x="43129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피쳐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생성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 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AA7CD2-E70A-3FF9-B62F-DAA251E20C51}"/>
              </a:ext>
            </a:extLst>
          </p:cNvPr>
          <p:cNvSpPr txBox="1"/>
          <p:nvPr/>
        </p:nvSpPr>
        <p:spPr>
          <a:xfrm>
            <a:off x="627944" y="1679561"/>
            <a:ext cx="79314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③ Standard Scaler</a:t>
            </a:r>
            <a:r>
              <a:rPr lang="ko-KR" altLang="en-US" sz="1300" b="1" dirty="0"/>
              <a:t>를</a:t>
            </a:r>
            <a:r>
              <a:rPr lang="en-US" altLang="ko-KR" sz="1300" b="1" dirty="0"/>
              <a:t> </a:t>
            </a:r>
            <a:r>
              <a:rPr lang="ko-KR" altLang="en-US" sz="1300" b="1" dirty="0"/>
              <a:t>적용하여 데이터를 </a:t>
            </a:r>
            <a:r>
              <a:rPr lang="ko-KR" altLang="en-US" sz="1300" b="1" dirty="0" err="1"/>
              <a:t>정규화함</a:t>
            </a:r>
            <a:r>
              <a:rPr lang="ko-KR" altLang="en-US" sz="1300" b="1" dirty="0"/>
              <a:t> </a:t>
            </a:r>
            <a:r>
              <a:rPr lang="en-US" altLang="ko-KR" sz="1300" b="1" dirty="0"/>
              <a:t>: </a:t>
            </a:r>
            <a:r>
              <a:rPr lang="en-US" altLang="ko-KR" sz="1300" dirty="0"/>
              <a:t>Feature </a:t>
            </a:r>
            <a:r>
              <a:rPr lang="ko-KR" altLang="en-US" sz="1300" dirty="0"/>
              <a:t>데이터</a:t>
            </a:r>
            <a:r>
              <a:rPr lang="en-US" altLang="ko-KR" sz="1300" dirty="0"/>
              <a:t>(pH, </a:t>
            </a:r>
            <a:r>
              <a:rPr lang="ko-KR" altLang="en-US" sz="1300" dirty="0"/>
              <a:t>온도</a:t>
            </a:r>
            <a:r>
              <a:rPr lang="en-US" altLang="ko-KR" sz="1300" dirty="0"/>
              <a:t>, </a:t>
            </a:r>
            <a:r>
              <a:rPr lang="ko-KR" altLang="en-US" sz="1300" dirty="0"/>
              <a:t>전류</a:t>
            </a:r>
            <a:r>
              <a:rPr lang="en-US" altLang="ko-KR" sz="1300" dirty="0"/>
              <a:t>)</a:t>
            </a:r>
            <a:r>
              <a:rPr lang="ko-KR" altLang="en-US" sz="1300" dirty="0"/>
              <a:t>의 분포가 광범위하므로</a:t>
            </a:r>
            <a:r>
              <a:rPr lang="en-US" altLang="ko-KR" sz="1300" dirty="0"/>
              <a:t>, </a:t>
            </a:r>
            <a:r>
              <a:rPr lang="ko-KR" altLang="en-US" sz="1300" dirty="0"/>
              <a:t>평균과 분산을 각각 </a:t>
            </a:r>
            <a:r>
              <a:rPr lang="en-US" altLang="ko-KR" sz="1300" dirty="0"/>
              <a:t>0</a:t>
            </a:r>
            <a:r>
              <a:rPr lang="ko-KR" altLang="en-US" sz="1300" dirty="0"/>
              <a:t>과 </a:t>
            </a:r>
            <a:r>
              <a:rPr lang="en-US" altLang="ko-KR" sz="1300" dirty="0"/>
              <a:t>1</a:t>
            </a:r>
            <a:r>
              <a:rPr lang="ko-KR" altLang="en-US" sz="1300" dirty="0"/>
              <a:t>로 조정하는 정규화를 진행하여</a:t>
            </a:r>
            <a:r>
              <a:rPr lang="en-US" altLang="ko-KR" sz="1300" dirty="0"/>
              <a:t>. </a:t>
            </a:r>
            <a:r>
              <a:rPr lang="ko-KR" altLang="en-US" sz="1300" dirty="0"/>
              <a:t>데이터 분포를 축소 시킨 후 학습을 진행하도록 함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B531D3C-D24B-8153-632D-6F235FCF497D}"/>
              </a:ext>
            </a:extLst>
          </p:cNvPr>
          <p:cNvSpPr txBox="1"/>
          <p:nvPr/>
        </p:nvSpPr>
        <p:spPr>
          <a:xfrm>
            <a:off x="627944" y="4237098"/>
            <a:ext cx="830015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④ </a:t>
            </a:r>
            <a:r>
              <a:rPr lang="ko-KR" altLang="en-US" sz="1300" b="1" dirty="0"/>
              <a:t>계층적 샘플링으로 </a:t>
            </a:r>
            <a:r>
              <a:rPr lang="en-US" altLang="ko-KR" sz="1300" b="1" dirty="0"/>
              <a:t>Train-Test</a:t>
            </a:r>
            <a:r>
              <a:rPr lang="ko-KR" altLang="en-US" sz="1300" b="1" dirty="0"/>
              <a:t> 데이터 분배 </a:t>
            </a:r>
            <a:r>
              <a:rPr lang="en-US" altLang="ko-KR" sz="1300" b="1" dirty="0"/>
              <a:t>: </a:t>
            </a:r>
            <a:r>
              <a:rPr lang="ko-KR" altLang="en-US" sz="1300" dirty="0"/>
              <a:t>훈련 데이터와 학습 데이터가 같은 비율의 불량을 갖도록 </a:t>
            </a:r>
            <a:r>
              <a:rPr lang="en-US" altLang="ko-KR" sz="1300" dirty="0" err="1"/>
              <a:t>Samplig</a:t>
            </a:r>
            <a:endParaRPr lang="ko-KR" altLang="en-US" sz="13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2B30D7-8897-2822-E12D-E52DA75EA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0809" y="2166570"/>
            <a:ext cx="2186757" cy="1663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81A0B24-D0AF-5EAC-FF7D-83DC1917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8476" y="2151565"/>
            <a:ext cx="2242540" cy="1696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4AA91C-9656-9A5E-BF8D-2C7E054DFE29}"/>
              </a:ext>
            </a:extLst>
          </p:cNvPr>
          <p:cNvSpPr txBox="1"/>
          <p:nvPr/>
        </p:nvSpPr>
        <p:spPr>
          <a:xfrm>
            <a:off x="4535487" y="3828629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en-US" altLang="ko-KR" sz="1100" b="1"/>
              <a:t>Standard Scaler </a:t>
            </a:r>
            <a:r>
              <a:rPr lang="ko-KR" altLang="en-US" sz="1100" b="1" dirty="0"/>
              <a:t>적용 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A545CB-1F65-38E0-B134-8B56786BDAA5}"/>
              </a:ext>
            </a:extLst>
          </p:cNvPr>
          <p:cNvSpPr txBox="1"/>
          <p:nvPr/>
        </p:nvSpPr>
        <p:spPr>
          <a:xfrm>
            <a:off x="1514532" y="3828629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[Feature Data </a:t>
            </a:r>
            <a:r>
              <a:rPr lang="ko-KR" altLang="en-US" sz="1100" b="1" dirty="0"/>
              <a:t>분포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B1E6564-9E89-1A22-D28E-575DF9B93E79}"/>
              </a:ext>
            </a:extLst>
          </p:cNvPr>
          <p:cNvSpPr txBox="1"/>
          <p:nvPr/>
        </p:nvSpPr>
        <p:spPr>
          <a:xfrm>
            <a:off x="6578763" y="3312488"/>
            <a:ext cx="251490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①~③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까지 파이프라인으로 생성하여 </a:t>
            </a:r>
            <a:r>
              <a:rPr lang="ko-KR" altLang="en-US" sz="13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머신러닝</a:t>
            </a:r>
            <a:r>
              <a:rPr lang="ko-KR" altLang="en-US" sz="13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학습 수행 </a:t>
            </a:r>
            <a:endParaRPr lang="ko-KR" altLang="en-US" sz="1300" dirty="0">
              <a:solidFill>
                <a:schemeClr val="accent1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5E3B7E40-9257-2DE9-C8F4-BC7AAC842E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665" y="4685732"/>
            <a:ext cx="7410450" cy="304800"/>
          </a:xfrm>
          <a:prstGeom prst="rect">
            <a:avLst/>
          </a:prstGeom>
        </p:spPr>
      </p:pic>
      <p:pic>
        <p:nvPicPr>
          <p:cNvPr id="22" name="그림 21">
            <a:extLst>
              <a:ext uri="{FF2B5EF4-FFF2-40B4-BE49-F238E27FC236}">
                <a16:creationId xmlns:a16="http://schemas.microsoft.com/office/drawing/2014/main" id="{8D0CD7B8-93D0-7928-DFF3-9803B67E1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713" y="4979234"/>
            <a:ext cx="4171950" cy="1019175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F1FD40DC-DAB4-28DF-1FE7-ACA477A7B8DB}"/>
              </a:ext>
            </a:extLst>
          </p:cNvPr>
          <p:cNvSpPr/>
          <p:nvPr/>
        </p:nvSpPr>
        <p:spPr>
          <a:xfrm>
            <a:off x="3204595" y="4979234"/>
            <a:ext cx="755009" cy="101917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0250AA-C409-74B4-F76F-0D6414740103}"/>
              </a:ext>
            </a:extLst>
          </p:cNvPr>
          <p:cNvSpPr txBox="1"/>
          <p:nvPr/>
        </p:nvSpPr>
        <p:spPr>
          <a:xfrm>
            <a:off x="6333286" y="5800451"/>
            <a:ext cx="2827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but,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랜덤한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경우와 차이가 없음을 확인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6C87D4A-60B2-F7D5-6CD9-F2A1E2645385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전체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계층적샘플링</a:t>
            </a:r>
            <a:r>
              <a:rPr lang="en-US" altLang="ko-KR" sz="1100" b="1" dirty="0"/>
              <a:t>/</a:t>
            </a:r>
            <a:r>
              <a:rPr lang="ko-KR" altLang="en-US" sz="1100" b="1" dirty="0" err="1"/>
              <a:t>랜덤한</a:t>
            </a:r>
            <a:r>
              <a:rPr lang="ko-KR" altLang="en-US" sz="1100" b="1" dirty="0"/>
              <a:t> 경우의 데이터 비율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8630550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파이프라인 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AE5DF3-02DF-AFBD-3612-B99BC8D8ED39}"/>
              </a:ext>
            </a:extLst>
          </p:cNvPr>
          <p:cNvSpPr txBox="1"/>
          <p:nvPr/>
        </p:nvSpPr>
        <p:spPr>
          <a:xfrm>
            <a:off x="686667" y="1614762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b="1" dirty="0"/>
              <a:t>: </a:t>
            </a:r>
            <a:r>
              <a:rPr lang="ko-KR" altLang="en-US" sz="1300" b="1" dirty="0"/>
              <a:t>앞서 나온 ①</a:t>
            </a:r>
            <a:r>
              <a:rPr lang="en-US" altLang="ko-KR" sz="1300" b="1" dirty="0"/>
              <a:t>~</a:t>
            </a:r>
            <a:r>
              <a:rPr lang="ko-KR" altLang="en-US" sz="1300" b="1" dirty="0"/>
              <a:t>③항목의 </a:t>
            </a:r>
            <a:r>
              <a:rPr lang="ko-KR" altLang="en-US" sz="1300" b="1" dirty="0" err="1"/>
              <a:t>전처리</a:t>
            </a:r>
            <a:r>
              <a:rPr lang="ko-KR" altLang="en-US" sz="1300" b="1" dirty="0"/>
              <a:t> 내용을 파이프라인으로 만들어 </a:t>
            </a:r>
            <a:r>
              <a:rPr lang="ko-KR" altLang="en-US" sz="1300" b="1" dirty="0" err="1"/>
              <a:t>머신러닝</a:t>
            </a:r>
            <a:r>
              <a:rPr lang="ko-KR" altLang="en-US" sz="1300" b="1" dirty="0"/>
              <a:t> 모델들을 학습시키도록 함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A533217-366A-EC6B-927B-28E5AFC11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958691"/>
            <a:ext cx="4305125" cy="135107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95A00A2-54E9-FE29-9F6C-AB53F8808931}"/>
              </a:ext>
            </a:extLst>
          </p:cNvPr>
          <p:cNvSpPr txBox="1"/>
          <p:nvPr/>
        </p:nvSpPr>
        <p:spPr>
          <a:xfrm>
            <a:off x="476943" y="350251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로지스틱 회귀 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9A32DC-6F10-EEBB-61F3-C217524D1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1196" y="3913018"/>
            <a:ext cx="4676427" cy="21552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711CA2C-CD2E-9E00-7A83-C9957D3F39AC}"/>
              </a:ext>
            </a:extLst>
          </p:cNvPr>
          <p:cNvSpPr txBox="1"/>
          <p:nvPr/>
        </p:nvSpPr>
        <p:spPr>
          <a:xfrm>
            <a:off x="2802613" y="6041816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로지스틱 회귀모델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90390D-833E-4606-DEEA-AB945B0FF59E}"/>
              </a:ext>
            </a:extLst>
          </p:cNvPr>
          <p:cNvSpPr txBox="1"/>
          <p:nvPr/>
        </p:nvSpPr>
        <p:spPr>
          <a:xfrm>
            <a:off x="2562640" y="3250522"/>
            <a:ext cx="346574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파이프라인 구성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2161506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Decision Tree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1F14383-C167-A843-8027-0EFA2A9BB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438" y="1653056"/>
            <a:ext cx="3846787" cy="1775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FFD1BDB-9ACB-6994-A437-B58D6B77481F}"/>
              </a:ext>
            </a:extLst>
          </p:cNvPr>
          <p:cNvSpPr txBox="1"/>
          <p:nvPr/>
        </p:nvSpPr>
        <p:spPr>
          <a:xfrm>
            <a:off x="431293" y="3601680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Random Forest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55A3BD61-317D-8F00-941F-D28F14DC1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937" y="4131067"/>
            <a:ext cx="3918047" cy="17893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3FB9EC-D9E4-F98F-693B-DDAEB1666606}"/>
              </a:ext>
            </a:extLst>
          </p:cNvPr>
          <p:cNvSpPr txBox="1"/>
          <p:nvPr/>
        </p:nvSpPr>
        <p:spPr>
          <a:xfrm>
            <a:off x="1233565" y="589093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[Random </a:t>
            </a:r>
            <a:r>
              <a:rPr lang="en-US" altLang="ko-KR" sz="1000" b="1" dirty="0" err="1"/>
              <a:t>Foerest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0D86A65-770F-0F85-D803-B136BDB82F72}"/>
              </a:ext>
            </a:extLst>
          </p:cNvPr>
          <p:cNvSpPr txBox="1"/>
          <p:nvPr/>
        </p:nvSpPr>
        <p:spPr>
          <a:xfrm>
            <a:off x="4572000" y="5883430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파라미터 튜닝 그래프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BC76EB-E948-9312-12CE-7CA1FCA49BF3}"/>
              </a:ext>
            </a:extLst>
          </p:cNvPr>
          <p:cNvSpPr txBox="1"/>
          <p:nvPr/>
        </p:nvSpPr>
        <p:spPr>
          <a:xfrm>
            <a:off x="5190614" y="3138114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/>
              <a:t>[Decision Tree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C35EAB-562B-6B3B-6C6D-6E0D27065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939" y="4194134"/>
            <a:ext cx="2337737" cy="1726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3EACEB-CE4C-8B0A-F64A-C25D2AF482D5}"/>
              </a:ext>
            </a:extLst>
          </p:cNvPr>
          <p:cNvSpPr txBox="1"/>
          <p:nvPr/>
        </p:nvSpPr>
        <p:spPr>
          <a:xfrm>
            <a:off x="5417695" y="4263595"/>
            <a:ext cx="12415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>
                <a:solidFill>
                  <a:schemeClr val="accent1"/>
                </a:solidFill>
              </a:rPr>
              <a:t>n=14</a:t>
            </a:r>
            <a:r>
              <a:rPr lang="ko-KR" altLang="en-US" sz="1200" b="1" dirty="0">
                <a:solidFill>
                  <a:schemeClr val="accent1"/>
                </a:solidFill>
              </a:rPr>
              <a:t>으로</a:t>
            </a:r>
            <a:r>
              <a:rPr lang="en-US" altLang="ko-KR" sz="1200" b="1" dirty="0">
                <a:solidFill>
                  <a:schemeClr val="accent1"/>
                </a:solidFill>
              </a:rPr>
              <a:t> </a:t>
            </a:r>
            <a:r>
              <a:rPr lang="ko-KR" altLang="en-US" sz="1200" b="1" dirty="0">
                <a:solidFill>
                  <a:schemeClr val="accent1"/>
                </a:solidFill>
              </a:rPr>
              <a:t>확정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718FF6-8451-9123-4633-FA304051685D}"/>
              </a:ext>
            </a:extLst>
          </p:cNvPr>
          <p:cNvSpPr txBox="1"/>
          <p:nvPr/>
        </p:nvSpPr>
        <p:spPr>
          <a:xfrm>
            <a:off x="7421676" y="4705115"/>
            <a:ext cx="1705740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추후 결과에서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와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Recall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이 매우 낮게 측정되어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Precision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을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기준으로 파라미터 튜닝 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40555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D70FE-DAFA-5FDD-4A5D-A32C31155FEC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SVM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생성 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01D5287-81CC-30E5-F60F-A2CB0F4D3A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205" y="1678195"/>
            <a:ext cx="3954124" cy="1802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F034584-A146-4909-18E0-5C85CE360BFE}"/>
              </a:ext>
            </a:extLst>
          </p:cNvPr>
          <p:cNvSpPr txBox="1"/>
          <p:nvPr/>
        </p:nvSpPr>
        <p:spPr>
          <a:xfrm>
            <a:off x="988725" y="3460843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[SVM 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A1B1E6-96C9-39BA-BC65-223B7671A4F8}"/>
              </a:ext>
            </a:extLst>
          </p:cNvPr>
          <p:cNvSpPr txBox="1"/>
          <p:nvPr/>
        </p:nvSpPr>
        <p:spPr>
          <a:xfrm>
            <a:off x="5004319" y="3490497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en-US" altLang="ko-KR" sz="1000" b="1" dirty="0" err="1"/>
              <a:t>GridSearch</a:t>
            </a:r>
            <a:r>
              <a:rPr lang="ko-KR" altLang="en-US" sz="1000" b="1" dirty="0"/>
              <a:t>를 이용한 파라미터 튜닝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32C784CD-FAE5-041B-A14B-11594E811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370" y="1769802"/>
            <a:ext cx="3949647" cy="1711205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47B60FFF-4565-E7A0-58BB-40926DBAE2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5357" y="3746208"/>
            <a:ext cx="4161835" cy="21787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F93AD79-CAEF-00B6-3C02-FE42EFC26251}"/>
              </a:ext>
            </a:extLst>
          </p:cNvPr>
          <p:cNvSpPr txBox="1"/>
          <p:nvPr/>
        </p:nvSpPr>
        <p:spPr>
          <a:xfrm>
            <a:off x="2923399" y="5966059"/>
            <a:ext cx="34657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최적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A229DC7-27CC-433F-68FE-142A01C68688}"/>
              </a:ext>
            </a:extLst>
          </p:cNvPr>
          <p:cNvSpPr/>
          <p:nvPr/>
        </p:nvSpPr>
        <p:spPr>
          <a:xfrm>
            <a:off x="2683239" y="5746230"/>
            <a:ext cx="3552669" cy="188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511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D11C2C-B8C2-F908-9DDB-D3FB30111EF3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성능 평가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F5473B9-3C33-B12F-BBD5-B7F3B2669F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14762"/>
            <a:ext cx="3189893" cy="3064611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2CA9AD-E695-193A-9C96-EE61F3AAE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6257" y="3053871"/>
            <a:ext cx="3202262" cy="32510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C64AEF3-1FEB-8FC1-BAFE-AAE9318423F1}"/>
              </a:ext>
            </a:extLst>
          </p:cNvPr>
          <p:cNvSpPr/>
          <p:nvPr/>
        </p:nvSpPr>
        <p:spPr>
          <a:xfrm>
            <a:off x="2281247" y="3172768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9E4C07-1118-E8D4-F465-EBAC59E49B80}"/>
              </a:ext>
            </a:extLst>
          </p:cNvPr>
          <p:cNvSpPr/>
          <p:nvPr/>
        </p:nvSpPr>
        <p:spPr>
          <a:xfrm>
            <a:off x="9994" y="1732441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7EE8BDE4-C77F-40D1-14DB-7DB374AF5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629" y="943120"/>
            <a:ext cx="3136453" cy="3174413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80A165-B19E-8D3A-E3F6-D47A25D25EAD}"/>
              </a:ext>
            </a:extLst>
          </p:cNvPr>
          <p:cNvSpPr/>
          <p:nvPr/>
        </p:nvSpPr>
        <p:spPr>
          <a:xfrm>
            <a:off x="4359973" y="1066992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E6A15F79-0072-A904-4BD9-09BDE037ED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6459" y="3363756"/>
            <a:ext cx="2917608" cy="2970655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A45159C0-55B2-2972-88EF-9E26CF07C271}"/>
              </a:ext>
            </a:extLst>
          </p:cNvPr>
          <p:cNvSpPr/>
          <p:nvPr/>
        </p:nvSpPr>
        <p:spPr>
          <a:xfrm>
            <a:off x="6126458" y="3481435"/>
            <a:ext cx="2585559" cy="2462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78731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 err="1">
                <a:latin typeface="HY헤드라인M" pitchFamily="18" charset="-127"/>
                <a:ea typeface="HY헤드라인M" pitchFamily="18" charset="-127"/>
              </a:rPr>
              <a:t>머신러닝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07CD06-97EE-81E6-9057-831B3369558D}"/>
              </a:ext>
            </a:extLst>
          </p:cNvPr>
          <p:cNvSpPr txBox="1"/>
          <p:nvPr/>
        </p:nvSpPr>
        <p:spPr>
          <a:xfrm>
            <a:off x="476943" y="1189591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 별 성능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비교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5F0B76-801A-8512-5479-8307F6780A67}"/>
              </a:ext>
            </a:extLst>
          </p:cNvPr>
          <p:cNvSpPr txBox="1"/>
          <p:nvPr/>
        </p:nvSpPr>
        <p:spPr>
          <a:xfrm>
            <a:off x="476943" y="3356875"/>
            <a:ext cx="84177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-</a:t>
            </a:r>
            <a:r>
              <a:rPr lang="ko-KR" altLang="en-US" sz="1400" b="1" dirty="0"/>
              <a:t> </a:t>
            </a:r>
            <a:r>
              <a:rPr lang="ko-KR" altLang="en-US" sz="1400" b="1" dirty="0" err="1"/>
              <a:t>머신러닝</a:t>
            </a:r>
            <a:r>
              <a:rPr lang="ko-KR" altLang="en-US" sz="1400" b="1" dirty="0"/>
              <a:t> 모델은 모두 불량을 예측하는 성능이 매우 부족하게 나타났으며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이는 학습 시 불량 데이터가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부족하여 발생한 것으로 추측됨</a:t>
            </a:r>
            <a:r>
              <a:rPr lang="en-US" altLang="ko-KR" sz="1400" b="1" dirty="0"/>
              <a:t>. </a:t>
            </a:r>
          </a:p>
          <a:p>
            <a:r>
              <a:rPr lang="en-US" altLang="ko-KR" sz="1400" b="1" dirty="0"/>
              <a:t>- </a:t>
            </a:r>
            <a:r>
              <a:rPr lang="ko-KR" altLang="en-US" sz="1400" b="1" dirty="0"/>
              <a:t>또한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일정 시간 동안 생산되는 </a:t>
            </a:r>
            <a:r>
              <a:rPr lang="en-US" altLang="ko-KR" sz="1400" b="1" dirty="0"/>
              <a:t>LOT</a:t>
            </a:r>
            <a:r>
              <a:rPr lang="ko-KR" altLang="en-US" sz="1400" b="1" dirty="0"/>
              <a:t>전체에 양</a:t>
            </a:r>
            <a:r>
              <a:rPr lang="en-US" altLang="ko-KR" sz="1400" b="1" dirty="0"/>
              <a:t>/</a:t>
            </a:r>
            <a:r>
              <a:rPr lang="ko-KR" altLang="en-US" sz="1400" b="1" dirty="0"/>
              <a:t>불 판정이 결정되므로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시계열 데이터로 간주하여 학습을   </a:t>
            </a:r>
            <a:endParaRPr lang="en-US" altLang="ko-KR" sz="1400" b="1" dirty="0"/>
          </a:p>
          <a:p>
            <a:r>
              <a:rPr lang="en-US" altLang="ko-KR" sz="1400" b="1" dirty="0"/>
              <a:t>  </a:t>
            </a:r>
            <a:r>
              <a:rPr lang="ko-KR" altLang="en-US" sz="1400" b="1" dirty="0"/>
              <a:t>진행해야 하며</a:t>
            </a:r>
            <a:r>
              <a:rPr lang="en-US" altLang="ko-KR" sz="1400" b="1" dirty="0"/>
              <a:t>,</a:t>
            </a:r>
            <a:r>
              <a:rPr lang="ko-KR" altLang="en-US" sz="1400" b="1" dirty="0"/>
              <a:t> 데이터를 임의로 </a:t>
            </a:r>
            <a:r>
              <a:rPr lang="en-US" altLang="ko-KR" sz="1400" b="1" dirty="0"/>
              <a:t>Shuffle</a:t>
            </a:r>
            <a:r>
              <a:rPr lang="ko-KR" altLang="en-US" sz="1400" b="1" dirty="0"/>
              <a:t>하는 식의 학습 데이터 분리 방법도 적절치 않은 것으로 판단됨</a:t>
            </a:r>
            <a:r>
              <a:rPr lang="en-US" altLang="ko-KR" sz="1400" b="1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8EDC21-5F8F-E4E8-D94C-C9DFE4D0ECB3}"/>
              </a:ext>
            </a:extLst>
          </p:cNvPr>
          <p:cNvSpPr txBox="1"/>
          <p:nvPr/>
        </p:nvSpPr>
        <p:spPr>
          <a:xfrm>
            <a:off x="408411" y="4457295"/>
            <a:ext cx="87355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>
                <a:solidFill>
                  <a:srgbClr val="FF0000"/>
                </a:solidFill>
              </a:rPr>
              <a:t>→  따라서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시계열 데이터를 분석하는데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유용한 </a:t>
            </a:r>
            <a:r>
              <a:rPr lang="en-US" altLang="ko-KR" sz="1400" b="1" dirty="0">
                <a:solidFill>
                  <a:srgbClr val="FF0000"/>
                </a:solidFill>
              </a:rPr>
              <a:t>LSTM (Long-Short Term Memory) </a:t>
            </a:r>
            <a:r>
              <a:rPr lang="ko-KR" altLang="en-US" sz="1400" b="1" dirty="0">
                <a:solidFill>
                  <a:srgbClr val="FF0000"/>
                </a:solidFill>
              </a:rPr>
              <a:t>딥러닝 모델을 적용하여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학습 해보도록 하며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정상 데이터만 학습할 수 있는 </a:t>
            </a:r>
            <a:r>
              <a:rPr lang="en-US" altLang="ko-KR" sz="1400" b="1" dirty="0">
                <a:solidFill>
                  <a:srgbClr val="FF0000"/>
                </a:solidFill>
              </a:rPr>
              <a:t>AE(Auto-Encoder) </a:t>
            </a:r>
            <a:r>
              <a:rPr lang="ko-KR" altLang="en-US" sz="1400" b="1" dirty="0">
                <a:solidFill>
                  <a:srgbClr val="FF0000"/>
                </a:solidFill>
              </a:rPr>
              <a:t>방식을 활용하여 </a:t>
            </a:r>
            <a:r>
              <a:rPr lang="en-US" altLang="ko-KR" sz="1400" b="1" dirty="0">
                <a:solidFill>
                  <a:srgbClr val="FF0000"/>
                </a:solidFill>
              </a:rPr>
              <a:t>LSTM-AE </a:t>
            </a:r>
            <a:r>
              <a:rPr lang="ko-KR" altLang="en-US" sz="1400" b="1" dirty="0">
                <a:solidFill>
                  <a:srgbClr val="FF0000"/>
                </a:solidFill>
              </a:rPr>
              <a:t>로 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en-US" altLang="ko-KR" sz="1400" b="1" dirty="0">
                <a:solidFill>
                  <a:srgbClr val="FF0000"/>
                </a:solidFill>
              </a:rPr>
              <a:t>     </a:t>
            </a:r>
            <a:r>
              <a:rPr lang="ko-KR" altLang="en-US" sz="1400" b="1" dirty="0">
                <a:solidFill>
                  <a:srgbClr val="FF0000"/>
                </a:solidFill>
              </a:rPr>
              <a:t>분석모델을 만들어 보도록 함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F881201-BAB8-FAE3-110D-19F65B45C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2952" y="1743076"/>
            <a:ext cx="3963041" cy="1467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230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17</a:t>
            </a:fld>
            <a:endParaRPr lang="ko-KR" altLang="en-US"/>
          </a:p>
        </p:txBody>
      </p:sp>
      <p:pic>
        <p:nvPicPr>
          <p:cNvPr id="9" name="Picture 11">
            <a:extLst>
              <a:ext uri="{FF2B5EF4-FFF2-40B4-BE49-F238E27FC236}">
                <a16:creationId xmlns:a16="http://schemas.microsoft.com/office/drawing/2014/main" id="{196C0E9D-C7F1-5814-31B4-BDC808D4A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008" y="1916836"/>
            <a:ext cx="2108154" cy="160206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13">
            <a:extLst>
              <a:ext uri="{FF2B5EF4-FFF2-40B4-BE49-F238E27FC236}">
                <a16:creationId xmlns:a16="http://schemas.microsoft.com/office/drawing/2014/main" id="{29E7266E-6264-B4F0-E178-ED1C4FCBC0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842" y="1927215"/>
            <a:ext cx="2108155" cy="1592703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4A83A5-EAD0-CF60-F670-A81F48CDEBB1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</a:t>
            </a:r>
            <a:r>
              <a:rPr lang="ko-KR" altLang="en-US" sz="16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전처리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75CD6C-B11E-34FB-952C-67E8D4A1689E}"/>
              </a:ext>
            </a:extLst>
          </p:cNvPr>
          <p:cNvSpPr txBox="1"/>
          <p:nvPr/>
        </p:nvSpPr>
        <p:spPr>
          <a:xfrm>
            <a:off x="476943" y="375682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분리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내용 개체 틀 1">
            <a:extLst>
              <a:ext uri="{FF2B5EF4-FFF2-40B4-BE49-F238E27FC236}">
                <a16:creationId xmlns:a16="http://schemas.microsoft.com/office/drawing/2014/main" id="{EED1065C-FDEF-DFA1-AA93-24E0FA12F370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pic>
        <p:nvPicPr>
          <p:cNvPr id="2051" name="_x671030816">
            <a:extLst>
              <a:ext uri="{FF2B5EF4-FFF2-40B4-BE49-F238E27FC236}">
                <a16:creationId xmlns:a16="http://schemas.microsoft.com/office/drawing/2014/main" id="{BBBE5891-8C34-EC37-8277-B5CCC2355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3849" y="4439983"/>
            <a:ext cx="1671638" cy="433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_x671030096">
            <a:extLst>
              <a:ext uri="{FF2B5EF4-FFF2-40B4-BE49-F238E27FC236}">
                <a16:creationId xmlns:a16="http://schemas.microsoft.com/office/drawing/2014/main" id="{F40941C8-4F19-68CA-7C0A-5A0A92157B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100" y="5285091"/>
            <a:ext cx="2662238" cy="693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8D53FF-027B-37AB-0040-6DFED0D41F78}"/>
              </a:ext>
            </a:extLst>
          </p:cNvPr>
          <p:cNvSpPr txBox="1"/>
          <p:nvPr/>
        </p:nvSpPr>
        <p:spPr>
          <a:xfrm>
            <a:off x="627945" y="1589619"/>
            <a:ext cx="742548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Standard Scaler</a:t>
            </a:r>
            <a:r>
              <a:rPr lang="ko-KR" altLang="en-US" sz="1300" dirty="0"/>
              <a:t>를</a:t>
            </a:r>
            <a:r>
              <a:rPr lang="en-US" altLang="ko-KR" sz="1300" dirty="0"/>
              <a:t> </a:t>
            </a:r>
            <a:r>
              <a:rPr lang="ko-KR" altLang="en-US" sz="1300" dirty="0"/>
              <a:t>적용하여 데이터를 </a:t>
            </a:r>
            <a:r>
              <a:rPr lang="ko-KR" altLang="en-US" sz="1300" dirty="0" err="1"/>
              <a:t>정규화함</a:t>
            </a:r>
            <a:r>
              <a:rPr lang="ko-KR" altLang="en-US" sz="1300" dirty="0"/>
              <a:t> </a:t>
            </a:r>
            <a:r>
              <a:rPr lang="en-US" altLang="ko-KR" sz="1300" dirty="0"/>
              <a:t>(</a:t>
            </a:r>
            <a:r>
              <a:rPr lang="ko-KR" altLang="en-US" sz="1300" dirty="0"/>
              <a:t>평균</a:t>
            </a:r>
            <a:r>
              <a:rPr lang="en-US" altLang="ko-KR" sz="1300" dirty="0"/>
              <a:t>: 0 / </a:t>
            </a:r>
            <a:r>
              <a:rPr lang="ko-KR" altLang="en-US" sz="1300" dirty="0"/>
              <a:t>분산</a:t>
            </a:r>
            <a:r>
              <a:rPr lang="en-US" altLang="ko-KR" sz="1300" dirty="0"/>
              <a:t>: 1)</a:t>
            </a:r>
            <a:endParaRPr lang="ko-KR" altLang="en-US" sz="13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6F198B-12BD-75E3-DFB3-0E8623FC4A70}"/>
              </a:ext>
            </a:extLst>
          </p:cNvPr>
          <p:cNvSpPr txBox="1"/>
          <p:nvPr/>
        </p:nvSpPr>
        <p:spPr>
          <a:xfrm>
            <a:off x="4316211" y="3481167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/>
              <a:t>[Standard Scaler </a:t>
            </a:r>
            <a:r>
              <a:rPr lang="ko-KR" altLang="en-US" sz="1000" b="1" dirty="0"/>
              <a:t>적용 후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11AA33-1BBB-C135-1C4A-6D3378CF76EB}"/>
              </a:ext>
            </a:extLst>
          </p:cNvPr>
          <p:cNvSpPr txBox="1"/>
          <p:nvPr/>
        </p:nvSpPr>
        <p:spPr>
          <a:xfrm>
            <a:off x="1524109" y="348437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[Feature Data </a:t>
            </a:r>
            <a:r>
              <a:rPr lang="ko-KR" altLang="en-US" sz="1000" b="1" dirty="0"/>
              <a:t>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918F4B-0138-F9D0-2156-E6E51E4211A7}"/>
              </a:ext>
            </a:extLst>
          </p:cNvPr>
          <p:cNvSpPr txBox="1"/>
          <p:nvPr/>
        </p:nvSpPr>
        <p:spPr>
          <a:xfrm>
            <a:off x="627945" y="4145625"/>
            <a:ext cx="74254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데이터를 섞지 않고</a:t>
            </a:r>
            <a:r>
              <a:rPr lang="en-US" altLang="ko-KR" sz="1300" dirty="0"/>
              <a:t>, 8:2</a:t>
            </a:r>
            <a:r>
              <a:rPr lang="ko-KR" altLang="en-US" sz="1300" dirty="0"/>
              <a:t>의 비율로 나누어 순서대로 분리함 </a:t>
            </a:r>
            <a:endParaRPr lang="en-US" altLang="ko-KR" sz="1300" dirty="0"/>
          </a:p>
          <a:p>
            <a:r>
              <a:rPr lang="en-US" altLang="ko-KR" sz="1300" dirty="0"/>
              <a:t>   (Train: 41745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r>
              <a:rPr lang="ko-KR" altLang="en-US" sz="1300" dirty="0"/>
              <a:t>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0C8D45A-AC6C-B0C7-0656-62C0057D5C03}"/>
              </a:ext>
            </a:extLst>
          </p:cNvPr>
          <p:cNvSpPr txBox="1"/>
          <p:nvPr/>
        </p:nvSpPr>
        <p:spPr>
          <a:xfrm>
            <a:off x="6704244" y="5855718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최종 훈련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6FC896-D388-C91D-FBF0-B68412AEB581}"/>
              </a:ext>
            </a:extLst>
          </p:cNvPr>
          <p:cNvSpPr txBox="1"/>
          <p:nvPr/>
        </p:nvSpPr>
        <p:spPr>
          <a:xfrm>
            <a:off x="627945" y="4925259"/>
            <a:ext cx="624254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정상 데이터만을 학습하기 위해</a:t>
            </a:r>
            <a:r>
              <a:rPr lang="en-US" altLang="ko-KR" sz="1300" dirty="0"/>
              <a:t>, </a:t>
            </a:r>
            <a:r>
              <a:rPr lang="ko-KR" altLang="en-US" sz="1300" dirty="0"/>
              <a:t>훈련 데이터 중에서  </a:t>
            </a:r>
            <a:r>
              <a:rPr lang="en-US" altLang="ko-KR" sz="1300" dirty="0"/>
              <a:t>‘NG’</a:t>
            </a:r>
            <a:r>
              <a:rPr lang="ko-KR" altLang="en-US" sz="1300" dirty="0"/>
              <a:t>가 </a:t>
            </a:r>
            <a:r>
              <a:rPr lang="en-US" altLang="ko-KR" sz="1300" dirty="0"/>
              <a:t>0</a:t>
            </a:r>
            <a:r>
              <a:rPr lang="ko-KR" altLang="en-US" sz="1300" dirty="0"/>
              <a:t>인 데이터만을 필터링</a:t>
            </a:r>
            <a:endParaRPr lang="en-US" altLang="ko-KR" sz="1300" dirty="0"/>
          </a:p>
          <a:p>
            <a:r>
              <a:rPr lang="en-US" altLang="ko-KR" sz="1300" dirty="0"/>
              <a:t>  (Train: 40848 /</a:t>
            </a:r>
            <a:r>
              <a:rPr lang="ko-KR" altLang="en-US" sz="1300" dirty="0"/>
              <a:t> </a:t>
            </a:r>
            <a:r>
              <a:rPr lang="en-US" altLang="ko-KR" sz="1300" dirty="0"/>
              <a:t>Test:</a:t>
            </a:r>
            <a:r>
              <a:rPr lang="ko-KR" altLang="en-US" sz="1300" dirty="0"/>
              <a:t> </a:t>
            </a:r>
            <a:r>
              <a:rPr lang="en-US" altLang="ko-KR" sz="1300" dirty="0"/>
              <a:t>8349)</a:t>
            </a:r>
            <a:endParaRPr lang="ko-KR" altLang="en-US" sz="1300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4D86993-585C-4DD9-E5FE-31D311CA5E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5300" y="3956815"/>
            <a:ext cx="1594344" cy="1899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028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Train/Test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시퀀스 데이터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생성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5">
            <a:extLst>
              <a:ext uri="{FF2B5EF4-FFF2-40B4-BE49-F238E27FC236}">
                <a16:creationId xmlns:a16="http://schemas.microsoft.com/office/drawing/2014/main" id="{79526B24-01C8-A8DA-0FA2-C19A50F2F3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173" y="2170310"/>
            <a:ext cx="4458382" cy="122896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17">
            <a:extLst>
              <a:ext uri="{FF2B5EF4-FFF2-40B4-BE49-F238E27FC236}">
                <a16:creationId xmlns:a16="http://schemas.microsoft.com/office/drawing/2014/main" id="{E2FE4B39-273A-1985-430D-23F4E6794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9462" y="2049393"/>
            <a:ext cx="1867562" cy="140714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5FFB87C-2BA1-633E-B4DD-F76A6AEBEA55}"/>
              </a:ext>
            </a:extLst>
          </p:cNvPr>
          <p:cNvSpPr txBox="1"/>
          <p:nvPr/>
        </p:nvSpPr>
        <p:spPr>
          <a:xfrm>
            <a:off x="627945" y="1589619"/>
            <a:ext cx="77715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입력용 시퀀스 데이터를 생성하기 위한 함수를 만들고</a:t>
            </a:r>
            <a:r>
              <a:rPr lang="en-US" altLang="ko-KR" sz="1300" dirty="0"/>
              <a:t>, </a:t>
            </a:r>
            <a:r>
              <a:rPr lang="ko-KR" altLang="en-US" sz="1300" dirty="0"/>
              <a:t>학습용 정상 데이터들을 </a:t>
            </a:r>
            <a:endParaRPr lang="en-US" altLang="ko-KR" sz="1300" dirty="0"/>
          </a:p>
          <a:p>
            <a:r>
              <a:rPr lang="en-US" altLang="ko-KR" sz="1300" dirty="0"/>
              <a:t> </a:t>
            </a:r>
            <a:r>
              <a:rPr lang="ko-KR" altLang="en-US" sz="1300" dirty="0"/>
              <a:t>함수에 넣어 훈련용 시퀀스 데이터를 생성 </a:t>
            </a:r>
            <a:r>
              <a:rPr lang="en-US" altLang="ko-KR" sz="1300" dirty="0"/>
              <a:t>(</a:t>
            </a:r>
            <a:r>
              <a:rPr lang="ko-KR" altLang="en-US" sz="1300" dirty="0"/>
              <a:t>입력 데이터 </a:t>
            </a:r>
            <a:r>
              <a:rPr lang="en-US" altLang="ko-KR" sz="1300" dirty="0"/>
              <a:t>=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) </a:t>
            </a:r>
            <a:endParaRPr lang="ko-KR" altLang="en-US" sz="13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AAB222-9E26-249E-9F2A-0A7F1EA46288}"/>
              </a:ext>
            </a:extLst>
          </p:cNvPr>
          <p:cNvSpPr txBox="1"/>
          <p:nvPr/>
        </p:nvSpPr>
        <p:spPr>
          <a:xfrm>
            <a:off x="627945" y="3742605"/>
            <a:ext cx="529221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평가를 위한 </a:t>
            </a:r>
            <a:r>
              <a:rPr lang="en-US" altLang="ko-KR" sz="1300" dirty="0"/>
              <a:t>Test </a:t>
            </a:r>
            <a:r>
              <a:rPr lang="ko-KR" altLang="en-US" sz="1300" dirty="0"/>
              <a:t>데이터들을 함수에 넣어 </a:t>
            </a:r>
            <a:r>
              <a:rPr lang="en-US" altLang="ko-KR" sz="1300" dirty="0"/>
              <a:t>Test</a:t>
            </a:r>
            <a:r>
              <a:rPr lang="ko-KR" altLang="en-US" sz="1300" dirty="0"/>
              <a:t>용 시퀀스 데이터를 생성 </a:t>
            </a:r>
            <a:endParaRPr lang="en-US" altLang="ko-KR" sz="1300" dirty="0"/>
          </a:p>
          <a:p>
            <a:r>
              <a:rPr lang="en-US" altLang="ko-KR" sz="1300" dirty="0"/>
              <a:t> (</a:t>
            </a:r>
            <a:r>
              <a:rPr lang="ko-KR" altLang="en-US" sz="1300" dirty="0"/>
              <a:t>입력 데이터</a:t>
            </a:r>
            <a:r>
              <a:rPr lang="en-US" altLang="ko-KR" sz="1300" dirty="0"/>
              <a:t>: Feature / </a:t>
            </a:r>
            <a:r>
              <a:rPr lang="ko-KR" altLang="en-US" sz="1300" dirty="0"/>
              <a:t>출력 데이터</a:t>
            </a:r>
            <a:r>
              <a:rPr lang="en-US" altLang="ko-KR" sz="1300" dirty="0"/>
              <a:t>: Label) </a:t>
            </a:r>
            <a:endParaRPr lang="ko-KR" altLang="en-US" sz="1300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E02F4BA-8A88-9163-20C2-020528A0B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902" y="4347655"/>
            <a:ext cx="3906341" cy="155515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7BBA47-4B90-B380-295C-8BD93A09FBE6}"/>
              </a:ext>
            </a:extLst>
          </p:cNvPr>
          <p:cNvSpPr txBox="1"/>
          <p:nvPr/>
        </p:nvSpPr>
        <p:spPr>
          <a:xfrm>
            <a:off x="5920157" y="3412351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훈련용 데이터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C98E69E-E4FA-C89D-AF9C-3D226DF328A6}"/>
              </a:ext>
            </a:extLst>
          </p:cNvPr>
          <p:cNvSpPr txBox="1"/>
          <p:nvPr/>
        </p:nvSpPr>
        <p:spPr>
          <a:xfrm>
            <a:off x="1669014" y="3393872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시퀀스 생성 함수 및 훈련용 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9C5761-2F61-DB79-FC74-0CACE4874032}"/>
              </a:ext>
            </a:extLst>
          </p:cNvPr>
          <p:cNvSpPr txBox="1"/>
          <p:nvPr/>
        </p:nvSpPr>
        <p:spPr>
          <a:xfrm>
            <a:off x="2631945" y="5902811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평가용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데이터 생성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266702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분석모델 학습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모델링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및 학습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" name="Picture 19">
            <a:extLst>
              <a:ext uri="{FF2B5EF4-FFF2-40B4-BE49-F238E27FC236}">
                <a16:creationId xmlns:a16="http://schemas.microsoft.com/office/drawing/2014/main" id="{5A31B5E2-9DA5-DA30-294B-11032CF20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2702" y="1899618"/>
            <a:ext cx="2262431" cy="1882567"/>
          </a:xfrm>
          <a:prstGeom prst="rect">
            <a:avLst/>
          </a:prstGeom>
          <a:noFill/>
          <a:ln>
            <a:noFill/>
          </a:ln>
          <a:effectLst/>
        </p:spPr>
      </p:pic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F2651E8A-965D-CAC5-B81D-1FF788ACC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05518"/>
              </p:ext>
            </p:extLst>
          </p:nvPr>
        </p:nvGraphicFramePr>
        <p:xfrm>
          <a:off x="4443843" y="2436175"/>
          <a:ext cx="2553398" cy="1307856"/>
        </p:xfrm>
        <a:graphic>
          <a:graphicData uri="http://schemas.openxmlformats.org/drawingml/2006/table">
            <a:tbl>
              <a:tblPr/>
              <a:tblGrid>
                <a:gridCol w="1289228">
                  <a:extLst>
                    <a:ext uri="{9D8B030D-6E8A-4147-A177-3AD203B41FA5}">
                      <a16:colId xmlns:a16="http://schemas.microsoft.com/office/drawing/2014/main" val="3150971992"/>
                    </a:ext>
                  </a:extLst>
                </a:gridCol>
                <a:gridCol w="1264170">
                  <a:extLst>
                    <a:ext uri="{9D8B030D-6E8A-4147-A177-3AD203B41FA5}">
                      <a16:colId xmlns:a16="http://schemas.microsoft.com/office/drawing/2014/main" val="300481662"/>
                    </a:ext>
                  </a:extLst>
                </a:gridCol>
              </a:tblGrid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종류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LSTM-AE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(Auto Encoder)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722049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활성함수</a:t>
                      </a:r>
                      <a:r>
                        <a:rPr lang="en-US" altLang="ko-KR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activation)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Relu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1825926"/>
                  </a:ext>
                </a:extLst>
              </a:tr>
              <a:tr h="35718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손실함수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loss)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mse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(mean </a:t>
                      </a:r>
                      <a:r>
                        <a:rPr lang="en-US" sz="900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squre</a:t>
                      </a: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error)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542877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최적화</a:t>
                      </a:r>
                      <a:r>
                        <a:rPr lang="en-US" altLang="ko-KR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optimizer)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Adam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6977332"/>
                  </a:ext>
                </a:extLst>
              </a:tr>
              <a:tr h="197826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학습률</a:t>
                      </a:r>
                      <a:endParaRPr lang="ko-KR" alt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0.01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684778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86463ED-ECF0-39E2-F224-D1983CED57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609529"/>
              </p:ext>
            </p:extLst>
          </p:nvPr>
        </p:nvGraphicFramePr>
        <p:xfrm>
          <a:off x="1636647" y="5180557"/>
          <a:ext cx="2061972" cy="676909"/>
        </p:xfrm>
        <a:graphic>
          <a:graphicData uri="http://schemas.openxmlformats.org/drawingml/2006/table">
            <a:tbl>
              <a:tblPr/>
              <a:tblGrid>
                <a:gridCol w="1426337">
                  <a:extLst>
                    <a:ext uri="{9D8B030D-6E8A-4147-A177-3AD203B41FA5}">
                      <a16:colId xmlns:a16="http://schemas.microsoft.com/office/drawing/2014/main" val="46687591"/>
                    </a:ext>
                  </a:extLst>
                </a:gridCol>
                <a:gridCol w="635635">
                  <a:extLst>
                    <a:ext uri="{9D8B030D-6E8A-4147-A177-3AD203B41FA5}">
                      <a16:colId xmlns:a16="http://schemas.microsoft.com/office/drawing/2014/main" val="4169732915"/>
                    </a:ext>
                  </a:extLst>
                </a:gridCol>
              </a:tblGrid>
              <a:tr h="22656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Epoch(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반복횟수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2413807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Batch(</a:t>
                      </a: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입력데이터 개수</a:t>
                      </a:r>
                      <a:r>
                        <a:rPr lang="en-US" altLang="ko-KR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32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2147098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검증 데이터 비율</a:t>
                      </a:r>
                      <a:endParaRPr lang="ko-KR" alt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0.2(20%)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2358226"/>
                  </a:ext>
                </a:extLst>
              </a:tr>
            </a:tbl>
          </a:graphicData>
        </a:graphic>
      </p:graphicFrame>
      <p:pic>
        <p:nvPicPr>
          <p:cNvPr id="16" name="Picture 23">
            <a:extLst>
              <a:ext uri="{FF2B5EF4-FFF2-40B4-BE49-F238E27FC236}">
                <a16:creationId xmlns:a16="http://schemas.microsoft.com/office/drawing/2014/main" id="{21DC8AF7-E6BD-841E-8049-509C0E8D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9632" y="4210580"/>
            <a:ext cx="2328328" cy="1809034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A407C85-B3CB-7C57-1EA1-A5C07263DB77}"/>
              </a:ext>
            </a:extLst>
          </p:cNvPr>
          <p:cNvSpPr txBox="1"/>
          <p:nvPr/>
        </p:nvSpPr>
        <p:spPr>
          <a:xfrm>
            <a:off x="627945" y="1589619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LSTM-AE(Auto Encoder) </a:t>
            </a:r>
            <a:r>
              <a:rPr lang="ko-KR" altLang="en-US" sz="1300" dirty="0"/>
              <a:t>모델링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AB2F15-7107-85F8-19D8-327FA834A01B}"/>
              </a:ext>
            </a:extLst>
          </p:cNvPr>
          <p:cNvSpPr txBox="1"/>
          <p:nvPr/>
        </p:nvSpPr>
        <p:spPr>
          <a:xfrm>
            <a:off x="4889859" y="3757735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학습 파라미터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93A10A-D67C-EB33-AFDC-A6F1D6ADA44E}"/>
              </a:ext>
            </a:extLst>
          </p:cNvPr>
          <p:cNvSpPr txBox="1"/>
          <p:nvPr/>
        </p:nvSpPr>
        <p:spPr>
          <a:xfrm>
            <a:off x="1703992" y="3767897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[LSTM </a:t>
            </a:r>
            <a:r>
              <a:rPr lang="ko-KR" altLang="en-US" sz="1000" b="1" dirty="0"/>
              <a:t>분석 모델 구조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6850BB-DC23-6A0F-AF7D-304A4AF50D94}"/>
              </a:ext>
            </a:extLst>
          </p:cNvPr>
          <p:cNvSpPr txBox="1"/>
          <p:nvPr/>
        </p:nvSpPr>
        <p:spPr>
          <a:xfrm>
            <a:off x="627944" y="4104173"/>
            <a:ext cx="246502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/>
              <a:t>- </a:t>
            </a:r>
            <a:r>
              <a:rPr lang="ko-KR" altLang="en-US" sz="1300" dirty="0"/>
              <a:t>모델 학습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EE9136-8CEC-2009-8BC5-1CB8D16C5900}"/>
              </a:ext>
            </a:extLst>
          </p:cNvPr>
          <p:cNvSpPr txBox="1"/>
          <p:nvPr/>
        </p:nvSpPr>
        <p:spPr>
          <a:xfrm>
            <a:off x="5123113" y="5964960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손실 함수</a:t>
            </a:r>
            <a:r>
              <a:rPr lang="en-US" altLang="ko-KR" sz="1000" b="1" dirty="0"/>
              <a:t>(Loss Function)]</a:t>
            </a:r>
            <a:endParaRPr lang="ko-KR" altLang="en-US" sz="10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BDCDC6-98A1-9BFF-A7AC-4AE82A174CA6}"/>
              </a:ext>
            </a:extLst>
          </p:cNvPr>
          <p:cNvSpPr txBox="1"/>
          <p:nvPr/>
        </p:nvSpPr>
        <p:spPr>
          <a:xfrm>
            <a:off x="1273602" y="5958795"/>
            <a:ext cx="27880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모델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학습 과정 및 파라미터 설정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8E724BA-AA42-ACBB-51D4-511843DAB8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944" y="4401559"/>
            <a:ext cx="4095057" cy="677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8105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9967D65-E830-493F-9D2A-BA47294DF3C8}"/>
              </a:ext>
            </a:extLst>
          </p:cNvPr>
          <p:cNvSpPr/>
          <p:nvPr/>
        </p:nvSpPr>
        <p:spPr>
          <a:xfrm>
            <a:off x="4572000" y="857250"/>
            <a:ext cx="4572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729B4F2-0F80-49A2-819E-020140E44E69}"/>
              </a:ext>
            </a:extLst>
          </p:cNvPr>
          <p:cNvSpPr/>
          <p:nvPr/>
        </p:nvSpPr>
        <p:spPr>
          <a:xfrm>
            <a:off x="4876800" y="1123950"/>
            <a:ext cx="960120" cy="96012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A57B67-B77D-44F0-83CD-991B186872B5}"/>
              </a:ext>
            </a:extLst>
          </p:cNvPr>
          <p:cNvSpPr txBox="1"/>
          <p:nvPr/>
        </p:nvSpPr>
        <p:spPr>
          <a:xfrm flipH="1">
            <a:off x="6069330" y="1776591"/>
            <a:ext cx="2381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A table of Contents</a:t>
            </a:r>
            <a:endParaRPr lang="ko-KR" altLang="en-US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9010B3-A695-4D53-9C79-11CA14A89998}"/>
              </a:ext>
            </a:extLst>
          </p:cNvPr>
          <p:cNvSpPr txBox="1"/>
          <p:nvPr/>
        </p:nvSpPr>
        <p:spPr>
          <a:xfrm flipH="1">
            <a:off x="6069329" y="1143797"/>
            <a:ext cx="238125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목차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FE62E9-2E0E-4D27-84D6-6F22B24C5B1E}"/>
              </a:ext>
            </a:extLst>
          </p:cNvPr>
          <p:cNvGrpSpPr/>
          <p:nvPr/>
        </p:nvGrpSpPr>
        <p:grpSpPr>
          <a:xfrm>
            <a:off x="4811343" y="2751141"/>
            <a:ext cx="2941671" cy="415498"/>
            <a:chOff x="1191929" y="2733040"/>
            <a:chExt cx="3922227" cy="553996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5998EC-A418-4202-A0CC-414AEC008F45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Ⅰ.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F20F21D-9D82-43B0-B4BF-65E48F24E63B}"/>
                </a:ext>
              </a:extLst>
            </p:cNvPr>
            <p:cNvSpPr txBox="1"/>
            <p:nvPr/>
          </p:nvSpPr>
          <p:spPr>
            <a:xfrm>
              <a:off x="1976118" y="2733040"/>
              <a:ext cx="3138038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요약 및 배경 설명</a:t>
              </a: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3C97A2E-879D-46C5-8736-BF8F95337669}"/>
              </a:ext>
            </a:extLst>
          </p:cNvPr>
          <p:cNvGrpSpPr/>
          <p:nvPr/>
        </p:nvGrpSpPr>
        <p:grpSpPr>
          <a:xfrm>
            <a:off x="4811343" y="3425162"/>
            <a:ext cx="2213908" cy="415498"/>
            <a:chOff x="1191929" y="2733040"/>
            <a:chExt cx="2951876" cy="553996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58BF873-F478-461A-A86E-FB3E232B09C2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Ⅱ.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926914-FB83-4E11-AC28-43BC8F7DB9DD}"/>
                </a:ext>
              </a:extLst>
            </p:cNvPr>
            <p:cNvSpPr txBox="1"/>
            <p:nvPr/>
          </p:nvSpPr>
          <p:spPr>
            <a:xfrm>
              <a:off x="1976118" y="2733040"/>
              <a:ext cx="2167687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탐색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22D8540-5CAC-4D86-ACE2-1103C710EF0B}"/>
              </a:ext>
            </a:extLst>
          </p:cNvPr>
          <p:cNvGrpSpPr/>
          <p:nvPr/>
        </p:nvGrpSpPr>
        <p:grpSpPr>
          <a:xfrm>
            <a:off x="4811343" y="4132634"/>
            <a:ext cx="2847094" cy="415498"/>
            <a:chOff x="1191929" y="2733040"/>
            <a:chExt cx="3796124" cy="55399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B193926-7A30-4E47-8D75-51999AB3DE9C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Ⅲ.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0886D85-1DB8-47C2-9446-1E910AC2D5E2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데이터 분석 수행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06275B1-1ED2-4808-AFC2-4771F5856EFA}"/>
              </a:ext>
            </a:extLst>
          </p:cNvPr>
          <p:cNvGrpSpPr/>
          <p:nvPr/>
        </p:nvGrpSpPr>
        <p:grpSpPr>
          <a:xfrm>
            <a:off x="4811343" y="4794804"/>
            <a:ext cx="2847094" cy="415498"/>
            <a:chOff x="1191929" y="2733040"/>
            <a:chExt cx="3796124" cy="553996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CEC947-EB20-474B-A51A-5E52CA45C290}"/>
                </a:ext>
              </a:extLst>
            </p:cNvPr>
            <p:cNvSpPr txBox="1"/>
            <p:nvPr/>
          </p:nvSpPr>
          <p:spPr>
            <a:xfrm>
              <a:off x="1191929" y="2733040"/>
              <a:ext cx="780556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100" b="1" dirty="0"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Ⅳ.</a:t>
              </a:r>
              <a:r>
                <a:rPr lang="en-US" altLang="ko-KR" sz="2100" b="1" dirty="0">
                  <a:solidFill>
                    <a:schemeClr val="bg1"/>
                  </a:solidFill>
                </a:rPr>
                <a:t> </a:t>
              </a:r>
              <a:endParaRPr lang="ko-KR" altLang="en-US" sz="2100" b="1" dirty="0">
                <a:solidFill>
                  <a:schemeClr val="bg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707881-1155-4213-A1CF-57159E137123}"/>
                </a:ext>
              </a:extLst>
            </p:cNvPr>
            <p:cNvSpPr txBox="1"/>
            <p:nvPr/>
          </p:nvSpPr>
          <p:spPr>
            <a:xfrm>
              <a:off x="1976118" y="2733040"/>
              <a:ext cx="3011935" cy="5539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100" b="1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결론 및 보완사항</a:t>
              </a:r>
            </a:p>
          </p:txBody>
        </p:sp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DA85DA0-887E-CC8F-D7E1-F2CAD4FCC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C2F7B-1E4F-4037-A77B-4A7589128DD3}" type="datetime1">
              <a:rPr lang="ko-KR" altLang="en-US" smtClean="0"/>
              <a:t>2023-12-11</a:t>
            </a:fld>
            <a:endParaRPr lang="ko-KR" altLang="en-US" dirty="0"/>
          </a:p>
        </p:txBody>
      </p:sp>
      <p:sp>
        <p:nvSpPr>
          <p:cNvPr id="20" name="슬라이드 번호 개체 틀 19">
            <a:extLst>
              <a:ext uri="{FF2B5EF4-FFF2-40B4-BE49-F238E27FC236}">
                <a16:creationId xmlns:a16="http://schemas.microsoft.com/office/drawing/2014/main" id="{01BF32ED-3AA8-DE82-0196-5835BD480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736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분석 결과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345175-B7F3-4D6F-E5E5-30E4D7DC5D3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4EA0B-520B-0DCF-B6AB-20E6519DE69B}"/>
              </a:ext>
            </a:extLst>
          </p:cNvPr>
          <p:cNvSpPr txBox="1"/>
          <p:nvPr/>
        </p:nvSpPr>
        <p:spPr>
          <a:xfrm>
            <a:off x="476943" y="4363423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Threshold(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임계 값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설정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Picture 27">
            <a:extLst>
              <a:ext uri="{FF2B5EF4-FFF2-40B4-BE49-F238E27FC236}">
                <a16:creationId xmlns:a16="http://schemas.microsoft.com/office/drawing/2014/main" id="{3EA241CF-3293-9879-E1F8-6CFB2898D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2354" y="1362842"/>
            <a:ext cx="5309663" cy="275565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ture 30">
            <a:extLst>
              <a:ext uri="{FF2B5EF4-FFF2-40B4-BE49-F238E27FC236}">
                <a16:creationId xmlns:a16="http://schemas.microsoft.com/office/drawing/2014/main" id="{0A963601-56DA-8CAF-E806-F76F97B7F5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2955" y="4787349"/>
            <a:ext cx="2864231" cy="125920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31">
            <a:extLst>
              <a:ext uri="{FF2B5EF4-FFF2-40B4-BE49-F238E27FC236}">
                <a16:creationId xmlns:a16="http://schemas.microsoft.com/office/drawing/2014/main" id="{40519D57-FEFD-5CF3-ECB1-F3198C905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2680" y="4574410"/>
            <a:ext cx="2065909" cy="1520698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EC2A7C-04B8-98ED-52B7-3332123F0197}"/>
              </a:ext>
            </a:extLst>
          </p:cNvPr>
          <p:cNvSpPr txBox="1"/>
          <p:nvPr/>
        </p:nvSpPr>
        <p:spPr>
          <a:xfrm>
            <a:off x="4732532" y="4103413"/>
            <a:ext cx="27241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[reconstruction error </a:t>
            </a:r>
            <a:r>
              <a:rPr lang="ko-KR" altLang="en-US" sz="1000" b="1" dirty="0"/>
              <a:t>추출 및 통계 분포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1B6F6-9ACA-CA65-6C2D-6A814023D402}"/>
              </a:ext>
            </a:extLst>
          </p:cNvPr>
          <p:cNvSpPr txBox="1"/>
          <p:nvPr/>
        </p:nvSpPr>
        <p:spPr>
          <a:xfrm>
            <a:off x="1259174" y="6046279"/>
            <a:ext cx="763099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임계 값 이하의 데이터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정상 판단</a:t>
            </a:r>
            <a:r>
              <a:rPr lang="en-US" altLang="ko-KR" sz="1000" b="1" dirty="0"/>
              <a:t>) </a:t>
            </a:r>
            <a:r>
              <a:rPr lang="ko-KR" altLang="en-US" sz="1000" b="1" dirty="0"/>
              <a:t>개수 분포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총 </a:t>
            </a:r>
            <a:r>
              <a:rPr lang="en-US" altLang="ko-KR" sz="1000" b="1" dirty="0"/>
              <a:t>7992</a:t>
            </a:r>
            <a:r>
              <a:rPr lang="ko-KR" altLang="en-US" sz="1000" b="1" dirty="0"/>
              <a:t>개</a:t>
            </a:r>
            <a:r>
              <a:rPr lang="en-US" altLang="ko-KR" sz="1000" b="1" dirty="0"/>
              <a:t>)]</a:t>
            </a:r>
            <a:endParaRPr lang="ko-KR" altLang="en-US" sz="10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A219113-D9FC-1BF3-1A1E-6FE0F2CF3718}"/>
              </a:ext>
            </a:extLst>
          </p:cNvPr>
          <p:cNvSpPr txBox="1"/>
          <p:nvPr/>
        </p:nvSpPr>
        <p:spPr>
          <a:xfrm>
            <a:off x="6875489" y="6048048"/>
            <a:ext cx="163892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 분포 히스토그램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77FA389-C26A-F609-ABB5-B3CC6F18A823}"/>
              </a:ext>
            </a:extLst>
          </p:cNvPr>
          <p:cNvSpPr txBox="1"/>
          <p:nvPr/>
        </p:nvSpPr>
        <p:spPr>
          <a:xfrm>
            <a:off x="627945" y="1589619"/>
            <a:ext cx="27744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정상데이터가 입력될 땐 출력 값과 입력 값이 유사하기 때문에 </a:t>
            </a:r>
            <a:r>
              <a:rPr lang="en-US" altLang="ko-KR" sz="1200" dirty="0" err="1"/>
              <a:t>mse</a:t>
            </a:r>
            <a:r>
              <a:rPr lang="ko-KR" altLang="en-US" sz="1200" dirty="0"/>
              <a:t>가 </a:t>
            </a:r>
            <a:r>
              <a:rPr lang="en-US" altLang="ko-KR" sz="1200" dirty="0"/>
              <a:t>0</a:t>
            </a:r>
            <a:r>
              <a:rPr lang="ko-KR" altLang="en-US" sz="1200" dirty="0"/>
              <a:t>에 가깝지만</a:t>
            </a:r>
            <a:r>
              <a:rPr lang="en-US" altLang="ko-KR" sz="1200" dirty="0"/>
              <a:t>, </a:t>
            </a:r>
            <a:r>
              <a:rPr lang="ko-KR" altLang="en-US" sz="1200" dirty="0"/>
              <a:t>비정상 데이터가 입력될 시에는 차이가 커짐</a:t>
            </a:r>
            <a:endParaRPr lang="en-US" altLang="ko-KR" sz="1200" dirty="0"/>
          </a:p>
          <a:p>
            <a:r>
              <a:rPr lang="en-US" altLang="ko-KR" sz="1200" dirty="0"/>
              <a:t>- </a:t>
            </a:r>
            <a:r>
              <a:rPr lang="ko-KR" altLang="en-US" sz="1200" dirty="0"/>
              <a:t>이러한 차이를 활용하여</a:t>
            </a:r>
            <a:r>
              <a:rPr lang="en-US" altLang="ko-KR" sz="1200" dirty="0"/>
              <a:t>, </a:t>
            </a:r>
            <a:r>
              <a:rPr lang="ko-KR" altLang="en-US" sz="1200" dirty="0"/>
              <a:t>각 </a:t>
            </a:r>
            <a:r>
              <a:rPr lang="ko-KR" altLang="en-US" sz="1200" dirty="0" err="1"/>
              <a:t>피쳐</a:t>
            </a:r>
            <a:r>
              <a:rPr lang="ko-KR" altLang="en-US" sz="1200" dirty="0"/>
              <a:t> 간의 </a:t>
            </a:r>
            <a:r>
              <a:rPr lang="en-US" altLang="ko-KR" sz="1200" dirty="0"/>
              <a:t>Error </a:t>
            </a:r>
            <a:r>
              <a:rPr lang="ko-KR" altLang="en-US" sz="1200" dirty="0"/>
              <a:t>값을 추출하여 일정 값 이상의 수치가 나타날 때 비정상이라고 판단하도록 함</a:t>
            </a:r>
            <a:endParaRPr lang="en-US" altLang="ko-KR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CECD585-BF54-6F61-5700-1FA94D2EAFA2}"/>
              </a:ext>
            </a:extLst>
          </p:cNvPr>
          <p:cNvSpPr txBox="1"/>
          <p:nvPr/>
        </p:nvSpPr>
        <p:spPr>
          <a:xfrm>
            <a:off x="793172" y="3084780"/>
            <a:ext cx="2713863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※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처음에는 각 </a:t>
            </a:r>
            <a:r>
              <a:rPr lang="ko-KR" altLang="en-US" sz="1100" b="1" dirty="0" err="1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피쳐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 간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값을 모두 합하여 계산하였으나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성능 평가 시에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기준으로 하였을 때 가장 좋은 성능으로 확인되어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, pH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</a:t>
            </a:r>
            <a:r>
              <a:rPr lang="en-US" altLang="ko-KR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Error </a:t>
            </a:r>
            <a:r>
              <a:rPr lang="ko-KR" altLang="en-US" sz="1100" b="1" dirty="0">
                <a:solidFill>
                  <a:schemeClr val="accent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값 만을 취하도록 함</a:t>
            </a:r>
            <a:endParaRPr lang="ko-KR" altLang="en-US" sz="1100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F2EFEC-9C2D-19A7-9DDC-A4A76EE47425}"/>
              </a:ext>
            </a:extLst>
          </p:cNvPr>
          <p:cNvSpPr txBox="1"/>
          <p:nvPr/>
        </p:nvSpPr>
        <p:spPr>
          <a:xfrm>
            <a:off x="624371" y="4811294"/>
            <a:ext cx="2774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- </a:t>
            </a:r>
            <a:r>
              <a:rPr lang="ko-KR" altLang="en-US" sz="1200" dirty="0"/>
              <a:t>실제 테스트용 데이터의 불량 분포가 </a:t>
            </a:r>
            <a:r>
              <a:rPr lang="en-US" altLang="ko-KR" sz="1200" dirty="0"/>
              <a:t>2%</a:t>
            </a:r>
            <a:r>
              <a:rPr lang="ko-KR" altLang="en-US" sz="1200" dirty="0"/>
              <a:t>이므로</a:t>
            </a:r>
            <a:r>
              <a:rPr lang="en-US" altLang="ko-KR" sz="1200" dirty="0"/>
              <a:t>, </a:t>
            </a:r>
            <a:r>
              <a:rPr lang="ko-KR" altLang="en-US" sz="1200" dirty="0"/>
              <a:t>오차 발생을 감안하여 임계 값</a:t>
            </a:r>
            <a:r>
              <a:rPr lang="en-US" altLang="ko-KR" sz="1200" dirty="0"/>
              <a:t>(</a:t>
            </a:r>
            <a:r>
              <a:rPr lang="en-US" altLang="ko-KR" sz="1200" dirty="0" err="1"/>
              <a:t>thr</a:t>
            </a:r>
            <a:r>
              <a:rPr lang="en-US" altLang="ko-KR" sz="1200" dirty="0"/>
              <a:t>)</a:t>
            </a:r>
            <a:r>
              <a:rPr lang="ko-KR" altLang="en-US" sz="1200" dirty="0"/>
              <a:t>을 상위 </a:t>
            </a:r>
            <a:r>
              <a:rPr lang="en-US" altLang="ko-KR" sz="1200" dirty="0"/>
              <a:t>96%</a:t>
            </a:r>
            <a:r>
              <a:rPr lang="ko-KR" altLang="en-US" sz="1200" dirty="0"/>
              <a:t>로 설정함</a:t>
            </a:r>
            <a:r>
              <a:rPr lang="en-US" altLang="ko-KR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4535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성능 평가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딥러닝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(LSTM-AE)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22F288-DBEC-1F81-7985-96562E369D20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Confusion Matrix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B55D00-90E7-AED2-3DE3-67E9804EBE14}"/>
              </a:ext>
            </a:extLst>
          </p:cNvPr>
          <p:cNvSpPr txBox="1"/>
          <p:nvPr/>
        </p:nvSpPr>
        <p:spPr>
          <a:xfrm>
            <a:off x="476943" y="3980825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ROC_AUC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B35A7E72-AA51-F12F-1EAA-EA19976E3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615294"/>
              </p:ext>
            </p:extLst>
          </p:nvPr>
        </p:nvGraphicFramePr>
        <p:xfrm>
          <a:off x="3316504" y="1858521"/>
          <a:ext cx="2277618" cy="1082548"/>
        </p:xfrm>
        <a:graphic>
          <a:graphicData uri="http://schemas.openxmlformats.org/drawingml/2006/table">
            <a:tbl>
              <a:tblPr/>
              <a:tblGrid>
                <a:gridCol w="1462278">
                  <a:extLst>
                    <a:ext uri="{9D8B030D-6E8A-4147-A177-3AD203B41FA5}">
                      <a16:colId xmlns:a16="http://schemas.microsoft.com/office/drawing/2014/main" val="1480490089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584758105"/>
                    </a:ext>
                  </a:extLst>
                </a:gridCol>
              </a:tblGrid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TN(True Negative)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7910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2838128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FN(False Negative))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278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0172714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TP(True Positive)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9955277"/>
                  </a:ext>
                </a:extLst>
              </a:tr>
              <a:tr h="270637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FP(False Positive)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83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6400155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C4F5B1D0-A46E-D858-E45D-6C268A4EDB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911803"/>
              </p:ext>
            </p:extLst>
          </p:nvPr>
        </p:nvGraphicFramePr>
        <p:xfrm>
          <a:off x="3316504" y="3154369"/>
          <a:ext cx="5185664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1152245583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370463136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2344841684"/>
                    </a:ext>
                  </a:extLst>
                </a:gridCol>
                <a:gridCol w="1296416">
                  <a:extLst>
                    <a:ext uri="{9D8B030D-6E8A-4147-A177-3AD203B41FA5}">
                      <a16:colId xmlns:a16="http://schemas.microsoft.com/office/drawing/2014/main" val="4284696282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정확도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accuracy)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예측률</a:t>
                      </a:r>
                      <a:r>
                        <a:rPr lang="en-US" altLang="ko-KR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Precision)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00" b="1" kern="0" spc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재현율</a:t>
                      </a: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en-US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Recall)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="1" kern="0" spc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F1 score</a:t>
                      </a:r>
                      <a:endParaRPr lang="en-US" sz="1000" kern="0" spc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7630754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0.956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0.398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0.165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0.977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582184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168615E-B18F-E907-7C31-86979E84A080}"/>
              </a:ext>
            </a:extLst>
          </p:cNvPr>
          <p:cNvSpPr txBox="1"/>
          <p:nvPr/>
        </p:nvSpPr>
        <p:spPr>
          <a:xfrm>
            <a:off x="667007" y="5912711"/>
            <a:ext cx="78351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solidFill>
                  <a:srgbClr val="FF0000"/>
                </a:solidFill>
              </a:rPr>
              <a:t>→  </a:t>
            </a:r>
            <a:r>
              <a:rPr lang="ko-KR" altLang="en-US" sz="1400" b="1" dirty="0" err="1">
                <a:solidFill>
                  <a:srgbClr val="FF0000"/>
                </a:solidFill>
              </a:rPr>
              <a:t>머신러닝</a:t>
            </a:r>
            <a:r>
              <a:rPr lang="ko-KR" altLang="en-US" sz="1400" b="1" dirty="0">
                <a:solidFill>
                  <a:srgbClr val="FF0000"/>
                </a:solidFill>
              </a:rPr>
              <a:t> 모델보다는 불량을 예측하는 성능이 더 좋아졌지만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여전히 개선이 필요한 상태임</a:t>
            </a:r>
            <a:endParaRPr lang="en-US" altLang="ko-KR" sz="1400" b="1" dirty="0">
              <a:solidFill>
                <a:srgbClr val="FF00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F80343-CEF2-34BD-A4F6-B125917042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886" y="4045224"/>
            <a:ext cx="2266795" cy="182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E682FD6-EF84-F97C-0273-92582304F6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931982"/>
              </p:ext>
            </p:extLst>
          </p:nvPr>
        </p:nvGraphicFramePr>
        <p:xfrm>
          <a:off x="1443115" y="5055094"/>
          <a:ext cx="1296416" cy="613156"/>
        </p:xfrm>
        <a:graphic>
          <a:graphicData uri="http://schemas.openxmlformats.org/drawingml/2006/table">
            <a:tbl>
              <a:tblPr/>
              <a:tblGrid>
                <a:gridCol w="1296416">
                  <a:extLst>
                    <a:ext uri="{9D8B030D-6E8A-4147-A177-3AD203B41FA5}">
                      <a16:colId xmlns:a16="http://schemas.microsoft.com/office/drawing/2014/main" val="373447823"/>
                    </a:ext>
                  </a:extLst>
                </a:gridCol>
              </a:tblGrid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00" b="1" kern="0" spc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ROC_AUC</a:t>
                      </a:r>
                      <a:endParaRPr lang="en-US" sz="10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9F7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1302305"/>
                  </a:ext>
                </a:extLst>
              </a:tr>
              <a:tr h="30657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dirty="0"/>
                        <a:t>0.68</a:t>
                      </a:r>
                      <a:endParaRPr lang="en-US" sz="1100" kern="0" spc="0" dirty="0">
                        <a:solidFill>
                          <a:srgbClr val="000000"/>
                        </a:solidFill>
                        <a:effectLst/>
                        <a:latin typeface="함초롬바탕" panose="02030604000101010101" pitchFamily="18" charset="-127"/>
                      </a:endParaRPr>
                    </a:p>
                  </a:txBody>
                  <a:tcPr marL="64770" marR="64770" marT="17907" marB="17907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469081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339B3A8-61DD-0FF4-A0ED-6626558DEE22}"/>
              </a:ext>
            </a:extLst>
          </p:cNvPr>
          <p:cNvSpPr txBox="1"/>
          <p:nvPr/>
        </p:nvSpPr>
        <p:spPr>
          <a:xfrm>
            <a:off x="4846665" y="5516603"/>
            <a:ext cx="10994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[ROC Curve]</a:t>
            </a:r>
            <a:endParaRPr lang="ko-KR" altLang="en-US" sz="1000" b="1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47C2BC8F-0182-CD84-962C-9D34938BF1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08" y="1543987"/>
            <a:ext cx="2505288" cy="2483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552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Ⅳ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결론 및 보완사항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결론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D0B15D-C051-6E41-86C2-E84BB90092A6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딥러닝 모델의 적용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927BDB-AF8F-A188-C3A7-9E7D78669CAF}"/>
              </a:ext>
            </a:extLst>
          </p:cNvPr>
          <p:cNvSpPr txBox="1"/>
          <p:nvPr/>
        </p:nvSpPr>
        <p:spPr>
          <a:xfrm>
            <a:off x="476943" y="3024787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추후 보완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F19CDA-1C67-C70D-C73F-2BDCD237CD96}"/>
              </a:ext>
            </a:extLst>
          </p:cNvPr>
          <p:cNvSpPr txBox="1"/>
          <p:nvPr/>
        </p:nvSpPr>
        <p:spPr>
          <a:xfrm>
            <a:off x="627945" y="1589619"/>
            <a:ext cx="7616645" cy="126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머신 러닝 모델을 적용한 경우</a:t>
            </a:r>
            <a:r>
              <a:rPr lang="en-US" altLang="ko-KR" sz="1300" dirty="0"/>
              <a:t>, </a:t>
            </a:r>
            <a:r>
              <a:rPr lang="ko-KR" altLang="en-US" sz="1300" dirty="0"/>
              <a:t>불량을 거의 검출해내지 못하는 결과를 보임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양품 데이터가 불량 데이터에 비해 부족하기 때문으로 보이며</a:t>
            </a:r>
            <a:r>
              <a:rPr lang="en-US" altLang="ko-KR" sz="1300" dirty="0"/>
              <a:t>, </a:t>
            </a:r>
            <a:r>
              <a:rPr lang="ko-KR" altLang="en-US" sz="1300" dirty="0"/>
              <a:t>시계열 데이터의 특성도 고려해야 할 것으로 판단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상기의 문제들을 반영하여 </a:t>
            </a:r>
            <a:r>
              <a:rPr lang="en-US" altLang="ko-KR" sz="1300" dirty="0"/>
              <a:t>LSTM-AE</a:t>
            </a:r>
            <a:r>
              <a:rPr lang="ko-KR" altLang="en-US" sz="1300" dirty="0"/>
              <a:t>로 딥러닝 분석 모델을 구축하였고</a:t>
            </a:r>
            <a:r>
              <a:rPr lang="en-US" altLang="ko-KR" sz="1300" dirty="0"/>
              <a:t>, </a:t>
            </a:r>
            <a:r>
              <a:rPr lang="ko-KR" altLang="en-US" sz="1300" dirty="0"/>
              <a:t>더 나은 성능을 확인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4815F5E-0EDF-63BF-FD75-EFD1C4B7137F}"/>
              </a:ext>
            </a:extLst>
          </p:cNvPr>
          <p:cNvSpPr txBox="1"/>
          <p:nvPr/>
        </p:nvSpPr>
        <p:spPr>
          <a:xfrm>
            <a:off x="627944" y="3429000"/>
            <a:ext cx="7616645" cy="21602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그럼에도 불구하고</a:t>
            </a:r>
            <a:r>
              <a:rPr lang="en-US" altLang="ko-KR" sz="1300" dirty="0"/>
              <a:t>, </a:t>
            </a:r>
            <a:r>
              <a:rPr lang="ko-KR" altLang="en-US" sz="1300" dirty="0"/>
              <a:t>아직 성능 개선이 필요한 상태임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특히</a:t>
            </a:r>
            <a:r>
              <a:rPr lang="en-US" altLang="ko-KR" sz="1300" dirty="0"/>
              <a:t>, </a:t>
            </a:r>
            <a:r>
              <a:rPr lang="ko-KR" altLang="en-US" sz="1300" dirty="0"/>
              <a:t>불량을 양품으로 판단하는 </a:t>
            </a:r>
            <a:r>
              <a:rPr lang="en-US" altLang="ko-KR" sz="1300" dirty="0"/>
              <a:t>FN(False</a:t>
            </a:r>
            <a:r>
              <a:rPr lang="ko-KR" altLang="en-US" sz="1300" dirty="0"/>
              <a:t> </a:t>
            </a:r>
            <a:r>
              <a:rPr lang="en-US" altLang="ko-KR" sz="1300" dirty="0"/>
              <a:t>Negative)</a:t>
            </a:r>
            <a:r>
              <a:rPr lang="ko-KR" altLang="en-US" sz="1300" dirty="0"/>
              <a:t>는 실제 현장에 적용할 시 거의 </a:t>
            </a:r>
            <a:r>
              <a:rPr lang="en-US" altLang="ko-KR" sz="1300" dirty="0"/>
              <a:t>0</a:t>
            </a:r>
            <a:r>
              <a:rPr lang="ko-KR" altLang="en-US" sz="1300" dirty="0"/>
              <a:t>에 가까워야 하지만</a:t>
            </a:r>
            <a:r>
              <a:rPr lang="en-US" altLang="ko-KR" sz="1300" dirty="0"/>
              <a:t>, </a:t>
            </a:r>
            <a:r>
              <a:rPr lang="ko-KR" altLang="en-US" sz="1300" dirty="0"/>
              <a:t>실제로는 </a:t>
            </a:r>
            <a:r>
              <a:rPr lang="en-US" altLang="ko-KR" sz="1300" dirty="0"/>
              <a:t>TP(True Positive)</a:t>
            </a:r>
            <a:r>
              <a:rPr lang="ko-KR" altLang="en-US" sz="1300" dirty="0"/>
              <a:t>보다 더 높은 수치를 보여</a:t>
            </a:r>
            <a:r>
              <a:rPr lang="en-US" altLang="ko-KR" sz="1300" dirty="0"/>
              <a:t> </a:t>
            </a:r>
            <a:r>
              <a:rPr lang="ko-KR" altLang="en-US" sz="1300" dirty="0"/>
              <a:t>큰 문제가 될 것으로 보임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</a:t>
            </a:r>
            <a:r>
              <a:rPr lang="ko-KR" altLang="en-US" sz="1300" dirty="0"/>
              <a:t> 이를 줄이기 위해 </a:t>
            </a:r>
            <a:r>
              <a:rPr lang="en-US" altLang="ko-KR" sz="1300" dirty="0"/>
              <a:t>Thresholder</a:t>
            </a:r>
            <a:r>
              <a:rPr lang="ko-KR" altLang="en-US" sz="1300" dirty="0"/>
              <a:t>를 </a:t>
            </a:r>
            <a:r>
              <a:rPr lang="en-US" altLang="ko-KR" sz="1300" dirty="0"/>
              <a:t>50%</a:t>
            </a:r>
            <a:r>
              <a:rPr lang="ko-KR" altLang="en-US" sz="1300" dirty="0"/>
              <a:t>까지 낮추어 보았으나</a:t>
            </a:r>
            <a:r>
              <a:rPr lang="en-US" altLang="ko-KR" sz="1300" dirty="0"/>
              <a:t>, FP(False Positive)</a:t>
            </a:r>
            <a:r>
              <a:rPr lang="ko-KR" altLang="en-US" sz="1300" dirty="0"/>
              <a:t>가</a:t>
            </a:r>
            <a:r>
              <a:rPr lang="en-US" altLang="ko-KR" sz="1300" dirty="0"/>
              <a:t> </a:t>
            </a:r>
            <a:r>
              <a:rPr lang="ko-KR" altLang="en-US" sz="1300" dirty="0"/>
              <a:t>급격히 높아졌으며</a:t>
            </a:r>
            <a:r>
              <a:rPr lang="en-US" altLang="ko-KR" sz="1300" dirty="0"/>
              <a:t>, </a:t>
            </a:r>
            <a:r>
              <a:rPr lang="ko-KR" altLang="en-US" sz="1300" dirty="0"/>
              <a:t>이에 비해 </a:t>
            </a:r>
            <a:r>
              <a:rPr lang="en-US" altLang="ko-KR" sz="1300" dirty="0"/>
              <a:t>FN</a:t>
            </a:r>
            <a:r>
              <a:rPr lang="ko-KR" altLang="en-US" sz="1300" dirty="0"/>
              <a:t>의 감소는 더디게 이루어졌음</a:t>
            </a:r>
            <a:endParaRPr lang="en-US" altLang="ko-KR" sz="1300" dirty="0"/>
          </a:p>
          <a:p>
            <a:pPr>
              <a:lnSpc>
                <a:spcPct val="150000"/>
              </a:lnSpc>
            </a:pPr>
            <a:r>
              <a:rPr lang="en-US" altLang="ko-KR" sz="1300" dirty="0"/>
              <a:t>- </a:t>
            </a:r>
            <a:r>
              <a:rPr lang="ko-KR" altLang="en-US" sz="1300" dirty="0"/>
              <a:t>따라서</a:t>
            </a:r>
            <a:r>
              <a:rPr lang="en-US" altLang="ko-KR" sz="1300" dirty="0"/>
              <a:t>, </a:t>
            </a:r>
            <a:r>
              <a:rPr lang="ko-KR" altLang="en-US" sz="1300" dirty="0"/>
              <a:t>추가 학습을 위한 데이터를 더 많이 확보하여 모델 학습을 강화하거나</a:t>
            </a:r>
            <a:r>
              <a:rPr lang="en-US" altLang="ko-KR" sz="1300" dirty="0"/>
              <a:t>, </a:t>
            </a:r>
            <a:r>
              <a:rPr lang="ko-KR" altLang="en-US" sz="1300" dirty="0"/>
              <a:t>분석 모델의 구조를 변경하여 추가로 성능을 개선시킬 필요가 있음</a:t>
            </a:r>
          </a:p>
        </p:txBody>
      </p:sp>
    </p:spTree>
    <p:extLst>
      <p:ext uri="{BB962C8B-B14F-4D97-AF65-F5344CB8AC3E}">
        <p14:creationId xmlns:p14="http://schemas.microsoft.com/office/powerpoint/2010/main" val="8295886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D2D3D4C-34D5-4757-902B-8FD37A08292F}"/>
              </a:ext>
            </a:extLst>
          </p:cNvPr>
          <p:cNvSpPr/>
          <p:nvPr/>
        </p:nvSpPr>
        <p:spPr>
          <a:xfrm>
            <a:off x="784860" y="2323774"/>
            <a:ext cx="7597140" cy="2095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965E9B-8B84-976E-A130-7654CBB687BB}"/>
              </a:ext>
            </a:extLst>
          </p:cNvPr>
          <p:cNvSpPr txBox="1"/>
          <p:nvPr/>
        </p:nvSpPr>
        <p:spPr>
          <a:xfrm>
            <a:off x="160712" y="151315"/>
            <a:ext cx="6324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b="1" dirty="0">
                <a:solidFill>
                  <a:schemeClr val="accent1">
                    <a:lumMod val="50000"/>
                  </a:schemeClr>
                </a:solidFill>
              </a:rPr>
              <a:t>Q&amp;A</a:t>
            </a:r>
            <a:endParaRPr lang="ko-KR" altLang="en-US" sz="16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질의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응답</a:t>
            </a:r>
          </a:p>
        </p:txBody>
      </p:sp>
    </p:spTree>
    <p:extLst>
      <p:ext uri="{BB962C8B-B14F-4D97-AF65-F5344CB8AC3E}">
        <p14:creationId xmlns:p14="http://schemas.microsoft.com/office/powerpoint/2010/main" val="16057360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646F415-07B1-5AAD-1592-C55CBF613274}"/>
              </a:ext>
            </a:extLst>
          </p:cNvPr>
          <p:cNvSpPr txBox="1"/>
          <p:nvPr/>
        </p:nvSpPr>
        <p:spPr>
          <a:xfrm>
            <a:off x="467518" y="1088902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(Long Short Term Memory)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기존의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비교적 짧은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대해서만 효과를 보이는 단점이 있으며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(time step)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길어질수록 앞의 정보가 뒤로 충분히 전달되지 못하는 현상이 발생함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장기 의존성 문제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). RNN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이러한 단점을 보완한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은닉층의 메모리 셀에 입력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망각 게이트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출력 게이트를 추가하여 불필요한 기억을 지우고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기억해야 할 것들을 정함으로써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은닉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(hidden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계산하는 식이 조금 더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복잡해졌으며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셀 상태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(cell state)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값을 추가하여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긴 시퀀스의 입력을 처리하는데 탁월한 성능을 보임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주로 시계열 처리나 자연어 처리에 사용</a:t>
            </a: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_x272842120">
            <a:extLst>
              <a:ext uri="{FF2B5EF4-FFF2-40B4-BE49-F238E27FC236}">
                <a16:creationId xmlns:a16="http://schemas.microsoft.com/office/drawing/2014/main" id="{A6FF0EAC-8DCC-2F7E-4B1F-50BF0837E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202" y="3965045"/>
            <a:ext cx="2668797" cy="2106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_x272843240">
            <a:extLst>
              <a:ext uri="{FF2B5EF4-FFF2-40B4-BE49-F238E27FC236}">
                <a16:creationId xmlns:a16="http://schemas.microsoft.com/office/drawing/2014/main" id="{569D69F5-91EF-225E-3AC5-D197BE3250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969693"/>
            <a:ext cx="2572036" cy="2088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F85ECC-0E27-C1B2-8BB6-A37ECFC690EE}"/>
              </a:ext>
            </a:extLst>
          </p:cNvPr>
          <p:cNvSpPr txBox="1"/>
          <p:nvPr/>
        </p:nvSpPr>
        <p:spPr>
          <a:xfrm>
            <a:off x="2987601" y="6033745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b="1" dirty="0"/>
              <a:t>[RNN </a:t>
            </a:r>
            <a:r>
              <a:rPr lang="ko-KR" altLang="en-US" sz="1200" b="1" dirty="0"/>
              <a:t>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왼쪽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와 </a:t>
            </a:r>
            <a:r>
              <a:rPr lang="en-US" altLang="ko-KR" sz="1200" b="1" dirty="0"/>
              <a:t>LSTM</a:t>
            </a:r>
            <a:r>
              <a:rPr lang="ko-KR" altLang="en-US" sz="1200" b="1" dirty="0"/>
              <a:t>의 내부구조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오른쪽</a:t>
            </a:r>
            <a:r>
              <a:rPr lang="en-US" altLang="ko-KR" sz="1200" b="1" dirty="0"/>
              <a:t>)]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2809575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B80B87-34AE-1D78-F0EB-0D3ADD6536CE}"/>
              </a:ext>
            </a:extLst>
          </p:cNvPr>
          <p:cNvSpPr txBox="1"/>
          <p:nvPr/>
        </p:nvSpPr>
        <p:spPr>
          <a:xfrm>
            <a:off x="424824" y="1129546"/>
            <a:ext cx="8208963" cy="2719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Auto-Encoder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(auto encoder)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라벨이 없는 훈련 데이터를 사용한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지도 학습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없이도 입력 데이터의 표현을 효율적으로 학습할 수 있는 인공신경망이다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아래 그림과 같이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레이어로 구성되어 있으며 일반적으로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유닛보다 훨씬 낮은 차원의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유닛을 가지므로 주로 차원 축소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(Dimensionality Reduction)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목적으로 사용된다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또한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강력한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feature extractor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작동하기 때문에 비지도 사전훈련에 사용될 수 있고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훈련 데이터와 매우 비슷한 새로운 데이터를 생성하는 생성 모델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(generative model)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로서 사용될 수 있다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A88EA02-82AF-9B68-AB1D-7EBF6D39B2CB}"/>
              </a:ext>
            </a:extLst>
          </p:cNvPr>
          <p:cNvSpPr txBox="1"/>
          <p:nvPr/>
        </p:nvSpPr>
        <p:spPr>
          <a:xfrm>
            <a:off x="2944907" y="6074389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[Auto Encoder </a:t>
            </a:r>
            <a:r>
              <a:rPr lang="ko-KR" altLang="en-US" sz="1200" b="1" dirty="0"/>
              <a:t>구조</a:t>
            </a:r>
            <a:r>
              <a:rPr lang="en-US" altLang="ko-KR" sz="1200" b="1" dirty="0"/>
              <a:t>]</a:t>
            </a:r>
            <a:endParaRPr lang="ko-KR" altLang="en-US" sz="1200" b="1" dirty="0"/>
          </a:p>
        </p:txBody>
      </p:sp>
      <p:pic>
        <p:nvPicPr>
          <p:cNvPr id="13" name="_x254338160">
            <a:extLst>
              <a:ext uri="{FF2B5EF4-FFF2-40B4-BE49-F238E27FC236}">
                <a16:creationId xmlns:a16="http://schemas.microsoft.com/office/drawing/2014/main" id="{9EAFC0F3-FCE9-75AE-3E5B-36000960D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683" y="3920639"/>
            <a:ext cx="4622863" cy="215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7320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5DA6F3-D55E-7BE4-2D50-70F883809EBB}"/>
              </a:ext>
            </a:extLst>
          </p:cNvPr>
          <p:cNvSpPr txBox="1"/>
          <p:nvPr/>
        </p:nvSpPr>
        <p:spPr>
          <a:xfrm>
            <a:off x="467173" y="1119756"/>
            <a:ext cx="8208963" cy="336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시퀀스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(sequence)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데이터에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Encoder-Decoder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아키텍처를 적용하여 구현한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오토인코더이다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입력 시퀀스가 순차적으로 들어오게 되고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마지막 입력 시퀀스가 들어온 후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디코더는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입력 시퀀스를 </a:t>
            </a:r>
            <a:r>
              <a:rPr lang="ko-KR" altLang="en-US" sz="14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재생성하거나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혹은 목표 시퀀스에 대한 예측을 출력한다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1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555DA4-B049-C9DC-9C70-B727419F55D8}"/>
              </a:ext>
            </a:extLst>
          </p:cNvPr>
          <p:cNvSpPr txBox="1"/>
          <p:nvPr/>
        </p:nvSpPr>
        <p:spPr>
          <a:xfrm>
            <a:off x="3059609" y="5635858"/>
            <a:ext cx="37444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200" b="1" dirty="0"/>
              <a:t>[LSTM-AE Encoder]</a:t>
            </a:r>
            <a:endParaRPr lang="ko-KR" altLang="en-US" sz="1200" b="1" dirty="0"/>
          </a:p>
        </p:txBody>
      </p:sp>
      <p:pic>
        <p:nvPicPr>
          <p:cNvPr id="9" name="_x184394200">
            <a:extLst>
              <a:ext uri="{FF2B5EF4-FFF2-40B4-BE49-F238E27FC236}">
                <a16:creationId xmlns:a16="http://schemas.microsoft.com/office/drawing/2014/main" id="{ABFE6936-A397-AAE3-BD37-F9590D46C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521" y="3115925"/>
            <a:ext cx="4763464" cy="244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41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E08AC1-7495-E646-C8A8-D59BF7216B77}"/>
              </a:ext>
            </a:extLst>
          </p:cNvPr>
          <p:cNvSpPr txBox="1"/>
          <p:nvPr/>
        </p:nvSpPr>
        <p:spPr>
          <a:xfrm>
            <a:off x="345382" y="1127023"/>
            <a:ext cx="8208963" cy="5212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Auto-Encoder (LSTM-AE) (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계속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재구성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(reconstruction)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Autoencoder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즉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input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최대한 유사하게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output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디코딩하며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학습을 위해 데이터를 우선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(samples, timesteps, feature)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같은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3d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형태로 변환한다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시계열적 예측을 위한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구조이며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시퀀스는 현재 시점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(t) output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두어 한 시점 앞을 학습하도록 데이터를 구성한다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여기서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autoencoder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학습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encoder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입력되지만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decoding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후에는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(t+1)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 error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계산하며 결국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t+1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시점을 학습하게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예측 결과는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가까운 수를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2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입력되면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3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가까운 수를 예측하게 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endParaRPr lang="en-US" altLang="ko-KR" sz="5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Composite LSTM Autoencoder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</a:pP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: 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과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모델을 통합한 모델이다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결과적으로 출력 시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reconstruction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결과와 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prediction</a:t>
            </a:r>
            <a:r>
              <a:rPr lang="ko-KR" altLang="en-US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결과가 함께 출력된다</a:t>
            </a:r>
            <a:r>
              <a:rPr lang="en-US" altLang="ko-KR" sz="1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</p:txBody>
      </p:sp>
      <p:sp>
        <p:nvSpPr>
          <p:cNvPr id="11" name="내용 개체 틀 1">
            <a:extLst>
              <a:ext uri="{FF2B5EF4-FFF2-40B4-BE49-F238E27FC236}">
                <a16:creationId xmlns:a16="http://schemas.microsoft.com/office/drawing/2014/main" id="{7C250F92-D73D-3B65-13E3-5A15AFBECCBD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관련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연구</a:t>
            </a:r>
          </a:p>
        </p:txBody>
      </p:sp>
    </p:spTree>
    <p:extLst>
      <p:ext uri="{BB962C8B-B14F-4D97-AF65-F5344CB8AC3E}">
        <p14:creationId xmlns:p14="http://schemas.microsoft.com/office/powerpoint/2010/main" val="886152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F5430-415C-3B9E-F012-CAFD06A2E4A8}"/>
              </a:ext>
            </a:extLst>
          </p:cNvPr>
          <p:cNvSpPr txBox="1"/>
          <p:nvPr/>
        </p:nvSpPr>
        <p:spPr>
          <a:xfrm>
            <a:off x="240404" y="847308"/>
            <a:ext cx="84969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[1]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정확도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(Accuracy)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(TP+TN)/(TP+TN+FP+FN)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분수식의 분자에서 유추할 수 있듯이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정확도는 예측을 긍정으로 했든 부정으로 했든 실제로 참이었는지에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포커싱을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둔 지표임을 알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어떤 방식으로 예측을 하였든 실제로 그러한 예측이 참이었는지를 묻는 지표인 셈입니다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209010-9085-8EE6-05A7-EB50615D170B}"/>
              </a:ext>
            </a:extLst>
          </p:cNvPr>
          <p:cNvSpPr txBox="1"/>
          <p:nvPr/>
        </p:nvSpPr>
        <p:spPr>
          <a:xfrm>
            <a:off x="246522" y="2562191"/>
            <a:ext cx="842471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[2]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정밀도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(Precision)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TP/(TP+FP)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긍정적으로 예측하였을 때 그러한 예측이 실제로 참이었을 확률을 계산한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정확도와 다르게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예측을 긍정으로 했는지 부정으로 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 실제로 어떤 방향의 예측을 했는지에 관심을 두는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만일 긍정적으로 예측하였다면 그러한 예측이 실제와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일치하는지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관심을 갖는 지표입니다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B4D563-3E03-A974-1873-1B9596557DCD}"/>
              </a:ext>
            </a:extLst>
          </p:cNvPr>
          <p:cNvSpPr txBox="1"/>
          <p:nvPr/>
        </p:nvSpPr>
        <p:spPr>
          <a:xfrm>
            <a:off x="237182" y="4563011"/>
            <a:ext cx="849694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[3]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(Sensitivity), </a:t>
            </a:r>
            <a:r>
              <a:rPr lang="ko-KR" altLang="en-US" b="1" i="0" dirty="0" err="1">
                <a:solidFill>
                  <a:srgbClr val="555555"/>
                </a:solidFill>
                <a:effectLst/>
                <a:latin typeface="Noto Serif KR"/>
              </a:rPr>
              <a:t>재현율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(Recall)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TP/(TP+FN)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으로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참일 때 참으로 예측했을 확률을 나타냅니다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이 지표는 정확도처럼 실제로 옳게 </a:t>
            </a:r>
            <a:r>
              <a:rPr lang="ko-KR" altLang="en-US" b="0" i="0" dirty="0" err="1">
                <a:solidFill>
                  <a:srgbClr val="555555"/>
                </a:solidFill>
                <a:effectLst/>
                <a:latin typeface="Noto Serif KR"/>
              </a:rPr>
              <a:t>예측했는지에만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 관심을 갖는 것이 아니라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실제로 참이었을 때 옳게 예측했는지를 계산하여 정확도보다는 개선된 지표로 볼 수 있지만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여전히 모델이 우연히 찍어서 높은 재현율을 나타낼 수 있다는 한계를 갖습니다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018367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E923CD-8C24-4572-B06D-8B46FA292958}"/>
              </a:ext>
            </a:extLst>
          </p:cNvPr>
          <p:cNvSpPr txBox="1"/>
          <p:nvPr/>
        </p:nvSpPr>
        <p:spPr>
          <a:xfrm>
            <a:off x="3276822" y="3048358"/>
            <a:ext cx="2613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감사합니다</a:t>
            </a:r>
            <a:r>
              <a:rPr lang="en-US" altLang="ko-KR" sz="3600" b="1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endParaRPr lang="ko-KR" altLang="en-US" sz="3600" b="1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80C312-0F7D-BF86-9B45-514400DC5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5C2E92-D892-429A-BEBB-62D4C9BFF0D8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6D2979-9D56-53C8-552F-1ED669EF6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7056C0-D2BE-1BBC-17F6-0C9697D705F3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Appendix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F41D03E-36F4-B59D-5BD0-584EA40F7C2C}"/>
              </a:ext>
            </a:extLst>
          </p:cNvPr>
          <p:cNvSpPr txBox="1"/>
          <p:nvPr/>
        </p:nvSpPr>
        <p:spPr>
          <a:xfrm>
            <a:off x="179512" y="709598"/>
            <a:ext cx="89644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[4] 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특이도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(Specificity)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특이도는 실제로 거짓일 때 거짓으로 예측했을 확률을 뜻합니다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대칭을 이루는 지표로 볼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마찬가지로 우연히 찍어서 특이도가 높게 나올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96EFBD-B557-0401-55D8-4085E8EAEF82}"/>
              </a:ext>
            </a:extLst>
          </p:cNvPr>
          <p:cNvSpPr txBox="1"/>
          <p:nvPr/>
        </p:nvSpPr>
        <p:spPr>
          <a:xfrm>
            <a:off x="179512" y="1972218"/>
            <a:ext cx="87849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[5]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1" i="0" dirty="0">
                <a:solidFill>
                  <a:srgbClr val="555555"/>
                </a:solidFill>
                <a:effectLst/>
                <a:latin typeface="Noto Serif KR"/>
              </a:rPr>
              <a:t>커브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ROC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커브의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x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FPR(False Positive Rate)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특이도로 되어 있고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(Sensitivity)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로 되어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거짓이라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뜻하므로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1 -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특이도인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실제 거짓일 때 참이라 판단할 확률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'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을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y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축은 민감도이므로 실제 참일 때 참으로 예측할 확률입니다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곡선 위의 면적이 작을수록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(TPR)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1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FPR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은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0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에 가까워지므로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 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참일 때 참으로 판단하고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실제로 거짓일 때 거짓이라 판단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할 가능성이 커지게 됩니다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따라서 예측력이 높아진다고 말할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</a:p>
          <a:p>
            <a:pPr algn="l"/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정리하면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ROC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커브는 민감도와 특이도의 공통적인 문제점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, </a:t>
            </a:r>
            <a:r>
              <a:rPr lang="ko-KR" altLang="en-US" b="0" i="0" u="sng" dirty="0">
                <a:solidFill>
                  <a:srgbClr val="EF6F53"/>
                </a:solidFill>
                <a:effectLst/>
                <a:latin typeface="Noto Serif KR"/>
              </a:rPr>
              <a:t>한 쪽으로 찍어서 높은 점수를 맞을 수 있다는 문제점을 크게 보완한 지표로 볼 수 있습니다</a:t>
            </a:r>
            <a:r>
              <a:rPr lang="en-US" altLang="ko-KR" b="0" i="0" u="sng" dirty="0">
                <a:solidFill>
                  <a:srgbClr val="EF6F53"/>
                </a:solidFill>
                <a:effectLst/>
                <a:latin typeface="Noto Serif KR"/>
              </a:rPr>
              <a:t>.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 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968288-7095-197D-0AB4-DA3C7B58ACCD}"/>
              </a:ext>
            </a:extLst>
          </p:cNvPr>
          <p:cNvSpPr txBox="1"/>
          <p:nvPr/>
        </p:nvSpPr>
        <p:spPr>
          <a:xfrm>
            <a:off x="179512" y="4896831"/>
            <a:ext cx="878497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[6] </a:t>
            </a:r>
            <a:r>
              <a:rPr lang="en-US" altLang="ko-KR" b="1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F1 score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는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2 *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* 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 / (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 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+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)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를 가리킵니다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즉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정밀도와 민감도를 조화평균으로 구한 것입니다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조화평균의 특징은 분모의 값이 일정할 때 분모의 두 값이 다를수록 결과 값은 작아지기 때문에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,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민감도와 정밀도 중 한 쪽으로 값의 크기가 편중되었는지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 </a:t>
            </a:r>
            <a:r>
              <a:rPr lang="ko-KR" altLang="en-US" b="0" i="0" dirty="0">
                <a:solidFill>
                  <a:srgbClr val="555555"/>
                </a:solidFill>
                <a:effectLst/>
                <a:latin typeface="Noto Serif KR"/>
              </a:rPr>
              <a:t>확인할 수 있습니다</a:t>
            </a:r>
            <a:r>
              <a:rPr lang="en-US" altLang="ko-KR" b="0" i="0" dirty="0">
                <a:solidFill>
                  <a:srgbClr val="555555"/>
                </a:solidFill>
                <a:effectLst/>
                <a:latin typeface="Noto Serif KR"/>
              </a:rPr>
              <a:t>.</a:t>
            </a:r>
            <a:endParaRPr lang="ko-KR" altLang="en-US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</p:spTree>
    <p:extLst>
      <p:ext uri="{BB962C8B-B14F-4D97-AF65-F5344CB8AC3E}">
        <p14:creationId xmlns:p14="http://schemas.microsoft.com/office/powerpoint/2010/main" val="27464818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과제 요약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F6EA80-ED4D-480F-DBD5-0B04550C4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3889607"/>
              </p:ext>
            </p:extLst>
          </p:nvPr>
        </p:nvGraphicFramePr>
        <p:xfrm>
          <a:off x="286952" y="1217964"/>
          <a:ext cx="8497069" cy="5032935"/>
        </p:xfrm>
        <a:graphic>
          <a:graphicData uri="http://schemas.openxmlformats.org/drawingml/2006/table">
            <a:tbl>
              <a:tblPr/>
              <a:tblGrid>
                <a:gridCol w="1800264">
                  <a:extLst>
                    <a:ext uri="{9D8B030D-6E8A-4147-A177-3AD203B41FA5}">
                      <a16:colId xmlns:a16="http://schemas.microsoft.com/office/drawing/2014/main" val="1390457554"/>
                    </a:ext>
                  </a:extLst>
                </a:gridCol>
                <a:gridCol w="6696805">
                  <a:extLst>
                    <a:ext uri="{9D8B030D-6E8A-4147-A177-3AD203B41FA5}">
                      <a16:colId xmlns:a16="http://schemas.microsoft.com/office/drawing/2014/main" val="17921509"/>
                    </a:ext>
                  </a:extLst>
                </a:gridCol>
              </a:tblGrid>
              <a:tr h="44374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과제명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 데이터를 활용한 불량 발생 예측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8778066"/>
                  </a:ext>
                </a:extLst>
              </a:tr>
              <a:tr h="43080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데이터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전해 탈지 공정 데이터 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도금 공정</a:t>
                      </a:r>
                      <a:r>
                        <a:rPr kumimoji="0" lang="en-US" altLang="ko-KR" sz="16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9395029"/>
                  </a:ext>
                </a:extLst>
              </a:tr>
              <a:tr h="134728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데이터 셋 현황</a:t>
                      </a:r>
                      <a:endParaRPr lang="en-US" altLang="ko-KR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자동수집 데이터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파일 당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1,518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총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50,094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Lot / Time / pH / Temp(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온도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 / Current(</a:t>
                      </a:r>
                      <a:r>
                        <a:rPr lang="ko-KR" altLang="en-US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))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Error List : 1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csv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파일 *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개의 데이터 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= 33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개</a:t>
                      </a:r>
                    </a:p>
                    <a:p>
                      <a:pPr marL="0" marR="0" indent="0" algn="l" fontAlgn="base" latinLnBrk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            </a:t>
                      </a:r>
                      <a:r>
                        <a:rPr lang="en-US" altLang="ko-KR" sz="12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(Index / Time / Lot1 / Lot2)</a:t>
                      </a:r>
                      <a:endParaRPr lang="ko-KR" altLang="en-US" sz="1200" b="0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4997957"/>
                  </a:ext>
                </a:extLst>
              </a:tr>
              <a:tr h="452360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Feature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Data(X)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pH, Temp(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공정온도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), Current(</a:t>
                      </a:r>
                      <a:r>
                        <a:rPr lang="ko-KR" altLang="en-US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전류밀도</a:t>
                      </a:r>
                      <a:r>
                        <a:rPr lang="en-US" altLang="ko-KR" sz="1400" b="0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9338504"/>
                  </a:ext>
                </a:extLst>
              </a:tr>
              <a:tr h="42397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Label</a:t>
                      </a: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Data(Y)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NG 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오류발생시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1 /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정상상태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0)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934297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</a:t>
                      </a:r>
                      <a:r>
                        <a:rPr lang="en-US" altLang="ko-KR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 S/W</a:t>
                      </a:r>
                      <a:endParaRPr lang="ko-KR" altLang="en-US" sz="1600" b="1" kern="0" spc="0" dirty="0">
                        <a:solidFill>
                          <a:srgbClr val="000000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</a:endParaRP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Anaconda / Python 3.11 /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Jupyter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notebook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1567182"/>
                  </a:ext>
                </a:extLst>
              </a:tr>
              <a:tr h="42219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활용 패키지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Pandas, </a:t>
                      </a:r>
                      <a:r>
                        <a:rPr lang="en-US" altLang="ko-KR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Numpy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, matplotlib, scikit-learn, seaborn 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등</a:t>
                      </a:r>
                      <a:endParaRPr lang="en-US" altLang="ko-KR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8734876"/>
                  </a:ext>
                </a:extLst>
              </a:tr>
              <a:tr h="588425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분석 모델</a:t>
                      </a:r>
                    </a:p>
                  </a:txBody>
                  <a:tcPr marL="52141" marR="52141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머신러닝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: Logistic Regression, Random Forest, SVM</a:t>
                      </a:r>
                      <a:b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</a:b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</a:t>
                      </a:r>
                      <a:r>
                        <a:rPr kumimoji="0" lang="ko-KR" alt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</a:t>
                      </a:r>
                      <a:r>
                        <a:rPr kumimoji="0" lang="en-US" altLang="ko-KR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: LSTM-AE(Auto-Encoder)</a:t>
                      </a:r>
                    </a:p>
                  </a:txBody>
                  <a:tcPr marL="52141" marR="52141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3373244"/>
                  </a:ext>
                </a:extLst>
              </a:tr>
              <a:tr h="50194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kern="0" spc="0" dirty="0">
                          <a:solidFill>
                            <a:srgbClr val="000000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</a:rPr>
                        <a:t>성능 지표</a:t>
                      </a:r>
                    </a:p>
                  </a:txBody>
                  <a:tcPr marL="14416" marR="14416" marT="14416" marB="14416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Confusion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Matrix(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오차행렬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r>
                        <a:rPr lang="ko-KR" altLang="en-US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을 활용한 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Accuracy, Recall, Precision, F1-Score</a:t>
                      </a:r>
                    </a:p>
                    <a:p>
                      <a:pPr algn="l" fontAlgn="base" latinLnBrk="0"/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- ROC_AUC / ROC Curve (</a:t>
                      </a:r>
                      <a:r>
                        <a:rPr lang="ko-KR" altLang="en-US" sz="1400" kern="1200" dirty="0" err="1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딥러닝만</a:t>
                      </a:r>
                      <a:r>
                        <a:rPr lang="en-US" altLang="ko-KR" sz="1400" kern="1200" dirty="0">
                          <a:solidFill>
                            <a:schemeClr val="tx1"/>
                          </a:solidFill>
                          <a:effectLst/>
                          <a:latin typeface="휴먼명조" panose="02010504000101010101" pitchFamily="2" charset="-127"/>
                          <a:ea typeface="휴먼명조" panose="02010504000101010101" pitchFamily="2" charset="-127"/>
                          <a:cs typeface="+mn-cs"/>
                        </a:rPr>
                        <a:t>)</a:t>
                      </a:r>
                      <a:endParaRPr lang="ko-KR" altLang="en-US" sz="1400" kern="1200" dirty="0">
                        <a:solidFill>
                          <a:schemeClr val="tx1"/>
                        </a:solidFill>
                        <a:effectLst/>
                        <a:latin typeface="휴먼명조" panose="02010504000101010101" pitchFamily="2" charset="-127"/>
                        <a:ea typeface="휴먼명조" panose="02010504000101010101" pitchFamily="2" charset="-127"/>
                        <a:cs typeface="+mn-cs"/>
                      </a:endParaRPr>
                    </a:p>
                  </a:txBody>
                  <a:tcPr marL="14416" marR="14416" marT="14416" marB="14416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682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8724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ea typeface="나눔스퀘어 ExtraBold" panose="020B0600000101010101" pitchFamily="50" charset="-127"/>
              </a:rPr>
              <a:t>Ⅰ.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요약 및 배경 설명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배경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설명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F1CAC5-6997-81F4-5A06-072B4FF5FE10}"/>
              </a:ext>
            </a:extLst>
          </p:cNvPr>
          <p:cNvSpPr txBox="1"/>
          <p:nvPr/>
        </p:nvSpPr>
        <p:spPr>
          <a:xfrm>
            <a:off x="431293" y="1235406"/>
            <a:ext cx="8280724" cy="4754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분석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개요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전해탈지란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도금 공정에서 사용되는 탈지 방법 중의 한 방법으로서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오염물의 제거와 동시에 금속 표면을 활성화하는 방법임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해당 공정에서 온도가 설정치보다 높으면 제품의 표면에 손상이 발생하는 경향이 있고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온도가 낮으면 녹 및 불순물 제거가 잘 이루어지지 않음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또한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전류밀도가 낮으면 공정 시간이 길어져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수소취성이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발생할 가능성이 커지며 제품이 손상됨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그리고 알칼리 약품을 사용하여 탈지 능력을 높이는 방식을 활용하는데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이때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에 따라 전해 능력이 변하여 용액상 전류밀도와 반응성이 달라질 수 있음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따라서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불량의 발생에 있어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전류밀도와 온도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, pH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의 복합적인 상관관계가 고려됨</a:t>
            </a:r>
            <a:endParaRPr kumimoji="1" lang="en-US" altLang="ko-KR" sz="13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Y헤드라인M" panose="02030600000101010101" pitchFamily="18" charset="-127"/>
              <a:ea typeface="HY헤드라인M" panose="02030600000101010101" pitchFamily="18" charset="-127"/>
              <a:cs typeface="+mn-cs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분석 사항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해당 공정에서 발생하는 품질 불량의 원인을 찾아 개선하기 위해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공정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및 불량 발생 데이터를 분석하여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불량 발생과 공정 데이터들 간의 상관관계를 확인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데이터를 활용하여 불량 발생을 예측하는 </a:t>
            </a:r>
            <a:r>
              <a:rPr lang="ko-KR" altLang="en-US" sz="1300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머신러닝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및 딥러닝 분석 모델을 구축하고 성능을 확인 해봄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D2B4338-BFA3-943B-1229-B7BDE03F3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355" y="733969"/>
            <a:ext cx="2669591" cy="10934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61FF5D7-0C04-09E7-27C6-9F33E1FD1DA4}"/>
              </a:ext>
            </a:extLst>
          </p:cNvPr>
          <p:cNvSpPr txBox="1"/>
          <p:nvPr/>
        </p:nvSpPr>
        <p:spPr>
          <a:xfrm>
            <a:off x="5785575" y="1819185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전해 탈지 공정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7371963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154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 소개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수집 방법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수집장비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</a:t>
            </a:r>
            <a:r>
              <a:rPr kumimoji="1" lang="ko-KR" altLang="en-US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전해탈지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 설비 내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PLC(programmable logic controller) Data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기간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09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06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~ 2022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년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10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월 </a:t>
            </a:r>
            <a:r>
              <a:rPr kumimoji="1" lang="en-US" altLang="ko-KR" sz="1300" dirty="0">
                <a:solidFill>
                  <a:srgbClr val="00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27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일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/ </a:t>
            </a:r>
            <a:r>
              <a:rPr kumimoji="1" lang="ko-KR" altLang="en-US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수집 주기 </a:t>
            </a:r>
            <a:r>
              <a:rPr kumimoji="1" lang="en-US" altLang="ko-KR" sz="13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Y헤드라인M" panose="02030600000101010101" pitchFamily="18" charset="-127"/>
                <a:ea typeface="HY헤드라인M" panose="02030600000101010101" pitchFamily="18" charset="-127"/>
                <a:cs typeface="+mn-cs"/>
              </a:rPr>
              <a:t>: 5 sec</a:t>
            </a:r>
          </a:p>
          <a:p>
            <a:pPr marL="642937" lvl="1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ü"/>
              <a:tabLst>
                <a:tab pos="539750" algn="l"/>
              </a:tabLst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형태 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(csv</a:t>
            </a: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파일</a:t>
            </a:r>
            <a:r>
              <a:rPr lang="en-US" altLang="ko-KR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자동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수집 데이터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: Lot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(1~22),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시간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공정 데이터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(pH,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온도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전류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539750" lvl="2" algn="just">
              <a:lnSpc>
                <a:spcPct val="150000"/>
              </a:lnSpc>
              <a:buClr>
                <a:schemeClr val="tx1"/>
              </a:buClr>
              <a:tabLst>
                <a:tab pos="539750" algn="l"/>
              </a:tabLst>
            </a:pP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marL="714375" lvl="2" indent="-174625" algn="just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  <a:tabLst>
                <a:tab pos="539750" algn="l"/>
              </a:tabLst>
            </a:pP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Error List :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날짜 별 에러 발생 </a:t>
            </a:r>
            <a:r>
              <a:rPr lang="en-US" altLang="ko-KR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Lot </a:t>
            </a:r>
            <a:r>
              <a:rPr lang="ko-KR" altLang="en-US" sz="13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번호 기입 </a:t>
            </a:r>
            <a:endParaRPr lang="en-US" altLang="ko-KR" sz="13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Picture 3">
            <a:extLst>
              <a:ext uri="{FF2B5EF4-FFF2-40B4-BE49-F238E27FC236}">
                <a16:creationId xmlns:a16="http://schemas.microsoft.com/office/drawing/2014/main" id="{D9E364AE-ECA9-0FED-27E2-31D9C2F9E27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451"/>
          <a:stretch>
            <a:fillRect/>
          </a:stretch>
        </p:blipFill>
        <p:spPr>
          <a:xfrm>
            <a:off x="1201682" y="3286289"/>
            <a:ext cx="3073926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FB8EFA17-7BF5-39BF-BDFB-111B993E77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6726"/>
          <a:stretch>
            <a:fillRect/>
          </a:stretch>
        </p:blipFill>
        <p:spPr>
          <a:xfrm>
            <a:off x="1489155" y="5332838"/>
            <a:ext cx="2498979" cy="837311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2" name="Picture 7">
            <a:extLst>
              <a:ext uri="{FF2B5EF4-FFF2-40B4-BE49-F238E27FC236}">
                <a16:creationId xmlns:a16="http://schemas.microsoft.com/office/drawing/2014/main" id="{6E8974D7-6CD9-525C-00A1-A79126A7C4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1837" y="3283398"/>
            <a:ext cx="1850013" cy="1593103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ture 9">
            <a:extLst>
              <a:ext uri="{FF2B5EF4-FFF2-40B4-BE49-F238E27FC236}">
                <a16:creationId xmlns:a16="http://schemas.microsoft.com/office/drawing/2014/main" id="{CD2FE352-15C2-6973-E4CA-5664E70313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7313" y="5634404"/>
            <a:ext cx="1662557" cy="472059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1247569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Ⅱ.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탐색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설명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F753A1-899A-3BBE-84F8-0B6C6AEC1718}"/>
              </a:ext>
            </a:extLst>
          </p:cNvPr>
          <p:cNvSpPr txBox="1"/>
          <p:nvPr/>
        </p:nvSpPr>
        <p:spPr>
          <a:xfrm>
            <a:off x="431293" y="1182962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데이터 상세 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C7E4A94-86BD-8926-52E5-16256A5F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990" y="1682553"/>
            <a:ext cx="5302727" cy="27464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8AA630-E409-AC25-A4C3-28E4707ABB6A}"/>
              </a:ext>
            </a:extLst>
          </p:cNvPr>
          <p:cNvSpPr txBox="1"/>
          <p:nvPr/>
        </p:nvSpPr>
        <p:spPr>
          <a:xfrm>
            <a:off x="476943" y="4458478"/>
            <a:ext cx="8280724" cy="404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rgbClr val="C00000"/>
              </a:buClr>
              <a:buFont typeface="Wingdings" panose="05000000000000000000" pitchFamily="2" charset="2"/>
              <a:buChar char="l"/>
            </a:pPr>
            <a:r>
              <a:rPr lang="ko-KR" altLang="en-US" sz="16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분석 데이터</a:t>
            </a:r>
            <a:endParaRPr lang="en-US" altLang="ko-KR" sz="16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799491A-C8C2-6274-EDBD-924C0F425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1426" y="4928577"/>
            <a:ext cx="5047745" cy="100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1487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불러오기 및 통합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9711B63F-7F65-7DBD-B0E8-CEADD3D9519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0540" r="50306" b="4141"/>
          <a:stretch>
            <a:fillRect/>
          </a:stretch>
        </p:blipFill>
        <p:spPr>
          <a:xfrm>
            <a:off x="2283259" y="4141415"/>
            <a:ext cx="1834622" cy="18484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5">
            <a:extLst>
              <a:ext uri="{FF2B5EF4-FFF2-40B4-BE49-F238E27FC236}">
                <a16:creationId xmlns:a16="http://schemas.microsoft.com/office/drawing/2014/main" id="{0A756402-5FA3-03FB-FF4D-FA78C98AB7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1302" y="1613188"/>
            <a:ext cx="2209418" cy="32732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883BBC96-EF4F-56C1-974F-D0F3BCB2A8D9}"/>
              </a:ext>
            </a:extLst>
          </p:cNvPr>
          <p:cNvGrpSpPr/>
          <p:nvPr/>
        </p:nvGrpSpPr>
        <p:grpSpPr>
          <a:xfrm>
            <a:off x="943829" y="1281749"/>
            <a:ext cx="3074153" cy="2465639"/>
            <a:chOff x="793172" y="1217128"/>
            <a:chExt cx="3322125" cy="2885535"/>
          </a:xfrm>
        </p:grpSpPr>
        <p:pic>
          <p:nvPicPr>
            <p:cNvPr id="4" name="Picture 1">
              <a:extLst>
                <a:ext uri="{FF2B5EF4-FFF2-40B4-BE49-F238E27FC236}">
                  <a16:creationId xmlns:a16="http://schemas.microsoft.com/office/drawing/2014/main" id="{41B1D075-0D97-B893-0E7B-5F9FCA61411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93172" y="1217128"/>
              <a:ext cx="3322125" cy="2885535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DE2A9B1-E3A2-EAAD-12A2-9B55E1E2D9E9}"/>
                </a:ext>
              </a:extLst>
            </p:cNvPr>
            <p:cNvSpPr/>
            <p:nvPr/>
          </p:nvSpPr>
          <p:spPr>
            <a:xfrm>
              <a:off x="3542955" y="1243246"/>
              <a:ext cx="572342" cy="259052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24ED60FE-1A9F-54D7-6B63-086FAF198385}"/>
              </a:ext>
            </a:extLst>
          </p:cNvPr>
          <p:cNvSpPr txBox="1"/>
          <p:nvPr/>
        </p:nvSpPr>
        <p:spPr>
          <a:xfrm>
            <a:off x="233728" y="3713569"/>
            <a:ext cx="4053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33</a:t>
            </a:r>
            <a:r>
              <a:rPr lang="ko-KR" altLang="en-US" sz="1200" b="1" dirty="0"/>
              <a:t>개의 자동 수집 데이터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공정 데이터</a:t>
            </a:r>
            <a:r>
              <a:rPr lang="en-US" altLang="ko-KR" sz="1200" b="1" dirty="0"/>
              <a:t>)</a:t>
            </a:r>
            <a:r>
              <a:rPr lang="ko-KR" altLang="en-US" sz="1200" b="1" dirty="0"/>
              <a:t>를 불러와 통합하고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각 </a:t>
            </a:r>
            <a:r>
              <a:rPr lang="en-US" altLang="ko-KR" sz="1200" b="1" dirty="0"/>
              <a:t>Row</a:t>
            </a:r>
            <a:r>
              <a:rPr lang="ko-KR" altLang="en-US" sz="1200" b="1" dirty="0"/>
              <a:t>마다 </a:t>
            </a:r>
            <a:r>
              <a:rPr lang="en-US" altLang="ko-KR" sz="1200" b="1" dirty="0"/>
              <a:t>Date </a:t>
            </a:r>
            <a:r>
              <a:rPr lang="ko-KR" altLang="en-US" sz="1200" b="1" dirty="0"/>
              <a:t>정보를 추가함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D2E59E-CA7E-DFAE-982B-33A231BD37FB}"/>
              </a:ext>
            </a:extLst>
          </p:cNvPr>
          <p:cNvSpPr txBox="1"/>
          <p:nvPr/>
        </p:nvSpPr>
        <p:spPr>
          <a:xfrm>
            <a:off x="630282" y="6005022"/>
            <a:ext cx="396799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Error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List</a:t>
            </a:r>
            <a:r>
              <a:rPr lang="ko-KR" altLang="en-US" sz="1200" b="1" dirty="0"/>
              <a:t> 데이터를 불러와 데이터프레임으로 변환</a:t>
            </a: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33034D37-04A4-4FA8-9484-452C25F3DDF6}"/>
              </a:ext>
            </a:extLst>
          </p:cNvPr>
          <p:cNvSpPr/>
          <p:nvPr/>
        </p:nvSpPr>
        <p:spPr>
          <a:xfrm>
            <a:off x="4506557" y="3302601"/>
            <a:ext cx="1164962" cy="1062655"/>
          </a:xfrm>
          <a:prstGeom prst="rightArrow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A73C794-C2A2-369C-7B85-3F4D3C3ED41C}"/>
              </a:ext>
            </a:extLst>
          </p:cNvPr>
          <p:cNvSpPr txBox="1"/>
          <p:nvPr/>
        </p:nvSpPr>
        <p:spPr>
          <a:xfrm>
            <a:off x="5351831" y="4946650"/>
            <a:ext cx="3967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불량 발생을 구분하기 위한 </a:t>
            </a:r>
            <a:r>
              <a:rPr lang="en-US" altLang="ko-KR" sz="1200" b="1" dirty="0"/>
              <a:t>‘NG’</a:t>
            </a:r>
            <a:r>
              <a:rPr lang="ko-KR" altLang="en-US" sz="1200" b="1" dirty="0"/>
              <a:t>열을 추가하고</a:t>
            </a:r>
            <a:r>
              <a:rPr lang="en-US" altLang="ko-KR" sz="1200" b="1" dirty="0"/>
              <a:t>, </a:t>
            </a:r>
          </a:p>
          <a:p>
            <a:r>
              <a:rPr lang="ko-KR" altLang="en-US" sz="1200" b="1" dirty="0"/>
              <a:t>각 공정 데이터마다 해당</a:t>
            </a:r>
            <a:r>
              <a:rPr lang="en-US" altLang="ko-KR" sz="1200" b="1" dirty="0"/>
              <a:t> </a:t>
            </a:r>
            <a:r>
              <a:rPr lang="ko-KR" altLang="en-US" sz="1200" b="1" dirty="0"/>
              <a:t>날짜에 불량이 발생한 </a:t>
            </a:r>
            <a:r>
              <a:rPr lang="en-US" altLang="ko-KR" sz="1200" b="1" dirty="0"/>
              <a:t>Lot</a:t>
            </a:r>
            <a:r>
              <a:rPr lang="ko-KR" altLang="en-US" sz="1200" b="1" dirty="0"/>
              <a:t>를 매칭시켜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불량 발생시 </a:t>
            </a:r>
            <a:r>
              <a:rPr lang="en-US" altLang="ko-KR" sz="1200" b="1" dirty="0"/>
              <a:t>NG=1</a:t>
            </a:r>
            <a:r>
              <a:rPr lang="ko-KR" altLang="en-US" sz="1200" b="1" dirty="0"/>
              <a:t>로 기입되도록 함</a:t>
            </a:r>
          </a:p>
        </p:txBody>
      </p:sp>
    </p:spTree>
    <p:extLst>
      <p:ext uri="{BB962C8B-B14F-4D97-AF65-F5344CB8AC3E}">
        <p14:creationId xmlns:p14="http://schemas.microsoft.com/office/powerpoint/2010/main" val="110890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시각화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70733D-E603-B846-6DC3-7B4FF2295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3102" y="1156807"/>
            <a:ext cx="3869899" cy="38262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463129-62D8-69EB-0028-54DCC58DA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943" y="2799546"/>
            <a:ext cx="3581225" cy="206876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F8F742A-CAD7-404E-7284-6E4727ACE14C}"/>
              </a:ext>
            </a:extLst>
          </p:cNvPr>
          <p:cNvSpPr txBox="1"/>
          <p:nvPr/>
        </p:nvSpPr>
        <p:spPr>
          <a:xfrm>
            <a:off x="5552772" y="4956326"/>
            <a:ext cx="16613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데이터별 히스토그램</a:t>
            </a:r>
            <a:r>
              <a:rPr lang="en-US" altLang="ko-KR" sz="1000" b="1" dirty="0"/>
              <a:t>]</a:t>
            </a:r>
            <a:endParaRPr lang="ko-KR" altLang="en-US" sz="1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FA718C-4FC0-0828-759F-BA2D1A2CDC7D}"/>
              </a:ext>
            </a:extLst>
          </p:cNvPr>
          <p:cNvSpPr txBox="1"/>
          <p:nvPr/>
        </p:nvSpPr>
        <p:spPr>
          <a:xfrm>
            <a:off x="1199143" y="4947937"/>
            <a:ext cx="22962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b="1" dirty="0"/>
              <a:t>[</a:t>
            </a:r>
            <a:r>
              <a:rPr lang="ko-KR" altLang="en-US" sz="1000" b="1" dirty="0"/>
              <a:t>데이터별 통계자료</a:t>
            </a:r>
            <a:r>
              <a:rPr lang="en-US" altLang="ko-KR" sz="1000" b="1" dirty="0"/>
              <a:t>(Describe)]</a:t>
            </a:r>
            <a:endParaRPr lang="ko-KR" altLang="en-US" sz="1000" b="1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DB3DFB7-9DD2-2C11-8026-1C6BE77AB3C6}"/>
              </a:ext>
            </a:extLst>
          </p:cNvPr>
          <p:cNvSpPr/>
          <p:nvPr/>
        </p:nvSpPr>
        <p:spPr>
          <a:xfrm>
            <a:off x="3322040" y="3254928"/>
            <a:ext cx="736128" cy="24328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DCDE81-A4AA-5B99-399F-22B74B47B063}"/>
              </a:ext>
            </a:extLst>
          </p:cNvPr>
          <p:cNvSpPr txBox="1"/>
          <p:nvPr/>
        </p:nvSpPr>
        <p:spPr>
          <a:xfrm>
            <a:off x="2239258" y="2396033"/>
            <a:ext cx="2296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>
                <a:solidFill>
                  <a:schemeClr val="accent1"/>
                </a:solidFill>
              </a:rPr>
              <a:t>전체 데이터 중 불량 데이터는 </a:t>
            </a:r>
            <a:r>
              <a:rPr lang="en-US" altLang="ko-KR" sz="1200" b="1" dirty="0">
                <a:solidFill>
                  <a:schemeClr val="accent1"/>
                </a:solidFill>
              </a:rPr>
              <a:t>2%</a:t>
            </a:r>
            <a:r>
              <a:rPr lang="ko-KR" altLang="en-US" sz="1200" b="1" dirty="0">
                <a:solidFill>
                  <a:schemeClr val="accent1"/>
                </a:solidFill>
              </a:rPr>
              <a:t>를 차지함을 확인</a:t>
            </a:r>
          </a:p>
        </p:txBody>
      </p:sp>
    </p:spTree>
    <p:extLst>
      <p:ext uri="{BB962C8B-B14F-4D97-AF65-F5344CB8AC3E}">
        <p14:creationId xmlns:p14="http://schemas.microsoft.com/office/powerpoint/2010/main" val="1113487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ADC96B8-21F1-4CA5-82F2-62149BA3A81F}"/>
              </a:ext>
            </a:extLst>
          </p:cNvPr>
          <p:cNvSpPr txBox="1"/>
          <p:nvPr/>
        </p:nvSpPr>
        <p:spPr>
          <a:xfrm>
            <a:off x="160713" y="139774"/>
            <a:ext cx="632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2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Ⅲ</a:t>
            </a:r>
            <a:r>
              <a:rPr lang="en-US" altLang="ko-KR" sz="2700" b="1" dirty="0">
                <a:solidFill>
                  <a:schemeClr val="accent1">
                    <a:lumMod val="50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700" b="1" dirty="0">
              <a:solidFill>
                <a:schemeClr val="accent1">
                  <a:lumMod val="50000"/>
                </a:schemeClr>
              </a:solidFill>
              <a:ea typeface="나눔스퀘어 ExtraBold" panose="020B0600000101010101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4E03B-DC2B-4AB1-AA88-841F77488FB8}"/>
              </a:ext>
            </a:extLst>
          </p:cNvPr>
          <p:cNvSpPr txBox="1"/>
          <p:nvPr/>
        </p:nvSpPr>
        <p:spPr>
          <a:xfrm flipH="1">
            <a:off x="793172" y="151315"/>
            <a:ext cx="810698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700" b="1" dirty="0">
                <a:solidFill>
                  <a:schemeClr val="accent1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데이터 분석 수행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15B3351-F5B6-6D1B-4CE9-73059B7DF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C942-5D39-49F0-A4ED-DCAE2DD0F0D1}" type="datetime1">
              <a:rPr lang="ko-KR" altLang="en-US" smtClean="0"/>
              <a:t>2023-12-11</a:t>
            </a:fld>
            <a:endParaRPr lang="ko-KR" altLang="en-US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6A0B22D-CE53-F637-6A19-65F37601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7A479-1FB4-4076-82AD-4520E3445CF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8" name="내용 개체 틀 1">
            <a:extLst>
              <a:ext uri="{FF2B5EF4-FFF2-40B4-BE49-F238E27FC236}">
                <a16:creationId xmlns:a16="http://schemas.microsoft.com/office/drawing/2014/main" id="{1F245540-FF1B-9ADE-39FC-7EB9F7398878}"/>
              </a:ext>
            </a:extLst>
          </p:cNvPr>
          <p:cNvSpPr txBox="1">
            <a:spLocks/>
          </p:cNvSpPr>
          <p:nvPr/>
        </p:nvSpPr>
        <p:spPr bwMode="auto">
          <a:xfrm>
            <a:off x="142875" y="811446"/>
            <a:ext cx="8785225" cy="4318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rgbClr val="C00000"/>
              </a:buClr>
              <a:buFont typeface="Wingdings" panose="05000000000000000000" pitchFamily="2" charset="2"/>
              <a:buChar char="v"/>
            </a:pP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 데이터 분석 </a:t>
            </a:r>
            <a:r>
              <a:rPr lang="en-US" altLang="ko-KR" sz="2000" b="1" dirty="0">
                <a:latin typeface="HY헤드라인M" pitchFamily="18" charset="-127"/>
                <a:ea typeface="HY헤드라인M" pitchFamily="18" charset="-127"/>
              </a:rPr>
              <a:t>– </a:t>
            </a:r>
            <a:r>
              <a:rPr lang="ko-KR" altLang="en-US" sz="2000" b="1" dirty="0">
                <a:latin typeface="HY헤드라인M" pitchFamily="18" charset="-127"/>
                <a:ea typeface="HY헤드라인M" pitchFamily="18" charset="-127"/>
              </a:rPr>
              <a:t>상관성 분석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7990E605-F8B1-27EF-FFE1-66B4D773D5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352" r="8740"/>
          <a:stretch>
            <a:fillRect/>
          </a:stretch>
        </p:blipFill>
        <p:spPr>
          <a:xfrm>
            <a:off x="4355120" y="1473510"/>
            <a:ext cx="3745537" cy="292232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A105B27-894D-D765-A09A-28FA4765B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9615" y="3028746"/>
            <a:ext cx="3152775" cy="13049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71EA11B-413D-4AD7-6934-F25550FD102A}"/>
              </a:ext>
            </a:extLst>
          </p:cNvPr>
          <p:cNvSpPr txBox="1"/>
          <p:nvPr/>
        </p:nvSpPr>
        <p:spPr>
          <a:xfrm>
            <a:off x="5600355" y="4395832"/>
            <a:ext cx="166136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/>
              <a:t>[</a:t>
            </a:r>
            <a:r>
              <a:rPr lang="ko-KR" altLang="en-US" sz="1100" b="1" dirty="0" err="1"/>
              <a:t>히트맵으로</a:t>
            </a:r>
            <a:r>
              <a:rPr lang="ko-KR" altLang="en-US" sz="1100" b="1" dirty="0"/>
              <a:t> 확인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EC5D590-4EB6-40B9-168E-C74EA92B8DA6}"/>
              </a:ext>
            </a:extLst>
          </p:cNvPr>
          <p:cNvSpPr txBox="1"/>
          <p:nvPr/>
        </p:nvSpPr>
        <p:spPr>
          <a:xfrm>
            <a:off x="1372561" y="4395832"/>
            <a:ext cx="229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/>
              <a:t>[</a:t>
            </a:r>
            <a:r>
              <a:rPr lang="ko-KR" altLang="en-US" sz="1100" b="1" dirty="0"/>
              <a:t>데이터별 상관관계</a:t>
            </a:r>
            <a:r>
              <a:rPr lang="en-US" altLang="ko-KR" sz="1100" b="1" dirty="0"/>
              <a:t>]</a:t>
            </a:r>
            <a:endParaRPr lang="ko-KR" altLang="en-US" sz="11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AF43D-4480-4A63-0A86-D81BBD250C76}"/>
              </a:ext>
            </a:extLst>
          </p:cNvPr>
          <p:cNvSpPr txBox="1"/>
          <p:nvPr/>
        </p:nvSpPr>
        <p:spPr>
          <a:xfrm>
            <a:off x="1621034" y="5225253"/>
            <a:ext cx="71931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b="1" dirty="0"/>
              <a:t>→  데이터별 상관관계 확인 결과</a:t>
            </a:r>
            <a:r>
              <a:rPr lang="en-US" altLang="ko-KR" sz="1400" b="1" dirty="0"/>
              <a:t>, </a:t>
            </a:r>
            <a:r>
              <a:rPr lang="ko-KR" altLang="en-US" sz="1400" b="1" dirty="0"/>
              <a:t>큰 상관관계가 없음을 확인</a:t>
            </a:r>
          </a:p>
        </p:txBody>
      </p:sp>
    </p:spTree>
    <p:extLst>
      <p:ext uri="{BB962C8B-B14F-4D97-AF65-F5344CB8AC3E}">
        <p14:creationId xmlns:p14="http://schemas.microsoft.com/office/powerpoint/2010/main" val="4686547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1162</TotalTime>
  <Words>2655</Words>
  <Application>Microsoft Office PowerPoint</Application>
  <PresentationFormat>화면 슬라이드 쇼(4:3)</PresentationFormat>
  <Paragraphs>367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42" baseType="lpstr">
      <vt:lpstr>HY헤드라인M</vt:lpstr>
      <vt:lpstr>Noto Serif KR</vt:lpstr>
      <vt:lpstr>Spoqa Han Sans</vt:lpstr>
      <vt:lpstr>굴림</vt:lpstr>
      <vt:lpstr>나눔스퀘어 ExtraBold</vt:lpstr>
      <vt:lpstr>맑은 고딕</vt:lpstr>
      <vt:lpstr>함초롬바탕</vt:lpstr>
      <vt:lpstr>휴먼명조</vt:lpstr>
      <vt:lpstr>Arial</vt:lpstr>
      <vt:lpstr>Calibri</vt:lpstr>
      <vt:lpstr>Calibri Light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Saebyeol Yu</dc:creator>
  <cp:lastModifiedBy>고서하</cp:lastModifiedBy>
  <cp:revision>58</cp:revision>
  <dcterms:created xsi:type="dcterms:W3CDTF">2019-12-23T00:32:35Z</dcterms:created>
  <dcterms:modified xsi:type="dcterms:W3CDTF">2023-12-11T05:04:32Z</dcterms:modified>
</cp:coreProperties>
</file>