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5" r:id="rId3"/>
    <p:sldId id="592" r:id="rId4"/>
    <p:sldId id="419" r:id="rId5"/>
    <p:sldId id="611" r:id="rId6"/>
    <p:sldId id="603" r:id="rId7"/>
    <p:sldId id="605" r:id="rId8"/>
    <p:sldId id="606" r:id="rId9"/>
    <p:sldId id="612" r:id="rId10"/>
    <p:sldId id="613" r:id="rId11"/>
    <p:sldId id="614" r:id="rId12"/>
    <p:sldId id="607" r:id="rId13"/>
    <p:sldId id="615" r:id="rId14"/>
    <p:sldId id="616" r:id="rId15"/>
    <p:sldId id="617" r:id="rId16"/>
    <p:sldId id="618" r:id="rId17"/>
    <p:sldId id="619" r:id="rId18"/>
    <p:sldId id="620" r:id="rId19"/>
    <p:sldId id="608" r:id="rId20"/>
    <p:sldId id="621" r:id="rId21"/>
    <p:sldId id="623" r:id="rId22"/>
    <p:sldId id="609" r:id="rId23"/>
    <p:sldId id="626" r:id="rId24"/>
    <p:sldId id="624" r:id="rId25"/>
    <p:sldId id="627" r:id="rId26"/>
    <p:sldId id="628" r:id="rId27"/>
    <p:sldId id="629" r:id="rId28"/>
    <p:sldId id="633" r:id="rId29"/>
    <p:sldId id="634" r:id="rId30"/>
    <p:sldId id="630" r:id="rId31"/>
    <p:sldId id="631" r:id="rId32"/>
    <p:sldId id="632" r:id="rId33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 autoAdjust="0"/>
    <p:restoredTop sz="96628" autoAdjust="0"/>
  </p:normalViewPr>
  <p:slideViewPr>
    <p:cSldViewPr>
      <p:cViewPr varScale="1">
        <p:scale>
          <a:sx n="75" d="100"/>
          <a:sy n="75" d="100"/>
        </p:scale>
        <p:origin x="787" y="58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01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1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65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246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65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0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60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60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767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75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하나의 결과에 도달하기 위해 여러 의사결정 트리의 출력을 결합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에이다부스트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약한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(weak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들이 상호보완 하도록 순차적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(sequential)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학습하고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이들을 조합하여 최종적으로 강한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(strong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성능을 향상시키는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650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068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9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2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80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0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3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2023. 12. 11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어프렌티스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기말 과제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압출 성형 공정 데이터를 활용한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 발생 예측 시스템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비즈프로젝트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김혜영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전체 불량률 확인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2B356-01FF-D39D-2D5B-33F15E4D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1728122" cy="40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A80EE-29C8-009C-5CA8-8FFE4195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068960"/>
            <a:ext cx="5629275" cy="1476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712D1-E683-3A67-1C63-684DEDA06C47}"/>
              </a:ext>
            </a:extLst>
          </p:cNvPr>
          <p:cNvSpPr txBox="1"/>
          <p:nvPr/>
        </p:nvSpPr>
        <p:spPr>
          <a:xfrm>
            <a:off x="5514429" y="4175956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0.6%</a:t>
            </a:r>
            <a:endParaRPr lang="ko-KR" altLang="en-US" sz="1400" b="1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7054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데이터 분포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히스토그램을 통한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4AE86-1623-4076-E44A-1418BE6C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768"/>
            <a:ext cx="7056784" cy="47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27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610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656832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347864" y="3109938"/>
            <a:ext cx="374441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512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 변환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(Float)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4859B-E4E7-3A36-EAEA-D0C29F66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3179838" cy="4409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C32F0-5DE8-827E-6E40-F6DA7218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893" y="2276872"/>
            <a:ext cx="1703439" cy="3776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100C3-8773-F3D0-A521-5BC22D740E51}"/>
              </a:ext>
            </a:extLst>
          </p:cNvPr>
          <p:cNvSpPr/>
          <p:nvPr/>
        </p:nvSpPr>
        <p:spPr>
          <a:xfrm>
            <a:off x="5199752" y="2328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74976-4D81-81FD-3C11-61CDCF0550B1}"/>
              </a:ext>
            </a:extLst>
          </p:cNvPr>
          <p:cNvSpPr/>
          <p:nvPr/>
        </p:nvSpPr>
        <p:spPr>
          <a:xfrm>
            <a:off x="5200248" y="2884304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7E0D3-A4A7-0F32-F7AE-967FDA25593A}"/>
              </a:ext>
            </a:extLst>
          </p:cNvPr>
          <p:cNvSpPr/>
          <p:nvPr/>
        </p:nvSpPr>
        <p:spPr>
          <a:xfrm>
            <a:off x="5199876" y="3212976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E8F84-308C-DB72-0DBC-983EDD90B50E}"/>
              </a:ext>
            </a:extLst>
          </p:cNvPr>
          <p:cNvSpPr/>
          <p:nvPr/>
        </p:nvSpPr>
        <p:spPr>
          <a:xfrm>
            <a:off x="5189592" y="5609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115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한하여 결측 값이 있는 행을 제거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E434-2322-1E2C-3770-289DA7CF0D07}"/>
              </a:ext>
            </a:extLst>
          </p:cNvPr>
          <p:cNvSpPr txBox="1"/>
          <p:nvPr/>
        </p:nvSpPr>
        <p:spPr>
          <a:xfrm>
            <a:off x="4355976" y="3789040"/>
            <a:ext cx="422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Feature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b="1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결측치는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 데이터 스케일링시에 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 Imputer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804152-7FAC-0112-2F75-E228E39D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6" y="1914445"/>
            <a:ext cx="2790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8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이상치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이상치 값을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0.1%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값으로 대체함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B1C1A-7687-FB77-D33D-9359C613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94208"/>
            <a:ext cx="6968368" cy="195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2AD902-88E0-1AE8-E6A3-1BE705479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60848"/>
            <a:ext cx="6868560" cy="1821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13CD24-6EC5-7E7D-C301-467628E49C90}"/>
              </a:ext>
            </a:extLst>
          </p:cNvPr>
          <p:cNvSpPr/>
          <p:nvPr/>
        </p:nvSpPr>
        <p:spPr>
          <a:xfrm>
            <a:off x="892576" y="282770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BC6E6-DBD2-B1CA-1655-19E34EFA2F76}"/>
              </a:ext>
            </a:extLst>
          </p:cNvPr>
          <p:cNvSpPr/>
          <p:nvPr/>
        </p:nvSpPr>
        <p:spPr>
          <a:xfrm>
            <a:off x="892576" y="3616938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A7BD6-F6C3-72DB-96AF-124C2827AC41}"/>
              </a:ext>
            </a:extLst>
          </p:cNvPr>
          <p:cNvSpPr/>
          <p:nvPr/>
        </p:nvSpPr>
        <p:spPr>
          <a:xfrm>
            <a:off x="886464" y="554129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C1B55-2878-3ADD-BAF6-3846A00D0938}"/>
              </a:ext>
            </a:extLst>
          </p:cNvPr>
          <p:cNvSpPr/>
          <p:nvPr/>
        </p:nvSpPr>
        <p:spPr>
          <a:xfrm>
            <a:off x="886464" y="6404581"/>
            <a:ext cx="6868560" cy="26184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1C1FB8-3141-C2D7-E1E0-54CB803DE918}"/>
              </a:ext>
            </a:extLst>
          </p:cNvPr>
          <p:cNvSpPr/>
          <p:nvPr/>
        </p:nvSpPr>
        <p:spPr>
          <a:xfrm rot="5400000">
            <a:off x="4034760" y="4060030"/>
            <a:ext cx="472992" cy="590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354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히트맵을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B78426-448E-5BB1-124B-C5C9B38E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3965"/>
            <a:ext cx="6408712" cy="47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915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 관계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1A650-FC94-A42F-72DE-9B3D62D6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44781"/>
            <a:ext cx="4968552" cy="46946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085B-122D-4ADE-1C79-DB27F5CB7589}"/>
              </a:ext>
            </a:extLst>
          </p:cNvPr>
          <p:cNvSpPr/>
          <p:nvPr/>
        </p:nvSpPr>
        <p:spPr>
          <a:xfrm>
            <a:off x="1547664" y="6093296"/>
            <a:ext cx="252028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29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조합으로 실험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조합을 통한 새로운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D0298-5402-A084-7060-0855EC15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4392488" cy="4533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118DEA-A09D-AD3A-A3A5-7D39BD8B184F}"/>
              </a:ext>
            </a:extLst>
          </p:cNvPr>
          <p:cNvSpPr/>
          <p:nvPr/>
        </p:nvSpPr>
        <p:spPr>
          <a:xfrm>
            <a:off x="2483768" y="6247472"/>
            <a:ext cx="25202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A65CE-B6D2-10E9-2A09-C431F1105027}"/>
              </a:ext>
            </a:extLst>
          </p:cNvPr>
          <p:cNvSpPr/>
          <p:nvPr/>
        </p:nvSpPr>
        <p:spPr>
          <a:xfrm>
            <a:off x="2483768" y="5949280"/>
            <a:ext cx="2520280" cy="14401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718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367240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데이터셋 분리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120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  차 </a:t>
            </a:r>
          </a:p>
        </p:txBody>
      </p:sp>
      <p:sp>
        <p:nvSpPr>
          <p:cNvPr id="4" name="Rectangle 203"/>
          <p:cNvSpPr>
            <a:spLocks noChangeArrowheads="1"/>
          </p:cNvSpPr>
          <p:nvPr/>
        </p:nvSpPr>
        <p:spPr bwMode="auto">
          <a:xfrm>
            <a:off x="1907704" y="847780"/>
            <a:ext cx="6934733" cy="580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2. 1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3. 2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4. 3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셋 만들기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5. 4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6. 5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7. 6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선택 및 훈련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8. 7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9. 8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train_test_split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분리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(test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size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20%)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A3A9-4969-8E6C-F73F-72274ADE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60848"/>
            <a:ext cx="6581775" cy="77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14350" y="306896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E743C-53D8-24A5-270A-84C8B965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6613"/>
            <a:ext cx="3312368" cy="2417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D8430-74A1-CC5B-8660-64E18692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783187"/>
            <a:ext cx="3600400" cy="270892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CA0EE9-B90B-E362-F203-9C3516BB89D4}"/>
              </a:ext>
            </a:extLst>
          </p:cNvPr>
          <p:cNvSpPr/>
          <p:nvPr/>
        </p:nvSpPr>
        <p:spPr>
          <a:xfrm>
            <a:off x="4031940" y="4756370"/>
            <a:ext cx="864096" cy="4821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719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39552" y="1480328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8B15B-5A2A-4F13-EBC7-519186B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99" y="2163814"/>
            <a:ext cx="4464495" cy="144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9CF42-3ECF-9940-CF82-4F944DF2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3" y="3933056"/>
            <a:ext cx="6408712" cy="23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F1778-C587-6712-415F-09EEDC0638A4}"/>
              </a:ext>
            </a:extLst>
          </p:cNvPr>
          <p:cNvSpPr txBox="1"/>
          <p:nvPr/>
        </p:nvSpPr>
        <p:spPr>
          <a:xfrm>
            <a:off x="3913129" y="2722497"/>
            <a:ext cx="2619297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카테고리 별 데이터 분포</a:t>
            </a:r>
            <a:endParaRPr lang="en-US" altLang="ko-KR" sz="1200" dirty="0"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0A7765-93E4-AB2B-A013-CA9E216AFB4C}"/>
              </a:ext>
            </a:extLst>
          </p:cNvPr>
          <p:cNvSpPr/>
          <p:nvPr/>
        </p:nvSpPr>
        <p:spPr>
          <a:xfrm>
            <a:off x="4173774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1E17F7-6B54-439C-6488-00C6099D90F9}"/>
              </a:ext>
            </a:extLst>
          </p:cNvPr>
          <p:cNvSpPr/>
          <p:nvPr/>
        </p:nvSpPr>
        <p:spPr>
          <a:xfrm>
            <a:off x="5037870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AE2C1-A5ED-9811-F6CB-8F37540F70B6}"/>
              </a:ext>
            </a:extLst>
          </p:cNvPr>
          <p:cNvSpPr txBox="1"/>
          <p:nvPr/>
        </p:nvSpPr>
        <p:spPr>
          <a:xfrm>
            <a:off x="3347864" y="6173105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계층적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5C47-0CA7-680A-6AE9-5C21ABF97593}"/>
              </a:ext>
            </a:extLst>
          </p:cNvPr>
          <p:cNvSpPr txBox="1"/>
          <p:nvPr/>
        </p:nvSpPr>
        <p:spPr>
          <a:xfrm>
            <a:off x="4303234" y="4187333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무작위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9353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3802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Heavy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tail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scale (np.log]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3665008-9DC3-11C2-614B-4C4C521B070C}"/>
              </a:ext>
            </a:extLst>
          </p:cNvPr>
          <p:cNvSpPr/>
          <p:nvPr/>
        </p:nvSpPr>
        <p:spPr>
          <a:xfrm>
            <a:off x="4330676" y="3429000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3E5FB-CF52-1C81-58F0-5B354F3D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1" y="2351451"/>
            <a:ext cx="3960440" cy="3083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B58B1-BE2C-42B8-A38E-C10ED56F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871" y="2351451"/>
            <a:ext cx="3409774" cy="3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25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Min-Max Scaler 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표준화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B81D1-CE0C-256B-3FE1-D60D23B8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" y="2540961"/>
            <a:ext cx="3960440" cy="2894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0F7241-94DD-5256-AC2F-04E22C3F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18" y="2540961"/>
            <a:ext cx="4083435" cy="304227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0DD5DC-F7F7-9C7D-6D99-F6DD2F806806}"/>
              </a:ext>
            </a:extLst>
          </p:cNvPr>
          <p:cNvSpPr/>
          <p:nvPr/>
        </p:nvSpPr>
        <p:spPr>
          <a:xfrm>
            <a:off x="4247963" y="3573016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39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Imputer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DF6D9-626C-50F7-9780-C69461B7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0384"/>
            <a:ext cx="7212128" cy="4512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864FB-C9D3-6F7F-EDF9-7F0CE969A928}"/>
              </a:ext>
            </a:extLst>
          </p:cNvPr>
          <p:cNvSpPr txBox="1"/>
          <p:nvPr/>
        </p:nvSpPr>
        <p:spPr>
          <a:xfrm>
            <a:off x="3995936" y="54354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data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분포가 연속적이지 않으므로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strategy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평균값이 아닌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빈도가 높은 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151126214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4627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Simple Imputer + Min-Max Scaler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C86EE-B1E3-7EBC-8E96-E266D9A0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5760640" cy="2156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514638" y="4169729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Ratio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Default Pipeline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4C2DF1-B244-0A23-2B5C-1BE143420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743" y="4676205"/>
            <a:ext cx="3685580" cy="19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08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C6553-957D-AFF8-6A34-2F349878E9EF}"/>
              </a:ext>
            </a:extLst>
          </p:cNvPr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Logarithm + Default Pipeline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E18BD-0A31-08DD-69CC-E45BCC07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33502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48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62965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파이프라인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→ Log pipeline → Default pipeline(Remainder) 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69395-AAF9-E4EC-8B17-2FB4436A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5973588" cy="3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06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962" y="2994879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886184" y="3012023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27784" y="3140968"/>
            <a:ext cx="5018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2328789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562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224784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915816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선택 및 훈련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43620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8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48483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525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5" y="908720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23811"/>
              </p:ext>
            </p:extLst>
          </p:nvPr>
        </p:nvGraphicFramePr>
        <p:xfrm>
          <a:off x="323464" y="1412875"/>
          <a:ext cx="8497069" cy="5345112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61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 성형 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53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스틸 튜브를 생산하는 프레스 설비의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압출성형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MELT_TEMP(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온도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MELT_P_PV(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MD_TQ(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불량여부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381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압력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모터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품질 데이터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19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370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row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17,280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101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EX2.MELT_TEMP~EX5.MELT_TEMP (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온도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EX1.Z1_PV~EX1.Z4_PV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스크류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EX1.A1_PV~EX1.A2_PV / EX1.H1_PV~EX1.H4_PV(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어댑터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해드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EX1.H2O_PV / EX1.MELT_P_PV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챔버 물 온도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압력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EX1.MD_PV / EX1.MD_PV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부하량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36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pass or fail (0 / 1)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 발생 여부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317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Preprocessing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(pipeline)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Ratio/ log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변환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(Default: Simple-Imputer(Median) + Min-Max-Scaler)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29582"/>
                  </a:ext>
                </a:extLst>
              </a:tr>
              <a:tr h="477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Logistic Regression(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로지스틱 회귀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Decision Tree(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의사결정나무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Random Forest(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랜덤포레스트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Adaboost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에이다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4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가지 비교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2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Confusion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F1-Score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프로젝트 목표 및 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7" y="1565489"/>
            <a:ext cx="8280724" cy="456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배경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 및 문제 정의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데이터셋에서 활용할 데이터는 자동차 부품 중 하나인 스틸 튜브 제품의 제조 데이터이며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제품은 소성가공 압출공정을 통해 생산 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품질 불량이 간혹 발생하지만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원인을 제대로 알 수 없어 개선이 어려운 상황임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활용한 불량 원인 탐색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소성가공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발생하는 품질 불량의 원인을 찾아 개선하기 위해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공정의 데이터들을 분석하여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양품과 불량에 영향을 주는 변수들 간의 상관관계를 알아봄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활용하여 불량 예측 분석 모델을 만들고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판정과 품질에 주요하게 영향을 미치는 변수들을 확인하도록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확인된 변수들 중 공정 내에서 조정 가능한 사항들을 제어하여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발생을 낮춤으로써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향상 및 비용절감을 통해 해당 기업의 경쟁력을 높일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2643139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공정명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</a:t>
            </a:r>
            <a:endParaRPr lang="en-US" altLang="ko-KR" sz="14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압출성형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프레스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Data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압력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19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Data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passorfail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(0/1)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8B9BD-B899-8D64-F6C8-B735CA7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6" y="4382813"/>
            <a:ext cx="8035936" cy="2141081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B0832F70-0DBC-3EC2-F86C-AAAE2A9A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2BE93-54BD-082F-342D-18B19CEA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61" y="858135"/>
            <a:ext cx="2682858" cy="161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0D2FD-88C5-C02C-4CEB-41AF33C7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975" y="810298"/>
            <a:ext cx="1180386" cy="1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상세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3B1D-31A6-E40C-404E-A633507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6" y="1988840"/>
            <a:ext cx="5400600" cy="4610077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36116451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538" y="3212976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008760" y="3230120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99792" y="3212976"/>
            <a:ext cx="511256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838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 &amp; Describe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73B88-54CB-FF32-FA3E-3C00C194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" y="2703193"/>
            <a:ext cx="2616829" cy="3764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D2F3E-9D02-B761-242E-4F92EFFF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9" y="3034921"/>
            <a:ext cx="5869673" cy="1556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394BDB-3E92-1BAC-C153-5C28DF4A3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059" y="4768840"/>
            <a:ext cx="5829319" cy="1556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E6597A-483B-0BAA-F057-38C0FC16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775" y="2037856"/>
            <a:ext cx="1181100" cy="333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B9E85-F5D4-F511-16B4-045651D62CAF}"/>
              </a:ext>
            </a:extLst>
          </p:cNvPr>
          <p:cNvSpPr txBox="1"/>
          <p:nvPr/>
        </p:nvSpPr>
        <p:spPr>
          <a:xfrm>
            <a:off x="933095" y="2368741"/>
            <a:ext cx="97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&lt;Shape&gt;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5A7D-3F0B-3696-BC49-0F1F440A0E0E}"/>
              </a:ext>
            </a:extLst>
          </p:cNvPr>
          <p:cNvSpPr txBox="1"/>
          <p:nvPr/>
        </p:nvSpPr>
        <p:spPr>
          <a:xfrm>
            <a:off x="964317" y="6340023"/>
            <a:ext cx="151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&lt;Information&gt;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7CF6A-0CB8-C32C-A3E4-A73140C95DD6}"/>
              </a:ext>
            </a:extLst>
          </p:cNvPr>
          <p:cNvSpPr txBox="1"/>
          <p:nvPr/>
        </p:nvSpPr>
        <p:spPr>
          <a:xfrm>
            <a:off x="5519833" y="6321164"/>
            <a:ext cx="137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&lt;Describe&gt;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13A4B3-2FE0-8025-1055-6B110C559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789" y="1578575"/>
            <a:ext cx="4529683" cy="1030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45D3E1-3E3A-095F-E714-6A634B9FD4B9}"/>
              </a:ext>
            </a:extLst>
          </p:cNvPr>
          <p:cNvSpPr txBox="1"/>
          <p:nvPr/>
        </p:nvSpPr>
        <p:spPr>
          <a:xfrm>
            <a:off x="5841971" y="2617167"/>
            <a:ext cx="15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&lt;Column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297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22784</TotalTime>
  <Words>1082</Words>
  <Application>Microsoft Office PowerPoint</Application>
  <PresentationFormat>화면 슬라이드 쇼(4:3)</PresentationFormat>
  <Paragraphs>176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HY견고딕</vt:lpstr>
      <vt:lpstr>HY수평선M</vt:lpstr>
      <vt:lpstr>HY헤드라인M</vt:lpstr>
      <vt:lpstr>IBM Plex Sans KR</vt:lpstr>
      <vt:lpstr>Spoqa Han Sans</vt:lpstr>
      <vt:lpstr>굴림</vt:lpstr>
      <vt:lpstr>굴림체</vt:lpstr>
      <vt:lpstr>맑은 고딕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610</cp:revision>
  <cp:lastPrinted>2022-11-17T05:16:45Z</cp:lastPrinted>
  <dcterms:created xsi:type="dcterms:W3CDTF">2006-01-13T09:37:44Z</dcterms:created>
  <dcterms:modified xsi:type="dcterms:W3CDTF">2023-11-17T12:15:50Z</dcterms:modified>
</cp:coreProperties>
</file>