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300" r:id="rId5"/>
    <p:sldId id="302" r:id="rId6"/>
    <p:sldId id="304" r:id="rId7"/>
    <p:sldId id="326" r:id="rId8"/>
    <p:sldId id="314" r:id="rId9"/>
    <p:sldId id="315" r:id="rId10"/>
    <p:sldId id="316" r:id="rId11"/>
    <p:sldId id="313" r:id="rId12"/>
    <p:sldId id="317" r:id="rId13"/>
    <p:sldId id="318" r:id="rId14"/>
    <p:sldId id="319" r:id="rId15"/>
    <p:sldId id="320" r:id="rId16"/>
    <p:sldId id="324" r:id="rId17"/>
    <p:sldId id="321" r:id="rId18"/>
    <p:sldId id="322" r:id="rId19"/>
    <p:sldId id="323" r:id="rId20"/>
    <p:sldId id="305" r:id="rId21"/>
    <p:sldId id="303" r:id="rId22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DC"/>
    <a:srgbClr val="FBE5D6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6" autoAdjust="0"/>
    <p:restoredTop sz="96224" autoAdjust="0"/>
  </p:normalViewPr>
  <p:slideViewPr>
    <p:cSldViewPr snapToGrid="0" showGuides="1">
      <p:cViewPr>
        <p:scale>
          <a:sx n="75" d="100"/>
          <a:sy n="75" d="100"/>
        </p:scale>
        <p:origin x="312" y="-67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24670A-C086-4EFE-B9A5-EA1DDAEA464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79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E00EF4-6344-DC57-1504-D936CB031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7B442C0-9EF9-0DF5-EB95-9814FEAB7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1D9CFB1-9860-F11E-C39D-6838DA4C1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4577" y="6955900"/>
            <a:ext cx="657523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85" r:id="rId3"/>
  </p:sldLayoutIdLst>
  <p:hf sldNum="0" hdr="0" ftr="0" dt="0"/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b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2024. 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09</a:t>
            </a:r>
            <a:r>
              <a:rPr lang="en-US" altLang="ko-KR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09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2801460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양쪽 모서리가 둥근 사각형 166">
            <a:extLst>
              <a:ext uri="{FF2B5EF4-FFF2-40B4-BE49-F238E27FC236}">
                <a16:creationId xmlns:a16="http://schemas.microsoft.com/office/drawing/2014/main" id="{CB19F375-95FD-4D04-AD0D-AD922147E1FA}"/>
              </a:ext>
            </a:extLst>
          </p:cNvPr>
          <p:cNvSpPr/>
          <p:nvPr/>
        </p:nvSpPr>
        <p:spPr>
          <a:xfrm rot="5400000">
            <a:off x="4443398" y="-698394"/>
            <a:ext cx="1725414" cy="8312766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3955286"/>
            <a:ext cx="8312763" cy="67677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2480847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90540" y="2371171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4373" y="2447668"/>
            <a:ext cx="76623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800" b="1" i="1" dirty="0">
              <a:ln w="1270">
                <a:noFill/>
              </a:ln>
              <a:gradFill>
                <a:gsLst>
                  <a:gs pos="6667">
                    <a:schemeClr val="tx1"/>
                  </a:gs>
                  <a:gs pos="36000">
                    <a:schemeClr val="tx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14585" y="2814342"/>
            <a:ext cx="7862641" cy="129266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400" b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라인스캔 카메라 이미지를 활용한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Auto-Encoder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</a:t>
            </a:r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PCB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 검출</a:t>
            </a:r>
            <a:endParaRPr lang="en-US" altLang="ko-KR" sz="2400" b="1" dirty="0">
              <a:ln w="1270">
                <a:noFill/>
              </a:ln>
              <a:gradFill>
                <a:gsLst>
                  <a:gs pos="95413">
                    <a:schemeClr val="bg1"/>
                  </a:gs>
                  <a:gs pos="86239">
                    <a:schemeClr val="bg1"/>
                  </a:gs>
                </a:gsLst>
                <a:lin ang="5400000" scaled="1"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defRPr/>
            </a:pPr>
            <a:r>
              <a:rPr lang="en-US" altLang="ko-KR" sz="18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Classification of Semiconductor Wafer Defects Using Deep Convolutional Neural Networks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이영희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4979584" y="4682285"/>
            <a:ext cx="4944929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>
                <a:solidFill>
                  <a:srgbClr val="C00000"/>
                </a:solidFill>
              </a:rPr>
              <a:t>Domain(</a:t>
            </a:r>
            <a:r>
              <a:rPr lang="ko-KR" altLang="en-US" sz="1200" b="1">
                <a:solidFill>
                  <a:srgbClr val="C00000"/>
                </a:solidFill>
              </a:rPr>
              <a:t>분야</a:t>
            </a:r>
            <a:r>
              <a:rPr lang="en-US" altLang="ko-KR" sz="1200" b="1">
                <a:solidFill>
                  <a:srgbClr val="C00000"/>
                </a:solidFill>
              </a:rPr>
              <a:t>) / Methodology</a:t>
            </a:r>
            <a:r>
              <a:rPr lang="en-US" altLang="ko-KR" sz="1200" b="1" dirty="0">
                <a:solidFill>
                  <a:srgbClr val="C00000"/>
                </a:solidFill>
              </a:rPr>
              <a:t>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</a:t>
            </a:r>
            <a:r>
              <a:rPr lang="en-US" altLang="ko-KR" sz="1200" b="1">
                <a:solidFill>
                  <a:srgbClr val="C00000"/>
                </a:solidFill>
              </a:rPr>
              <a:t>Goal(</a:t>
            </a:r>
            <a:r>
              <a:rPr lang="ko-KR" altLang="en-US" sz="1200" b="1">
                <a:solidFill>
                  <a:srgbClr val="C00000"/>
                </a:solidFill>
              </a:rPr>
              <a:t>목적</a:t>
            </a:r>
            <a:r>
              <a:rPr lang="en-US" altLang="ko-KR" sz="1200" b="1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5243445" cy="381458"/>
            <a:chOff x="430306" y="1408458"/>
            <a:chExt cx="524344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436938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Convolutional Neural Network (CNN)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5" y="293797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CNN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구조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6082491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다층 퍼셉트론</a:t>
            </a:r>
            <a:r>
              <a:rPr lang="en-US" altLang="ko-KR"/>
              <a:t>(MLP)</a:t>
            </a:r>
            <a:r>
              <a:rPr lang="ko-KR" altLang="en-US"/>
              <a:t>의 발전된 형태이며 이미지 처리에 적합한 신경망</a:t>
            </a:r>
            <a:endParaRPr lang="en-US" altLang="ko-KR"/>
          </a:p>
          <a:p>
            <a:pPr lvl="1"/>
            <a:r>
              <a:rPr lang="ko-KR" altLang="en-US"/>
              <a:t>인간의 시각 피질과 유사하고  </a:t>
            </a:r>
            <a:r>
              <a:rPr lang="en-US" altLang="ko-KR"/>
              <a:t>2</a:t>
            </a:r>
            <a:r>
              <a:rPr lang="ko-KR" altLang="en-US"/>
              <a:t>차원</a:t>
            </a:r>
            <a:r>
              <a:rPr lang="en-US" altLang="ko-KR"/>
              <a:t>(2D) </a:t>
            </a:r>
            <a:r>
              <a:rPr lang="ko-KR" altLang="en-US"/>
              <a:t>특징을 추출하고 학습</a:t>
            </a:r>
            <a:endParaRPr lang="en-US" altLang="ko-KR"/>
          </a:p>
          <a:p>
            <a:pPr lvl="1"/>
            <a:r>
              <a:rPr lang="ko-KR" altLang="en-US"/>
              <a:t>같은 크기의 </a:t>
            </a:r>
            <a:r>
              <a:rPr lang="en-US" altLang="ko-KR"/>
              <a:t>DNN</a:t>
            </a:r>
            <a:r>
              <a:rPr lang="ko-KR" altLang="en-US"/>
              <a:t>에 비해 파라미터 수가 매우 적다</a:t>
            </a:r>
            <a:r>
              <a:rPr lang="en-US" altLang="ko-KR"/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8" y="3451032"/>
            <a:ext cx="8642812" cy="623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특징 추출 네트워크 </a:t>
            </a:r>
            <a:r>
              <a:rPr lang="en-US" altLang="ko-KR" sz="1400">
                <a:latin typeface="+mn-ea"/>
              </a:rPr>
              <a:t>: Convolution layer (+ ReLU / BN) + Pooling layer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Feature map </a:t>
            </a:r>
            <a:r>
              <a:rPr lang="ko-KR" altLang="en-US" sz="1400">
                <a:latin typeface="+mn-ea"/>
              </a:rPr>
              <a:t>생성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 네트워크 </a:t>
            </a:r>
            <a:r>
              <a:rPr lang="en-US" altLang="ko-KR" sz="1400">
                <a:latin typeface="+mn-ea"/>
              </a:rPr>
              <a:t>: Fully connected layers + Sigmoid / Softmax  </a:t>
            </a:r>
            <a:r>
              <a:rPr lang="en-US" altLang="ko-KR" sz="140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sz="1400">
                <a:latin typeface="+mn-ea"/>
              </a:rPr>
              <a:t> </a:t>
            </a:r>
            <a:r>
              <a:rPr lang="ko-KR" altLang="en-US" sz="1400">
                <a:latin typeface="+mn-ea"/>
              </a:rPr>
              <a:t>단일</a:t>
            </a:r>
            <a:r>
              <a:rPr lang="en-US" altLang="ko-KR" sz="1400">
                <a:latin typeface="+mn-ea"/>
              </a:rPr>
              <a:t>/</a:t>
            </a:r>
            <a:r>
              <a:rPr lang="ko-KR" altLang="en-US" sz="1400">
                <a:latin typeface="+mn-ea"/>
              </a:rPr>
              <a:t>다중 </a:t>
            </a:r>
            <a:r>
              <a:rPr lang="en-US" altLang="ko-KR" sz="1400">
                <a:latin typeface="+mn-ea"/>
              </a:rPr>
              <a:t>Class (</a:t>
            </a:r>
            <a:r>
              <a:rPr lang="ko-KR" altLang="en-US" sz="1400">
                <a:latin typeface="+mn-ea"/>
              </a:rPr>
              <a:t>범주형 데이터</a:t>
            </a:r>
            <a:r>
              <a:rPr lang="en-US" altLang="ko-KR" sz="1400">
                <a:latin typeface="+mn-ea"/>
              </a:rPr>
              <a:t>)</a:t>
            </a:r>
            <a:endParaRPr lang="ko-KR" altLang="en-US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12298"/>
            <a:ext cx="3660608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적용할 방법에 대해 이론적인 설명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306843" y="2559041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pic>
        <p:nvPicPr>
          <p:cNvPr id="3" name="_x1087094960">
            <a:extLst>
              <a:ext uri="{FF2B5EF4-FFF2-40B4-BE49-F238E27FC236}">
                <a16:creationId xmlns:a16="http://schemas.microsoft.com/office/drawing/2014/main" id="{3F6DCED3-92AF-233E-D359-750C608EC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95" b="10160"/>
          <a:stretch/>
        </p:blipFill>
        <p:spPr bwMode="auto">
          <a:xfrm>
            <a:off x="1769748" y="4205751"/>
            <a:ext cx="7341092" cy="28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BF492A-4689-EEFA-24AD-0DB704D58154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10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929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25821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하나의 입력층</a:t>
            </a:r>
            <a:r>
              <a:rPr lang="en-US" altLang="ko-KR"/>
              <a:t>, </a:t>
            </a:r>
            <a:r>
              <a:rPr lang="ko-KR" altLang="en-US"/>
              <a:t>각각 배치 정규화</a:t>
            </a:r>
            <a:r>
              <a:rPr lang="en-US" altLang="ko-KR"/>
              <a:t>(BN), </a:t>
            </a:r>
            <a:r>
              <a:rPr lang="ko-KR" altLang="en-US"/>
              <a:t>제로 패딩 및 </a:t>
            </a:r>
            <a:r>
              <a:rPr lang="en-US" altLang="ko-KR"/>
              <a:t>ReLU </a:t>
            </a:r>
            <a:r>
              <a:rPr lang="ko-KR" altLang="en-US"/>
              <a:t>활성함수가 있는 </a:t>
            </a:r>
            <a:r>
              <a:rPr lang="en-US" altLang="ko-KR"/>
              <a:t>8</a:t>
            </a:r>
            <a:r>
              <a:rPr lang="ko-KR" altLang="en-US"/>
              <a:t>개의 </a:t>
            </a:r>
            <a:r>
              <a:rPr lang="en-US" altLang="ko-KR"/>
              <a:t>Conv</a:t>
            </a:r>
            <a:r>
              <a:rPr lang="ko-KR" altLang="en-US"/>
              <a:t>층</a:t>
            </a:r>
            <a:r>
              <a:rPr lang="en-US" altLang="ko-KR"/>
              <a:t>, 5</a:t>
            </a:r>
            <a:r>
              <a:rPr lang="ko-KR" altLang="en-US"/>
              <a:t>개의 풀링층 </a:t>
            </a:r>
            <a:br>
              <a:rPr lang="ko-KR" altLang="en-US"/>
            </a:br>
            <a:r>
              <a:rPr lang="en-US" altLang="ko-KR"/>
              <a:t>(4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</a:t>
            </a:r>
            <a:r>
              <a:rPr lang="en-US" altLang="ko-KR"/>
              <a:t>), 1</a:t>
            </a:r>
            <a:r>
              <a:rPr lang="ko-KR" altLang="en-US"/>
              <a:t>개의 드롭아웃층</a:t>
            </a:r>
            <a:r>
              <a:rPr lang="en-US" altLang="ko-KR"/>
              <a:t>, 2</a:t>
            </a:r>
            <a:r>
              <a:rPr lang="ko-KR" altLang="en-US"/>
              <a:t>개의 완전연결</a:t>
            </a:r>
            <a:r>
              <a:rPr lang="en-US" altLang="ko-KR"/>
              <a:t>(FC)</a:t>
            </a:r>
            <a:r>
              <a:rPr lang="ko-KR" altLang="en-US"/>
              <a:t>층 및 </a:t>
            </a:r>
            <a:r>
              <a:rPr lang="en-US" altLang="ko-KR"/>
              <a:t>1</a:t>
            </a:r>
            <a:r>
              <a:rPr lang="ko-KR" altLang="en-US"/>
              <a:t>개의 출력층</a:t>
            </a:r>
          </a:p>
          <a:p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Conv-Pool-Conv </a:t>
            </a:r>
            <a:r>
              <a:rPr lang="ko-KR" altLang="en-US"/>
              <a:t>그룹에 대해 각각 </a:t>
            </a:r>
            <a:r>
              <a:rPr lang="en-US" altLang="ko-KR"/>
              <a:t>16, 32, 64, 128</a:t>
            </a:r>
            <a:r>
              <a:rPr lang="ko-KR" altLang="en-US"/>
              <a:t>개의 피처맵을 사용</a:t>
            </a:r>
          </a:p>
          <a:p>
            <a:r>
              <a:rPr lang="ko-KR" altLang="en-US"/>
              <a:t>기울기 소멸 문제</a:t>
            </a:r>
            <a:r>
              <a:rPr lang="en-US" altLang="ko-KR"/>
              <a:t>(VGP) </a:t>
            </a:r>
            <a:r>
              <a:rPr lang="ko-KR" altLang="en-US"/>
              <a:t>해결 </a:t>
            </a:r>
            <a:endParaRPr lang="en-US" altLang="ko-KR"/>
          </a:p>
          <a:p>
            <a:pPr lvl="1"/>
            <a:r>
              <a:rPr lang="en-US" altLang="ko-KR"/>
              <a:t>ReLU </a:t>
            </a:r>
            <a:r>
              <a:rPr lang="ko-KR" altLang="en-US"/>
              <a:t>활성화 함수 사용 </a:t>
            </a:r>
            <a:r>
              <a:rPr lang="en-US" altLang="ko-KR"/>
              <a:t>(</a:t>
            </a:r>
            <a:r>
              <a:rPr lang="ko-KR" altLang="en-US"/>
              <a:t>출력층만 </a:t>
            </a:r>
            <a:r>
              <a:rPr lang="en-US" altLang="ko-KR"/>
              <a:t>softmax </a:t>
            </a:r>
            <a:r>
              <a:rPr lang="ko-KR" altLang="en-US"/>
              <a:t>함수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Batch Normalization : </a:t>
            </a:r>
            <a:r>
              <a:rPr lang="ko-KR" altLang="en-US"/>
              <a:t>공분산의 변동을 줄임</a:t>
            </a:r>
          </a:p>
          <a:p>
            <a:r>
              <a:rPr lang="en-US" altLang="ko-KR"/>
              <a:t>Overfitting </a:t>
            </a:r>
            <a:r>
              <a:rPr lang="ko-KR" altLang="en-US"/>
              <a:t>방지 </a:t>
            </a:r>
            <a:r>
              <a:rPr lang="en-US" altLang="ko-KR"/>
              <a:t>: </a:t>
            </a:r>
            <a:r>
              <a:rPr lang="ko-KR" altLang="en-US"/>
              <a:t>규제화</a:t>
            </a:r>
            <a:r>
              <a:rPr lang="en-US" altLang="ko-KR"/>
              <a:t>(regularization)</a:t>
            </a:r>
          </a:p>
          <a:p>
            <a:pPr lvl="1"/>
            <a:r>
              <a:rPr lang="en-US" altLang="ko-KR"/>
              <a:t>Dropout : </a:t>
            </a:r>
            <a:r>
              <a:rPr lang="ko-KR" altLang="en-US"/>
              <a:t>학습 시 일정 확률로 뉴런과 뉴런의 연결을 무작위로 제거시키는 것</a:t>
            </a:r>
            <a:endParaRPr lang="en-US" altLang="ko-KR"/>
          </a:p>
          <a:p>
            <a:pPr lvl="1"/>
            <a:r>
              <a:rPr lang="en-US" altLang="ko-KR"/>
              <a:t>SpatilalDropout(SD) = 0.2 : SD</a:t>
            </a:r>
            <a:r>
              <a:rPr lang="ko-KR" altLang="en-US"/>
              <a:t>는 </a:t>
            </a:r>
            <a:r>
              <a:rPr lang="en-US" altLang="ko-KR"/>
              <a:t>Conv</a:t>
            </a:r>
            <a:r>
              <a:rPr lang="ko-KR" altLang="en-US"/>
              <a:t>층에서 </a:t>
            </a:r>
            <a:r>
              <a:rPr lang="en-US" altLang="ko-KR"/>
              <a:t>nf×H×W </a:t>
            </a:r>
            <a:r>
              <a:rPr lang="ko-KR" altLang="en-US"/>
              <a:t>크기의 전체 피처맵을 삭제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296683" y="2849690"/>
            <a:ext cx="4195916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실험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데이터</a:t>
            </a:r>
            <a:r>
              <a:rPr lang="en-US" altLang="ko-KR" sz="1200" b="1" dirty="0">
                <a:solidFill>
                  <a:srgbClr val="C00000"/>
                </a:solidFill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</a:rPr>
              <a:t>수집 방법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예시</a:t>
            </a:r>
            <a:r>
              <a:rPr lang="en-US" altLang="ko-KR" sz="1200" b="1" dirty="0">
                <a:solidFill>
                  <a:srgbClr val="C00000"/>
                </a:solidFill>
              </a:rPr>
              <a:t>),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pic>
        <p:nvPicPr>
          <p:cNvPr id="3" name="_x230719168">
            <a:extLst>
              <a:ext uri="{FF2B5EF4-FFF2-40B4-BE49-F238E27FC236}">
                <a16:creationId xmlns:a16="http://schemas.microsoft.com/office/drawing/2014/main" id="{14E95BC8-AAE3-056B-B54C-61547D297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" b="13200"/>
          <a:stretch/>
        </p:blipFill>
        <p:spPr bwMode="auto">
          <a:xfrm>
            <a:off x="776118" y="4673515"/>
            <a:ext cx="9139575" cy="210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78416B-5D71-3D45-77CE-6584C4F20873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11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7698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9139575" cy="3422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하이퍼파라미터 설정</a:t>
            </a:r>
            <a:endParaRPr lang="en-US" altLang="ko-KR" sz="14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optimizer = Adam Stochastic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batch size = 100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epoch = 20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learning rate = 0.001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loss function = categorical crossentropy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컴퓨터 사양 </a:t>
            </a:r>
            <a:r>
              <a:rPr lang="en-US" altLang="ko-KR" sz="1400">
                <a:latin typeface="+mn-ea"/>
              </a:rPr>
              <a:t>(H/W)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CPU : Intel Xeon CPU E5-2696 v5 @ 4.40GHz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RAM : 512GB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GPU : NVIDIA GeForce GTX 1080 24GB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 AI Framework (S/W)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400">
                <a:latin typeface="+mn-ea"/>
              </a:rPr>
              <a:t>Tensorflow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Keras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014581" y="2849690"/>
            <a:ext cx="2866772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</a:t>
            </a:r>
            <a:r>
              <a:rPr lang="en-US" altLang="ko-KR" sz="1200" b="1">
                <a:solidFill>
                  <a:srgbClr val="C00000"/>
                </a:solidFill>
              </a:rPr>
              <a:t>chart </a:t>
            </a:r>
            <a:r>
              <a:rPr lang="ko-KR" altLang="en-US" sz="1200" b="1">
                <a:solidFill>
                  <a:srgbClr val="C00000"/>
                </a:solidFill>
              </a:rPr>
              <a:t>로 정리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수식도 활용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D352B7-5CEF-988B-36A6-167C1E6C6C95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12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921637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7529056" y="1535240"/>
            <a:ext cx="2866772" cy="553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</a:t>
            </a:r>
            <a:r>
              <a:rPr lang="en-US" altLang="ko-KR" sz="1200" b="1">
                <a:solidFill>
                  <a:srgbClr val="C00000"/>
                </a:solidFill>
              </a:rPr>
              <a:t>chart </a:t>
            </a:r>
            <a:r>
              <a:rPr lang="ko-KR" altLang="en-US" sz="1200" b="1">
                <a:solidFill>
                  <a:srgbClr val="C00000"/>
                </a:solidFill>
              </a:rPr>
              <a:t>로 정리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수식도 활용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77931" y="1535240"/>
            <a:ext cx="3895805" cy="381458"/>
            <a:chOff x="430306" y="1408458"/>
            <a:chExt cx="3895805" cy="381458"/>
          </a:xfrm>
        </p:grpSpPr>
        <p:sp>
          <p:nvSpPr>
            <p:cNvPr id="4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성능평가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6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5.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45054" y="1961816"/>
            <a:ext cx="9139575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분류성능을 측정하기 위해 정확도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정밀도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재현율</a:t>
            </a:r>
            <a:r>
              <a:rPr lang="en-US" altLang="ko-KR" sz="1400">
                <a:latin typeface="+mn-ea"/>
              </a:rPr>
              <a:t>, F1-score</a:t>
            </a:r>
            <a:r>
              <a:rPr lang="ko-KR" altLang="en-US" sz="1400">
                <a:latin typeface="+mn-ea"/>
              </a:rPr>
              <a:t>를 사용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 </a:t>
            </a:r>
            <a:r>
              <a:rPr lang="en-US" altLang="ko-KR" sz="1400">
                <a:latin typeface="+mn-ea"/>
              </a:rPr>
              <a:t>TP (true positive), FP (false positive), FN (false negative)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TN (true negative)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11D3AEE-5BC9-CFC7-0873-1F5423BAB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4" y="2844550"/>
            <a:ext cx="2711798" cy="5779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1CB0CBC-2520-BED3-DB5E-ADFBA7FDE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64" y="3683563"/>
            <a:ext cx="1867139" cy="99580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2E8AF7-FDCF-1A57-E349-110B557AC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095" y="4976214"/>
            <a:ext cx="2969641" cy="5868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A72C67-5D91-3B24-21F5-4F456ACF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359" y="2908295"/>
            <a:ext cx="5350704" cy="301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50220-94B2-E1BD-F12D-E8B95867732E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18561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모델의 학습 곡선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_x849392696">
            <a:extLst>
              <a:ext uri="{FF2B5EF4-FFF2-40B4-BE49-F238E27FC236}">
                <a16:creationId xmlns:a16="http://schemas.microsoft.com/office/drawing/2014/main" id="{3BEF4701-51D7-E622-CD45-AD34D7DE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t="45732" r="52441" b="11920"/>
          <a:stretch/>
        </p:blipFill>
        <p:spPr bwMode="auto">
          <a:xfrm>
            <a:off x="333491" y="3207713"/>
            <a:ext cx="4889496" cy="33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849392696">
            <a:extLst>
              <a:ext uri="{FF2B5EF4-FFF2-40B4-BE49-F238E27FC236}">
                <a16:creationId xmlns:a16="http://schemas.microsoft.com/office/drawing/2014/main" id="{BDFCDBA7-2FE3-6BAF-D06A-691F644C4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6" r="50973" b="59067"/>
          <a:stretch/>
        </p:blipFill>
        <p:spPr bwMode="auto">
          <a:xfrm>
            <a:off x="5345906" y="3264462"/>
            <a:ext cx="5074870" cy="328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E0A40-CEEA-B5B9-15A7-F74216BAB8C2}"/>
              </a:ext>
            </a:extLst>
          </p:cNvPr>
          <p:cNvSpPr txBox="1"/>
          <p:nvPr/>
        </p:nvSpPr>
        <p:spPr>
          <a:xfrm>
            <a:off x="897429" y="1835034"/>
            <a:ext cx="9139575" cy="129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epoch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학습</a:t>
            </a: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 정확도 및 손실</a:t>
            </a:r>
            <a:r>
              <a:rPr lang="en-US" altLang="ko-KR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(loss)</a:t>
            </a:r>
            <a:r>
              <a:rPr lang="ko-KR" altLang="en-US" sz="1400" kern="0" spc="-5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추이</a:t>
            </a:r>
            <a:endParaRPr lang="en-US" altLang="ko-KR" sz="1400" kern="0" spc="-5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초기에 손실과 정확도의 학습효과가 두드러짐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조기종료 조건으로 학습하여 과적합 방지</a:t>
            </a:r>
            <a:endParaRPr lang="en-US" altLang="ko-KR" sz="1600">
              <a:latin typeface="+mn-ea"/>
            </a:endParaRP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600">
                <a:latin typeface="+mn-ea"/>
              </a:rPr>
              <a:t>학습과 테스트 정확도는 각각 </a:t>
            </a:r>
            <a:r>
              <a:rPr lang="en-US" altLang="ko-KR" sz="1600">
                <a:latin typeface="+mn-ea"/>
              </a:rPr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C4221F-F658-A94D-28F1-195DBF75394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875740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모델의 분류 성능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54272" y="1929169"/>
            <a:ext cx="9139575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불량은 </a:t>
            </a:r>
            <a:r>
              <a:rPr lang="en-US" altLang="ko-KR" sz="1400">
                <a:latin typeface="+mn-ea"/>
              </a:rPr>
              <a:t>Donut, Edge-Ring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Random </a:t>
            </a:r>
            <a:r>
              <a:rPr lang="ko-KR" altLang="en-US" sz="1400">
                <a:latin typeface="+mn-ea"/>
              </a:rPr>
              <a:t>불량 패턴과 매우 유사하므로 오분류가 많다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Edge-Loc </a:t>
            </a:r>
            <a:r>
              <a:rPr lang="ko-KR" altLang="en-US" sz="1400">
                <a:latin typeface="+mn-ea"/>
              </a:rPr>
              <a:t>클래스는 각각 </a:t>
            </a:r>
            <a:r>
              <a:rPr lang="en-US" altLang="ko-KR" sz="1400">
                <a:latin typeface="+mn-ea"/>
              </a:rPr>
              <a:t>1.5%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5.0%</a:t>
            </a:r>
            <a:r>
              <a:rPr lang="ko-KR" altLang="en-US" sz="1400">
                <a:latin typeface="+mn-ea"/>
              </a:rPr>
              <a:t>의 비율로 </a:t>
            </a: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Center </a:t>
            </a:r>
            <a:r>
              <a:rPr lang="ko-KR" altLang="en-US" sz="1400">
                <a:latin typeface="+mn-ea"/>
              </a:rPr>
              <a:t>클래스로 잘못 분류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Edge-Ring </a:t>
            </a:r>
            <a:r>
              <a:rPr lang="ko-KR" altLang="en-US" sz="1400">
                <a:latin typeface="+mn-ea"/>
              </a:rPr>
              <a:t>클래스는 </a:t>
            </a:r>
            <a:r>
              <a:rPr lang="en-US" altLang="ko-KR" sz="1400">
                <a:latin typeface="+mn-ea"/>
              </a:rPr>
              <a:t>Scratch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Local </a:t>
            </a:r>
            <a:r>
              <a:rPr lang="ko-KR" altLang="en-US" sz="1400">
                <a:latin typeface="+mn-ea"/>
              </a:rPr>
              <a:t>클래스로 각각 </a:t>
            </a:r>
            <a:r>
              <a:rPr lang="en-US" altLang="ko-KR" sz="1400">
                <a:latin typeface="+mn-ea"/>
              </a:rPr>
              <a:t>1.8% </a:t>
            </a:r>
            <a:r>
              <a:rPr lang="ko-KR" altLang="en-US" sz="1400">
                <a:latin typeface="+mn-ea"/>
              </a:rPr>
              <a:t>및 </a:t>
            </a:r>
            <a:r>
              <a:rPr lang="en-US" altLang="ko-KR" sz="1400">
                <a:latin typeface="+mn-ea"/>
              </a:rPr>
              <a:t>3.5%</a:t>
            </a:r>
            <a:r>
              <a:rPr lang="ko-KR" altLang="en-US" sz="1400">
                <a:latin typeface="+mn-ea"/>
              </a:rPr>
              <a:t>의 비율로 오분류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42151" y="1344549"/>
            <a:ext cx="365044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내가 네트워크를 설계했다면 그 모델에 대해 설명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왜 그렇게 설계했는지</a:t>
            </a:r>
            <a:r>
              <a:rPr lang="en-US" altLang="ko-KR" sz="1200" b="1">
                <a:solidFill>
                  <a:srgbClr val="C00000"/>
                </a:solidFill>
              </a:rPr>
              <a:t>?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E92AA52-B1AB-2903-3310-9D974182140F}"/>
              </a:ext>
            </a:extLst>
          </p:cNvPr>
          <p:cNvGrpSpPr/>
          <p:nvPr/>
        </p:nvGrpSpPr>
        <p:grpSpPr>
          <a:xfrm>
            <a:off x="2708568" y="3039840"/>
            <a:ext cx="4850472" cy="4108009"/>
            <a:chOff x="2139086" y="2763616"/>
            <a:chExt cx="4344111" cy="4066674"/>
          </a:xfrm>
        </p:grpSpPr>
        <p:pic>
          <p:nvPicPr>
            <p:cNvPr id="7" name="_x1087156376">
              <a:extLst>
                <a:ext uri="{FF2B5EF4-FFF2-40B4-BE49-F238E27FC236}">
                  <a16:creationId xmlns:a16="http://schemas.microsoft.com/office/drawing/2014/main" id="{B22D0814-2E50-816B-580C-6218E45B16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79"/>
            <a:stretch/>
          </p:blipFill>
          <p:spPr bwMode="auto">
            <a:xfrm>
              <a:off x="2139086" y="2763616"/>
              <a:ext cx="4344111" cy="4066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7B45D87-0496-986A-4FB8-AD5FDC53E428}"/>
                </a:ext>
              </a:extLst>
            </p:cNvPr>
            <p:cNvSpPr/>
            <p:nvPr/>
          </p:nvSpPr>
          <p:spPr>
            <a:xfrm>
              <a:off x="2935635" y="4273724"/>
              <a:ext cx="3450044" cy="2865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B793BC6-A972-1BD0-528F-FE6090EFEEE7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24823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4670013" cy="381458"/>
            <a:chOff x="430306" y="1408458"/>
            <a:chExt cx="4670013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4" y="1443791"/>
              <a:ext cx="3795955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제안하는 모델과 다른 모델의 비교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78581" y="1891529"/>
            <a:ext cx="9139575" cy="2022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ANN : </a:t>
            </a:r>
            <a:r>
              <a:rPr lang="ko-KR" altLang="en-US" sz="1400">
                <a:latin typeface="+mn-ea"/>
              </a:rPr>
              <a:t>입력층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은닉층</a:t>
            </a:r>
            <a:r>
              <a:rPr lang="en-US" altLang="ko-KR" sz="1400">
                <a:latin typeface="+mn-ea"/>
              </a:rPr>
              <a:t>(100 </a:t>
            </a:r>
            <a:r>
              <a:rPr lang="ko-KR" altLang="en-US" sz="1400">
                <a:latin typeface="+mn-ea"/>
              </a:rPr>
              <a:t>노드</a:t>
            </a:r>
            <a:r>
              <a:rPr lang="en-US" altLang="ko-KR" sz="1400">
                <a:latin typeface="+mn-ea"/>
              </a:rPr>
              <a:t>)-</a:t>
            </a:r>
            <a:r>
              <a:rPr lang="ko-KR" altLang="en-US" sz="1400">
                <a:latin typeface="+mn-ea"/>
              </a:rPr>
              <a:t>출력층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SVM : </a:t>
            </a:r>
            <a:r>
              <a:rPr lang="ko-KR" altLang="en-US" sz="1400">
                <a:latin typeface="+mn-ea"/>
              </a:rPr>
              <a:t>수동으로 </a:t>
            </a:r>
            <a:r>
              <a:rPr lang="en-US" altLang="ko-KR" sz="1400">
                <a:latin typeface="+mn-ea"/>
              </a:rPr>
              <a:t>Radon </a:t>
            </a:r>
            <a:r>
              <a:rPr lang="ko-KR" altLang="en-US" sz="1400">
                <a:latin typeface="+mn-ea"/>
              </a:rPr>
              <a:t>기반 특징 추출</a:t>
            </a:r>
            <a:r>
              <a:rPr lang="en-US" altLang="ko-KR" sz="1400">
                <a:latin typeface="+mn-ea"/>
              </a:rPr>
              <a:t>, OvR(one-vs-rest) </a:t>
            </a:r>
            <a:r>
              <a:rPr lang="ko-KR" altLang="en-US" sz="1400">
                <a:latin typeface="+mn-ea"/>
              </a:rPr>
              <a:t>방법으로 다중 분류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 : 13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Conv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, 5</a:t>
            </a:r>
            <a:r>
              <a:rPr lang="ko-KR" altLang="en-US" sz="1400">
                <a:latin typeface="+mn-ea"/>
              </a:rPr>
              <a:t>개의 </a:t>
            </a:r>
            <a:r>
              <a:rPr lang="en-US" altLang="ko-KR" sz="1400">
                <a:latin typeface="+mn-ea"/>
              </a:rPr>
              <a:t>max-pooling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, 3</a:t>
            </a:r>
            <a:r>
              <a:rPr lang="ko-KR" altLang="en-US" sz="1400">
                <a:latin typeface="+mn-ea"/>
              </a:rPr>
              <a:t>개의 완전연결층 </a:t>
            </a:r>
            <a:r>
              <a:rPr lang="en-US" altLang="ko-KR" sz="1400">
                <a:latin typeface="+mn-ea"/>
              </a:rPr>
              <a:t>(16</a:t>
            </a:r>
            <a:r>
              <a:rPr lang="ko-KR" altLang="en-US" sz="1400">
                <a:latin typeface="+mn-ea"/>
              </a:rPr>
              <a:t>층</a:t>
            </a:r>
            <a:r>
              <a:rPr lang="en-US" altLang="ko-KR" sz="1400">
                <a:latin typeface="+mn-ea"/>
              </a:rPr>
              <a:t>)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학습 매개변수가 </a:t>
            </a:r>
            <a:r>
              <a:rPr lang="en-US" altLang="ko-KR" sz="1400">
                <a:latin typeface="+mn-ea"/>
              </a:rPr>
              <a:t>270</a:t>
            </a:r>
            <a:r>
              <a:rPr lang="ko-KR" altLang="en-US" sz="1400">
                <a:latin typeface="+mn-ea"/>
              </a:rPr>
              <a:t>만 개에 불과한 우리 모델에 비해 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</a:t>
            </a:r>
            <a:r>
              <a:rPr lang="ko-KR" altLang="en-US" sz="1400">
                <a:latin typeface="+mn-ea"/>
              </a:rPr>
              <a:t>은 학습 매개변수의 수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즉</a:t>
            </a:r>
            <a:r>
              <a:rPr lang="en-US" altLang="ko-KR" sz="1400">
                <a:latin typeface="+mn-ea"/>
              </a:rPr>
              <a:t>, 1</a:t>
            </a:r>
            <a:r>
              <a:rPr lang="ko-KR" altLang="en-US" sz="1400">
                <a:latin typeface="+mn-ea"/>
              </a:rPr>
              <a:t>억 </a:t>
            </a:r>
            <a:r>
              <a:rPr lang="en-US" altLang="ko-KR" sz="1400">
                <a:latin typeface="+mn-ea"/>
              </a:rPr>
              <a:t>3,420</a:t>
            </a:r>
            <a:r>
              <a:rPr lang="ko-KR" altLang="en-US" sz="1400">
                <a:latin typeface="+mn-ea"/>
              </a:rPr>
              <a:t>만 개</a:t>
            </a:r>
            <a:r>
              <a:rPr lang="en-US" altLang="ko-KR" sz="1400">
                <a:latin typeface="+mn-ea"/>
              </a:rPr>
              <a:t>)</a:t>
            </a:r>
            <a:r>
              <a:rPr lang="ko-KR" altLang="en-US" sz="1400">
                <a:latin typeface="+mn-ea"/>
              </a:rPr>
              <a:t>가 매우 많지만</a:t>
            </a:r>
            <a:r>
              <a:rPr lang="en-US" altLang="ko-KR" sz="1400">
                <a:latin typeface="+mn-ea"/>
              </a:rPr>
              <a:t>, </a:t>
            </a:r>
            <a:br>
              <a:rPr lang="en-US" altLang="ko-KR" sz="1400">
                <a:latin typeface="+mn-ea"/>
              </a:rPr>
            </a:br>
            <a:r>
              <a:rPr lang="en-US" altLang="ko-KR" sz="1400">
                <a:latin typeface="+mn-ea"/>
              </a:rPr>
              <a:t>   </a:t>
            </a:r>
            <a:r>
              <a:rPr lang="ko-KR" altLang="en-US" sz="1400">
                <a:latin typeface="+mn-ea"/>
              </a:rPr>
              <a:t>여전히 우리 모델은 최대 </a:t>
            </a:r>
            <a:r>
              <a:rPr lang="en-US" altLang="ko-KR" sz="1400">
                <a:latin typeface="+mn-ea"/>
              </a:rPr>
              <a:t>18.6%</a:t>
            </a:r>
            <a:r>
              <a:rPr lang="ko-KR" altLang="en-US" sz="1400">
                <a:latin typeface="+mn-ea"/>
              </a:rPr>
              <a:t>의 학습 정확도를 개선 </a:t>
            </a:r>
            <a:r>
              <a:rPr lang="en-US" altLang="ko-KR" sz="1400">
                <a:latin typeface="+mn-ea"/>
              </a:rPr>
              <a:t>(</a:t>
            </a:r>
            <a:r>
              <a:rPr lang="ko-KR" altLang="en-US" sz="1400">
                <a:latin typeface="+mn-ea"/>
              </a:rPr>
              <a:t>학습시간도 </a:t>
            </a:r>
            <a:r>
              <a:rPr lang="en-US" altLang="ko-KR" sz="1400">
                <a:latin typeface="+mn-ea"/>
              </a:rPr>
              <a:t>1/3</a:t>
            </a:r>
            <a:r>
              <a:rPr lang="ko-KR" altLang="en-US" sz="1400">
                <a:latin typeface="+mn-ea"/>
              </a:rPr>
              <a:t>로 단축</a:t>
            </a:r>
            <a:r>
              <a:rPr lang="en-US" altLang="ko-KR" sz="1400">
                <a:latin typeface="+mn-ea"/>
              </a:rPr>
              <a:t>)</a:t>
            </a:r>
          </a:p>
          <a:p>
            <a: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endParaRPr lang="en-US" altLang="ko-KR" sz="140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7639445" y="1408458"/>
            <a:ext cx="2794783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다양한 조건의 모델에 대해 비교 </a:t>
            </a:r>
            <a:r>
              <a:rPr lang="en-US" altLang="ko-KR" sz="1200" b="1">
                <a:solidFill>
                  <a:srgbClr val="C00000"/>
                </a:solidFill>
              </a:rPr>
              <a:t>or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동일한 모델에 대해 다양한 하이퍼파라미터에 대해 비교함으로써 모델의 최적화 수행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pic>
        <p:nvPicPr>
          <p:cNvPr id="6" name="_x768306360">
            <a:extLst>
              <a:ext uri="{FF2B5EF4-FFF2-40B4-BE49-F238E27FC236}">
                <a16:creationId xmlns:a16="http://schemas.microsoft.com/office/drawing/2014/main" id="{052D732A-E637-0D48-654F-E459979DD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t="22564" r="2761"/>
          <a:stretch/>
        </p:blipFill>
        <p:spPr bwMode="auto">
          <a:xfrm>
            <a:off x="430305" y="3918358"/>
            <a:ext cx="9606699" cy="26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01E52C1-CBA7-BC43-E9A4-3B19CEAF5304}"/>
              </a:ext>
            </a:extLst>
          </p:cNvPr>
          <p:cNvSpPr txBox="1"/>
          <p:nvPr/>
        </p:nvSpPr>
        <p:spPr>
          <a:xfrm>
            <a:off x="6842151" y="4894751"/>
            <a:ext cx="3497701" cy="7916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그림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표</a:t>
            </a:r>
            <a:r>
              <a:rPr lang="en-US" altLang="ko-KR" sz="1200" b="1" dirty="0">
                <a:solidFill>
                  <a:srgbClr val="C00000"/>
                </a:solidFill>
              </a:rPr>
              <a:t>, flow chart </a:t>
            </a:r>
            <a:r>
              <a:rPr lang="ko-KR" altLang="en-US" sz="1200" b="1" dirty="0">
                <a:solidFill>
                  <a:srgbClr val="C00000"/>
                </a:solidFill>
              </a:rPr>
              <a:t>활용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데이터 전처리 </a:t>
            </a:r>
            <a:r>
              <a:rPr lang="en-US" altLang="ko-KR" sz="1200" b="1">
                <a:solidFill>
                  <a:srgbClr val="C00000"/>
                </a:solidFill>
              </a:rPr>
              <a:t>&amp; </a:t>
            </a:r>
            <a:r>
              <a:rPr lang="ko-KR" altLang="en-US" sz="1200" b="1">
                <a:solidFill>
                  <a:srgbClr val="C00000"/>
                </a:solidFill>
              </a:rPr>
              <a:t>증량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적용 알고리즘 설명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서비스 개발</a:t>
            </a:r>
            <a:r>
              <a:rPr lang="en-US" altLang="ko-KR" sz="1200" b="1" dirty="0">
                <a:solidFill>
                  <a:srgbClr val="C00000"/>
                </a:solidFill>
              </a:rPr>
              <a:t>: </a:t>
            </a:r>
            <a:r>
              <a:rPr lang="ko-KR" altLang="en-US" sz="1200" b="1" dirty="0">
                <a:solidFill>
                  <a:srgbClr val="C00000"/>
                </a:solidFill>
              </a:rPr>
              <a:t>서비스 내용</a:t>
            </a:r>
            <a:r>
              <a:rPr lang="en-US" altLang="ko-KR" sz="1200" b="1" dirty="0">
                <a:solidFill>
                  <a:srgbClr val="C00000"/>
                </a:solidFill>
              </a:rPr>
              <a:t>, </a:t>
            </a:r>
            <a:r>
              <a:rPr lang="ko-KR" altLang="en-US" sz="1200" b="1" dirty="0">
                <a:solidFill>
                  <a:srgbClr val="C00000"/>
                </a:solidFill>
              </a:rPr>
              <a:t>구성도 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F67323-4D48-2379-6F85-14A1EDEE81D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3985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1FF11-C0A5-1A9B-2360-FCB9CF93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34117"/>
              </p:ext>
            </p:extLst>
          </p:nvPr>
        </p:nvGraphicFramePr>
        <p:xfrm>
          <a:off x="3119120" y="3629922"/>
          <a:ext cx="7250065" cy="2366137"/>
        </p:xfrm>
        <a:graphic>
          <a:graphicData uri="http://schemas.openxmlformats.org/drawingml/2006/table">
            <a:tbl>
              <a:tblPr/>
              <a:tblGrid>
                <a:gridCol w="613285">
                  <a:extLst>
                    <a:ext uri="{9D8B030D-6E8A-4147-A177-3AD203B41FA5}">
                      <a16:colId xmlns:a16="http://schemas.microsoft.com/office/drawing/2014/main" val="368725022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244230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933874112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665974413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862654904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4139504598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41746076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15147137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2425440887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08371852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186911550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2328395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929565525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9348956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449636439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3961052872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예비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722928"/>
                  </a:ext>
                </a:extLst>
              </a:tr>
              <a:tr h="285246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 발표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중간 발표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서론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</a:t>
                      </a:r>
                      <a:r>
                        <a:rPr lang="ko-KR" altLang="en-US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실험결과</a:t>
                      </a:r>
                      <a:r>
                        <a:rPr lang="en-US" altLang="ko-KR" sz="1100" b="0" kern="12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0" marR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발표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논문 및 발표자료 완성</a:t>
                      </a: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72194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771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303692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260223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5885583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94798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10818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89571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8822" y="3070948"/>
            <a:ext cx="4999387" cy="381458"/>
            <a:chOff x="627765" y="1408458"/>
            <a:chExt cx="364703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253054" y="1458997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향후 추진 일정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627765" y="1408458"/>
              <a:ext cx="532521" cy="381458"/>
              <a:chOff x="6409372" y="6884181"/>
              <a:chExt cx="487296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528327" y="6765226"/>
                <a:ext cx="249385" cy="48729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628132" y="6904142"/>
                <a:ext cx="193263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55287" y="1482580"/>
            <a:ext cx="4993082" cy="381458"/>
            <a:chOff x="430306" y="1408458"/>
            <a:chExt cx="4993082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287457" y="1458998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추진 현황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19211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9AB2265-6EB1-1D03-2767-9C5EB201F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3907"/>
              </p:ext>
            </p:extLst>
          </p:nvPr>
        </p:nvGraphicFramePr>
        <p:xfrm>
          <a:off x="744265" y="3629922"/>
          <a:ext cx="2263096" cy="2366137"/>
        </p:xfrm>
        <a:graphic>
          <a:graphicData uri="http://schemas.openxmlformats.org/drawingml/2006/table">
            <a:tbl>
              <a:tblPr/>
              <a:tblGrid>
                <a:gridCol w="2263096">
                  <a:extLst>
                    <a:ext uri="{9D8B030D-6E8A-4147-A177-3AD203B41FA5}">
                      <a16:colId xmlns:a16="http://schemas.microsoft.com/office/drawing/2014/main" val="3602405303"/>
                    </a:ext>
                  </a:extLst>
                </a:gridCol>
              </a:tblGrid>
              <a:tr h="369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추진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7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99674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수업 진행 내용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511466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주제 선정 및 제목 결정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26038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연구 및 기술 조사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827741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</a:t>
                      </a:r>
                      <a:r>
                        <a:rPr lang="en-US" altLang="ko-KR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확정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072354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초기 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프로토타입 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40323262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실험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및 완료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3949457"/>
                  </a:ext>
                </a:extLst>
              </a:tr>
              <a:tr h="2852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발표자료 및 논문 작성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63487"/>
                  </a:ext>
                </a:extLst>
              </a:tr>
            </a:tbl>
          </a:graphicData>
        </a:graphic>
      </p:graphicFrame>
      <p:sp>
        <p:nvSpPr>
          <p:cNvPr id="15" name="순서도: 병합 14">
            <a:extLst>
              <a:ext uri="{FF2B5EF4-FFF2-40B4-BE49-F238E27FC236}">
                <a16:creationId xmlns:a16="http://schemas.microsoft.com/office/drawing/2014/main" id="{187C805E-68F8-7EDB-7276-A4DA5AECDAFA}"/>
              </a:ext>
            </a:extLst>
          </p:cNvPr>
          <p:cNvSpPr/>
          <p:nvPr/>
        </p:nvSpPr>
        <p:spPr>
          <a:xfrm>
            <a:off x="4330476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병합 16">
            <a:extLst>
              <a:ext uri="{FF2B5EF4-FFF2-40B4-BE49-F238E27FC236}">
                <a16:creationId xmlns:a16="http://schemas.microsoft.com/office/drawing/2014/main" id="{094E0190-243B-6F5A-2D33-227A930DE756}"/>
              </a:ext>
            </a:extLst>
          </p:cNvPr>
          <p:cNvSpPr/>
          <p:nvPr/>
        </p:nvSpPr>
        <p:spPr>
          <a:xfrm>
            <a:off x="6986136" y="3450966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33F50721-F437-4967-CAF3-8D28793DC8F7}"/>
              </a:ext>
            </a:extLst>
          </p:cNvPr>
          <p:cNvSpPr/>
          <p:nvPr/>
        </p:nvSpPr>
        <p:spPr>
          <a:xfrm>
            <a:off x="10032947" y="3468735"/>
            <a:ext cx="133473" cy="159663"/>
          </a:xfrm>
          <a:prstGeom prst="flowChartMerg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설명선: 굽은 선(테두리 및 강조선) 6">
            <a:extLst>
              <a:ext uri="{FF2B5EF4-FFF2-40B4-BE49-F238E27FC236}">
                <a16:creationId xmlns:a16="http://schemas.microsoft.com/office/drawing/2014/main" id="{5793305D-C8AD-1B5F-D785-3486B6F965C6}"/>
              </a:ext>
            </a:extLst>
          </p:cNvPr>
          <p:cNvSpPr/>
          <p:nvPr/>
        </p:nvSpPr>
        <p:spPr>
          <a:xfrm flipH="1">
            <a:off x="6000750" y="3051654"/>
            <a:ext cx="3440311" cy="327539"/>
          </a:xfrm>
          <a:prstGeom prst="accentBorderCallout2">
            <a:avLst>
              <a:gd name="adj1" fmla="val 45550"/>
              <a:gd name="adj2" fmla="val -2285"/>
              <a:gd name="adj3" fmla="val 45550"/>
              <a:gd name="adj4" fmla="val -13643"/>
              <a:gd name="adj5" fmla="val 126742"/>
              <a:gd name="adj6" fmla="val -197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학위청구 논문심사 일정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C00000"/>
                </a:solidFill>
                <a:latin typeface="+mn-ea"/>
              </a:rPr>
              <a:t>예정</a:t>
            </a:r>
            <a:r>
              <a:rPr lang="en-US" altLang="ko-KR" sz="1400" dirty="0">
                <a:solidFill>
                  <a:srgbClr val="C00000"/>
                </a:solidFill>
                <a:latin typeface="+mn-ea"/>
              </a:rPr>
              <a:t>):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12/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초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~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중</a:t>
            </a:r>
            <a:endParaRPr lang="ko-KR" altLang="en-US" sz="1400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물결 12">
            <a:extLst>
              <a:ext uri="{FF2B5EF4-FFF2-40B4-BE49-F238E27FC236}">
                <a16:creationId xmlns:a16="http://schemas.microsoft.com/office/drawing/2014/main" id="{28A35455-1594-3389-60F8-EBF7D239A3F0}"/>
              </a:ext>
            </a:extLst>
          </p:cNvPr>
          <p:cNvSpPr/>
          <p:nvPr/>
        </p:nvSpPr>
        <p:spPr>
          <a:xfrm rot="-1500000">
            <a:off x="3190065" y="2767828"/>
            <a:ext cx="1231570" cy="767782"/>
          </a:xfrm>
          <a:prstGeom prst="wav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예시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65D3D-B2BB-3BD8-A1A9-70B5F1EE0EF9}"/>
              </a:ext>
            </a:extLst>
          </p:cNvPr>
          <p:cNvSpPr txBox="1"/>
          <p:nvPr/>
        </p:nvSpPr>
        <p:spPr>
          <a:xfrm>
            <a:off x="921448" y="1932978"/>
            <a:ext cx="9139575" cy="901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하계방학 중에 실험장치를 구성하고 데이터를 수집한 후 예비실험을 수행함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실험 결과가 기대만큼 좋지 않아서 새로운 방법을 모색하고 있음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…. </a:t>
            </a:r>
            <a:r>
              <a:rPr lang="ko-KR" altLang="en-US" sz="1400">
                <a:latin typeface="+mn-ea"/>
              </a:rPr>
              <a:t>추가 보완사항 등</a:t>
            </a:r>
            <a:endParaRPr lang="en-US" altLang="ko-KR" sz="1400">
              <a:latin typeface="+mn-ea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B6E48C9-B567-DAD6-B2C5-10F2062B31E2}"/>
              </a:ext>
            </a:extLst>
          </p:cNvPr>
          <p:cNvCxnSpPr>
            <a:cxnSpLocks/>
          </p:cNvCxnSpPr>
          <p:nvPr/>
        </p:nvCxnSpPr>
        <p:spPr>
          <a:xfrm>
            <a:off x="3119120" y="5273040"/>
            <a:ext cx="619760" cy="0"/>
          </a:xfrm>
          <a:prstGeom prst="straightConnector1">
            <a:avLst/>
          </a:prstGeom>
          <a:ln w="38100">
            <a:solidFill>
              <a:srgbClr val="8FAAD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1C68F5-61A4-3584-1CCB-1AEEE3E79EC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17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86269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0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1890342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537144D-1D25-426B-A3A6-C327E6386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029"/>
            <a:ext cx="10691813" cy="49891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A935DB-08EF-4A75-B802-98518BDD91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006"/>
          <a:stretch/>
        </p:blipFill>
        <p:spPr>
          <a:xfrm>
            <a:off x="0" y="519"/>
            <a:ext cx="10691813" cy="25695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1A9DC-AC6D-439C-8314-22ADEF175466}"/>
              </a:ext>
            </a:extLst>
          </p:cNvPr>
          <p:cNvSpPr txBox="1"/>
          <p:nvPr/>
        </p:nvSpPr>
        <p:spPr>
          <a:xfrm>
            <a:off x="416434" y="1074267"/>
            <a:ext cx="460895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2400" b="1" ker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지능화 파일럿 프로젝트</a:t>
            </a:r>
            <a:endParaRPr lang="en-US" altLang="ko-KR" sz="2400" b="1" kern="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24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계획서</a:t>
            </a:r>
            <a:endParaRPr lang="ko-KR" altLang="en-US" sz="2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양쪽 모서리가 둥근 사각형 71">
            <a:extLst>
              <a:ext uri="{FF2B5EF4-FFF2-40B4-BE49-F238E27FC236}">
                <a16:creationId xmlns:a16="http://schemas.microsoft.com/office/drawing/2014/main" id="{3D80CE5D-E131-4078-AEE0-337C9DF34BD2}"/>
              </a:ext>
            </a:extLst>
          </p:cNvPr>
          <p:cNvSpPr/>
          <p:nvPr/>
        </p:nvSpPr>
        <p:spPr>
          <a:xfrm rot="16200000" flipV="1">
            <a:off x="1018566" y="2213902"/>
            <a:ext cx="3822149" cy="5026430"/>
          </a:xfrm>
          <a:prstGeom prst="round2SameRect">
            <a:avLst>
              <a:gd name="adj1" fmla="val 4179"/>
              <a:gd name="adj2" fmla="val 0"/>
            </a:avLst>
          </a:prstGeom>
          <a:gradFill>
            <a:gsLst>
              <a:gs pos="39000">
                <a:srgbClr val="0156B3"/>
              </a:gs>
              <a:gs pos="20000">
                <a:srgbClr val="193A7D"/>
              </a:gs>
              <a:gs pos="0">
                <a:srgbClr val="000F23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112A77-D8D0-4164-AEB9-ACEACA64A949}"/>
              </a:ext>
            </a:extLst>
          </p:cNvPr>
          <p:cNvSpPr txBox="1"/>
          <p:nvPr/>
        </p:nvSpPr>
        <p:spPr>
          <a:xfrm>
            <a:off x="742265" y="2914121"/>
            <a:ext cx="3358612" cy="36338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  <a:scene3d>
              <a:camera prst="orthographicFront"/>
              <a:lightRig rig="threePt" dir="t"/>
            </a:scene3d>
            <a:sp3d>
              <a:bevelT w="1270" h="1270"/>
              <a:bevelB w="1270" h="1270"/>
            </a:sp3d>
          </a:bodyPr>
          <a:lstStyle>
            <a:defPPr>
              <a:defRPr lang="ko-KR"/>
            </a:defPPr>
            <a:lvl1pPr algn="ctr">
              <a:defRPr sz="2200" spc="-60">
                <a:solidFill>
                  <a:srgbClr val="981B45"/>
                </a:solidFill>
                <a:latin typeface="Rix모던고딕 B" pitchFamily="18" charset="-127"/>
                <a:ea typeface="Rix모던고딕 B" pitchFamily="18" charset="-127"/>
              </a:defRPr>
            </a:lvl1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및 데이터셋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방법</a:t>
            </a:r>
            <a:endParaRPr lang="en-US" altLang="ko-KR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결과 및 토의</a:t>
            </a:r>
            <a:endParaRPr lang="en-US" altLang="ko-KR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향후 추진 일정</a:t>
            </a:r>
            <a:endParaRPr lang="ko-KR" altLang="en-US" sz="14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E9EA-92BB-4DBE-981F-5AD700A21180}"/>
              </a:ext>
            </a:extLst>
          </p:cNvPr>
          <p:cNvSpPr txBox="1"/>
          <p:nvPr/>
        </p:nvSpPr>
        <p:spPr>
          <a:xfrm>
            <a:off x="409485" y="1851234"/>
            <a:ext cx="2365712" cy="707886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l"/>
            <a:r>
              <a:rPr lang="en-US" altLang="ko-KR" sz="40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  <a:endParaRPr lang="ko-KR" altLang="en-US" sz="40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51BEF96-9EEA-4871-B419-623BCF59AD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2" t="30504" r="1794"/>
          <a:stretch/>
        </p:blipFill>
        <p:spPr>
          <a:xfrm>
            <a:off x="7372459" y="39494"/>
            <a:ext cx="2972233" cy="295380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40C53F8-6952-47C3-8722-02C449FB8112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930" r="-1"/>
          <a:stretch/>
        </p:blipFill>
        <p:spPr>
          <a:xfrm rot="16200000" flipV="1">
            <a:off x="8226289" y="1725985"/>
            <a:ext cx="2922416" cy="2008633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1FFB740-A826-4F22-DB91-CA8E9A511E31}"/>
              </a:ext>
            </a:extLst>
          </p:cNvPr>
          <p:cNvSpPr/>
          <p:nvPr/>
        </p:nvSpPr>
        <p:spPr>
          <a:xfrm>
            <a:off x="5842000" y="3135091"/>
            <a:ext cx="4426857" cy="1274349"/>
          </a:xfrm>
          <a:prstGeom prst="roundRect">
            <a:avLst>
              <a:gd name="adj" fmla="val 61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논문은 자신의 학문적 주장 혹은 가설을 적합한 절차와 형식에 맞추어서 이론적으로 논증하거나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,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재현 가능한 실험결과</a:t>
            </a:r>
            <a:r>
              <a:rPr kumimoji="0" lang="en-US" altLang="ko-KR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/</a:t>
            </a:r>
            <a:r>
              <a:rPr kumimoji="0" lang="ko-KR" altLang="en-US" sz="1600" b="1" i="0" u="none" strike="noStrike" kern="1200" cap="none" normalizeH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통계분석으로 </a:t>
            </a:r>
            <a:r>
              <a:rPr kumimoji="0" lang="ko-KR" altLang="en-US" sz="1600" b="1" i="0" u="none" strike="noStrike" kern="1200" cap="none" normalizeH="0" noProof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입증하는 글</a:t>
            </a:r>
            <a:endParaRPr kumimoji="0" lang="en-US" altLang="ko-KR" sz="1600" b="1" i="0" u="none" strike="noStrike" kern="1200" cap="none" normalizeH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8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배경 및 필요성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1868808"/>
            <a:ext cx="9704714" cy="469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왜 라인스캔 카메라를 활용하는가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>
                <a:latin typeface="+mn-ea"/>
              </a:rPr>
              <a:t>일반적인 제조 기업에서는 제품 생산시에 컨베이어벨트를 따라 제품을 이동하며 생산하는 파이프라인 방식을 사용하고 있음</a:t>
            </a:r>
            <a:r>
              <a:rPr lang="en-US" altLang="ko-KR" sz="1400" dirty="0">
                <a:latin typeface="+mn-ea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>
                <a:latin typeface="+mn-ea"/>
              </a:rPr>
              <a:t>기존의 </a:t>
            </a:r>
            <a:r>
              <a:rPr lang="en-US" altLang="ko-KR" sz="1400" dirty="0">
                <a:latin typeface="+mn-ea"/>
              </a:rPr>
              <a:t>Area-Scan </a:t>
            </a:r>
            <a:r>
              <a:rPr lang="ko-KR" altLang="en-US" sz="1400" dirty="0">
                <a:latin typeface="+mn-ea"/>
              </a:rPr>
              <a:t>방식을 활용하는 카메라</a:t>
            </a:r>
            <a:r>
              <a:rPr lang="en-US" altLang="ko-KR" sz="1400" dirty="0">
                <a:latin typeface="+mn-ea"/>
              </a:rPr>
              <a:t>(2D)</a:t>
            </a:r>
            <a:r>
              <a:rPr lang="ko-KR" altLang="en-US" sz="1400" dirty="0">
                <a:latin typeface="+mn-ea"/>
              </a:rPr>
              <a:t>를 사용한다면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이미지 획득 시마다 라인을 멈추며 진행해야 하고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이로 인한 </a:t>
            </a:r>
            <a:r>
              <a:rPr lang="en-US" altLang="ko-KR" sz="1400" dirty="0">
                <a:latin typeface="+mn-ea"/>
              </a:rPr>
              <a:t>Loss</a:t>
            </a:r>
            <a:r>
              <a:rPr lang="ko-KR" altLang="en-US" sz="1400" dirty="0">
                <a:latin typeface="+mn-ea"/>
              </a:rPr>
              <a:t>가 발생하여 생산성이 감소할 수 있음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>
                <a:latin typeface="+mn-ea"/>
              </a:rPr>
              <a:t>반면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라인 스캔 카메라</a:t>
            </a:r>
            <a:r>
              <a:rPr lang="en-US" altLang="ko-KR" sz="1400" dirty="0">
                <a:latin typeface="+mn-ea"/>
              </a:rPr>
              <a:t>(1D)</a:t>
            </a:r>
            <a:r>
              <a:rPr lang="ko-KR" altLang="en-US" sz="1400" dirty="0">
                <a:latin typeface="+mn-ea"/>
              </a:rPr>
              <a:t>를 사용한다면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u="sng" dirty="0">
                <a:solidFill>
                  <a:schemeClr val="accent1"/>
                </a:solidFill>
                <a:latin typeface="+mn-ea"/>
              </a:rPr>
              <a:t>고해상도 이미지</a:t>
            </a:r>
            <a:r>
              <a:rPr lang="ko-KR" altLang="en-US" sz="1400" dirty="0">
                <a:latin typeface="+mn-ea"/>
              </a:rPr>
              <a:t>를 획득할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수 있으며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u="sng" dirty="0">
                <a:solidFill>
                  <a:schemeClr val="accent1"/>
                </a:solidFill>
                <a:latin typeface="+mn-ea"/>
              </a:rPr>
              <a:t>실시간으로 이미지를 획득</a:t>
            </a:r>
            <a:r>
              <a:rPr lang="ko-KR" altLang="en-US" sz="1400" dirty="0">
                <a:latin typeface="+mn-ea"/>
              </a:rPr>
              <a:t>하는 것이 가능해져 생산성을 높일 수 있음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</a:t>
            </a:r>
            <a:r>
              <a:rPr lang="ko-KR" altLang="en-US" sz="1400" dirty="0">
                <a:latin typeface="+mn-ea"/>
              </a:rPr>
              <a:t> 따라서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이동하는 물체에 대해 라인 스캔 카메라를 활용하여 이미지를 획득하고 불량을 검출하는 것이 가능하다면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u="sng" dirty="0">
                <a:solidFill>
                  <a:schemeClr val="accent1"/>
                </a:solidFill>
                <a:latin typeface="+mn-ea"/>
              </a:rPr>
              <a:t>실시간으로 정밀 불량 검출</a:t>
            </a:r>
            <a:r>
              <a:rPr lang="ko-KR" altLang="en-US" sz="1400" dirty="0">
                <a:latin typeface="+mn-ea"/>
              </a:rPr>
              <a:t>이 가능한 효율적인 생산 시스템을 구성할 수 있음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ko-KR" altLang="en-US" sz="5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왜 </a:t>
            </a:r>
            <a:r>
              <a:rPr lang="en-US" altLang="ko-KR" sz="1400" dirty="0">
                <a:latin typeface="+mn-ea"/>
              </a:rPr>
              <a:t>Auto Encoder </a:t>
            </a:r>
            <a:r>
              <a:rPr lang="ko-KR" altLang="en-US" sz="1400" dirty="0">
                <a:latin typeface="+mn-ea"/>
              </a:rPr>
              <a:t>방식으로 모델을 구축 하였는가</a:t>
            </a:r>
            <a:r>
              <a:rPr lang="en-US" altLang="ko-KR" sz="1400" dirty="0"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>
                <a:latin typeface="+mn-ea"/>
              </a:rPr>
              <a:t>대부분의 제조 라인에서는 실제 불량이 발생하는 경우가 많지 않기 때문에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불량 데이터를 확보하기가 어려움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 err="1">
                <a:latin typeface="+mn-ea"/>
              </a:rPr>
              <a:t>딥러닝을</a:t>
            </a:r>
            <a:r>
              <a:rPr lang="ko-KR" altLang="en-US" sz="1400" dirty="0">
                <a:latin typeface="+mn-ea"/>
              </a:rPr>
              <a:t> 적용할 시에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 불량 검출을 위해 수많은 불량에 대해 모두 학습해야 하는 것 또한 매우 어려움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+mn-ea"/>
              </a:rPr>
              <a:t>  → </a:t>
            </a:r>
            <a:r>
              <a:rPr lang="ko-KR" altLang="en-US" sz="1400" dirty="0">
                <a:latin typeface="+mn-ea"/>
              </a:rPr>
              <a:t>특히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다품종 소량생산 제품의 경우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데이터 확보와 여러가지 불량 </a:t>
            </a:r>
            <a:r>
              <a:rPr lang="en-US" altLang="ko-KR" sz="1400" dirty="0">
                <a:latin typeface="+mn-ea"/>
              </a:rPr>
              <a:t>Case</a:t>
            </a:r>
            <a:r>
              <a:rPr lang="ko-KR" altLang="en-US" sz="1400" dirty="0">
                <a:latin typeface="+mn-ea"/>
              </a:rPr>
              <a:t>에 대해 학습한다는 것은 거의 불가능 함 </a:t>
            </a:r>
            <a:endParaRPr lang="en-US" altLang="ko-KR" sz="1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+mn-ea"/>
              </a:rPr>
              <a:t>  </a:t>
            </a:r>
            <a:r>
              <a:rPr lang="en-US" altLang="ko-KR" sz="1400" dirty="0">
                <a:latin typeface="+mn-ea"/>
              </a:rPr>
              <a:t>→ </a:t>
            </a:r>
            <a:r>
              <a:rPr lang="ko-KR" altLang="en-US" sz="1400" dirty="0">
                <a:latin typeface="+mn-ea"/>
              </a:rPr>
              <a:t>따라서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u="sng" dirty="0">
                <a:solidFill>
                  <a:schemeClr val="accent1"/>
                </a:solidFill>
                <a:latin typeface="+mn-ea"/>
              </a:rPr>
              <a:t>정상 데이터만 학습하여 불량을 검출하는 </a:t>
            </a:r>
            <a:r>
              <a:rPr lang="en-US" altLang="ko-KR" sz="1400" u="sng" dirty="0">
                <a:solidFill>
                  <a:schemeClr val="accent1"/>
                </a:solidFill>
                <a:latin typeface="+mn-ea"/>
              </a:rPr>
              <a:t>Auto-Encoder </a:t>
            </a:r>
            <a:r>
              <a:rPr lang="ko-KR" altLang="en-US" sz="1400" u="sng" dirty="0">
                <a:solidFill>
                  <a:schemeClr val="accent1"/>
                </a:solidFill>
                <a:latin typeface="+mn-ea"/>
              </a:rPr>
              <a:t>방식</a:t>
            </a:r>
            <a:r>
              <a:rPr lang="ko-KR" altLang="en-US" sz="1400" dirty="0">
                <a:latin typeface="+mn-ea"/>
              </a:rPr>
              <a:t>을 활용하고자 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3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배경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37305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문제 정의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A95A64-1FDE-38F7-F77F-DEC14A7DBC0F}"/>
              </a:ext>
            </a:extLst>
          </p:cNvPr>
          <p:cNvSpPr txBox="1"/>
          <p:nvPr/>
        </p:nvSpPr>
        <p:spPr>
          <a:xfrm>
            <a:off x="758011" y="1868808"/>
            <a:ext cx="9704714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라인 스캔 카메라를 활용하여 획득한 이미지에 대해 정확한 불량 여부를 판단함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D3ACB-BB5A-B5AC-2B31-9AD40AD15332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4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7708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연구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한계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한계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CBCE27-85C3-67E6-C7D5-55BFD5A15B69}"/>
              </a:ext>
            </a:extLst>
          </p:cNvPr>
          <p:cNvSpPr txBox="1"/>
          <p:nvPr/>
        </p:nvSpPr>
        <p:spPr>
          <a:xfrm>
            <a:off x="758012" y="1834621"/>
            <a:ext cx="6122111" cy="11817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en-US" altLang="ko-KR" dirty="0"/>
              <a:t>AI </a:t>
            </a:r>
            <a:r>
              <a:rPr lang="ko-KR" altLang="en-US" dirty="0"/>
              <a:t>가 아닌 패턴 검사를 사용하여 검출</a:t>
            </a:r>
            <a:endParaRPr lang="en-US" altLang="ko-KR" dirty="0"/>
          </a:p>
          <a:p>
            <a:r>
              <a:rPr lang="en-US" altLang="ko-KR" dirty="0"/>
              <a:t>AI </a:t>
            </a:r>
            <a:r>
              <a:rPr lang="ko-KR" altLang="en-US" dirty="0"/>
              <a:t>적용 시</a:t>
            </a:r>
            <a:r>
              <a:rPr lang="en-US" altLang="ko-KR" dirty="0"/>
              <a:t>, </a:t>
            </a:r>
            <a:r>
              <a:rPr lang="ko-KR" altLang="en-US" dirty="0"/>
              <a:t>발생 가능한 불량을 모두 학습하여 검출 </a:t>
            </a:r>
            <a:endParaRPr lang="en-US" altLang="ko-KR" dirty="0"/>
          </a:p>
          <a:p>
            <a:pPr lvl="1"/>
            <a:r>
              <a:rPr lang="ko-KR" altLang="en-US" dirty="0"/>
              <a:t>불량 데이터 확보의 어려움</a:t>
            </a:r>
            <a:endParaRPr lang="en-US" altLang="ko-KR" dirty="0"/>
          </a:p>
          <a:p>
            <a:pPr lvl="1"/>
            <a:r>
              <a:rPr lang="ko-KR" altLang="en-US" dirty="0"/>
              <a:t>다품종 소량 생산 시</a:t>
            </a:r>
            <a:r>
              <a:rPr lang="en-US" altLang="ko-KR" dirty="0"/>
              <a:t>, 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5CC9D-83AF-0B12-318E-6F387C071083}"/>
              </a:ext>
            </a:extLst>
          </p:cNvPr>
          <p:cNvSpPr txBox="1"/>
          <p:nvPr/>
        </p:nvSpPr>
        <p:spPr>
          <a:xfrm>
            <a:off x="6828503" y="1442587"/>
            <a:ext cx="3607952" cy="1031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기존 기술</a:t>
            </a:r>
            <a:r>
              <a:rPr lang="en-US" altLang="ko-KR" sz="1200" b="1">
                <a:solidFill>
                  <a:srgbClr val="C00000"/>
                </a:solidFill>
              </a:rPr>
              <a:t>(</a:t>
            </a:r>
            <a:r>
              <a:rPr lang="ko-KR" altLang="en-US" sz="1200" b="1">
                <a:solidFill>
                  <a:srgbClr val="C00000"/>
                </a:solidFill>
              </a:rPr>
              <a:t>논문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특허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제품</a:t>
            </a:r>
            <a:r>
              <a:rPr lang="en-US" altLang="ko-KR" sz="1200" b="1">
                <a:solidFill>
                  <a:srgbClr val="C00000"/>
                </a:solidFill>
              </a:rPr>
              <a:t>)</a:t>
            </a:r>
            <a:r>
              <a:rPr lang="ko-KR" altLang="en-US" sz="1200" b="1">
                <a:solidFill>
                  <a:srgbClr val="C00000"/>
                </a:solidFill>
              </a:rPr>
              <a:t> 조사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정리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표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endParaRPr lang="en-US" altLang="ko-KR" sz="1200" b="1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기존 기술에 대한 문제점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한계 기술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이 한계점을 해결하기 위해 본 연구를 수행한다는 흐름을 가져가야 함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0E7929-F534-9737-31FA-02C9CE923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35" y="3889820"/>
            <a:ext cx="7340739" cy="308032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2A708A-189E-C57B-AEE6-95FFB0C1CF4B}"/>
              </a:ext>
            </a:extLst>
          </p:cNvPr>
          <p:cNvGrpSpPr/>
          <p:nvPr/>
        </p:nvGrpSpPr>
        <p:grpSpPr>
          <a:xfrm>
            <a:off x="430306" y="3367577"/>
            <a:ext cx="4792681" cy="381458"/>
            <a:chOff x="430306" y="1408458"/>
            <a:chExt cx="4792681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EF9F5453-038F-8CF3-1C13-FCD8C4D382EC}"/>
                </a:ext>
              </a:extLst>
            </p:cNvPr>
            <p:cNvSpPr txBox="1"/>
            <p:nvPr/>
          </p:nvSpPr>
          <p:spPr>
            <a:xfrm>
              <a:off x="1304364" y="1443791"/>
              <a:ext cx="3918623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기술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현황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비교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AF2FC8B-5E79-4C44-2660-B6301E66BF09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9" name="사각형: 둥근 위쪽 모서리 8">
                <a:extLst>
                  <a:ext uri="{FF2B5EF4-FFF2-40B4-BE49-F238E27FC236}">
                    <a16:creationId xmlns:a16="http://schemas.microsoft.com/office/drawing/2014/main" id="{10E43428-0FFF-0535-8088-14251DFD97FA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0208E8-4062-189B-3BFC-46C30206105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" name="물결 11">
            <a:extLst>
              <a:ext uri="{FF2B5EF4-FFF2-40B4-BE49-F238E27FC236}">
                <a16:creationId xmlns:a16="http://schemas.microsoft.com/office/drawing/2014/main" id="{6D3009FA-A971-CC35-101F-1F01B22E4F71}"/>
              </a:ext>
            </a:extLst>
          </p:cNvPr>
          <p:cNvSpPr/>
          <p:nvPr/>
        </p:nvSpPr>
        <p:spPr>
          <a:xfrm rot="20100000">
            <a:off x="7651906" y="4701503"/>
            <a:ext cx="2145812" cy="767782"/>
          </a:xfrm>
          <a:prstGeom prst="wav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C00000"/>
                </a:solidFill>
              </a:rPr>
              <a:t>가독성 </a:t>
            </a:r>
            <a:r>
              <a:rPr lang="en-US" altLang="ko-KR" b="1">
                <a:solidFill>
                  <a:srgbClr val="C00000"/>
                </a:solidFill>
              </a:rPr>
              <a:t>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64EBB-CF70-5E79-CFED-D304A4025EB8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5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422384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 목표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목표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5" y="4024268"/>
            <a:ext cx="3895805" cy="381458"/>
            <a:chOff x="430306" y="1408458"/>
            <a:chExt cx="389580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02769" y="1810989"/>
            <a:ext cx="9133329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라인스캔 카메라 이미지를 활용한 </a:t>
            </a:r>
            <a:r>
              <a:rPr lang="en-US" altLang="ko-KR" sz="1400" dirty="0">
                <a:latin typeface="+mn-ea"/>
              </a:rPr>
              <a:t>PCB </a:t>
            </a:r>
            <a:r>
              <a:rPr lang="ko-KR" altLang="en-US" sz="1400" dirty="0">
                <a:latin typeface="+mn-ea"/>
              </a:rPr>
              <a:t>불량 검출 모델 개발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이미지 획득장치 구성 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latin typeface="+mn-ea"/>
              </a:rPr>
              <a:t>데이터 수집</a:t>
            </a:r>
            <a:endParaRPr lang="en-US" altLang="ko-KR" sz="1400" dirty="0">
              <a:latin typeface="+mn-ea"/>
            </a:endParaRPr>
          </a:p>
          <a:p>
            <a:pPr marL="539750" lvl="1" indent="-25876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>
                <a:latin typeface="+mn-ea"/>
              </a:rPr>
              <a:t>Auto Encoder</a:t>
            </a:r>
            <a:r>
              <a:rPr lang="ko-KR" altLang="en-US" sz="1400" dirty="0">
                <a:latin typeface="+mn-ea"/>
              </a:rPr>
              <a:t> 기반 불량 검출 모델 개발 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현장 적용을 위한 데이터 전처리 시스템 구축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추후 진행</a:t>
            </a:r>
            <a:r>
              <a:rPr lang="en-US" altLang="ko-KR" sz="1400" dirty="0">
                <a:latin typeface="+mn-ea"/>
              </a:rPr>
              <a:t>)</a:t>
            </a:r>
          </a:p>
          <a:p>
            <a:pPr marL="5397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err="1">
                <a:latin typeface="+mn-ea"/>
              </a:rPr>
              <a:t>불특정하게</a:t>
            </a:r>
            <a:r>
              <a:rPr lang="ko-KR" altLang="en-US" sz="1400" dirty="0">
                <a:latin typeface="+mn-ea"/>
              </a:rPr>
              <a:t> 공급되는 이미지들을 동일한 각도 및 방향으로 정렬할 수 있는 이미지 전처리 기능 추가</a:t>
            </a:r>
            <a:endParaRPr lang="en-US" altLang="ko-KR" sz="14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69" y="4444178"/>
            <a:ext cx="9265934" cy="697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컨베이어벨트를 따라 이동하는 제조 라인에 해당 시스템을 적용함으로써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생산 효율성을 극대화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특히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불량 데이터 확보가 어려운 다품종 소량 생산 및 초도 생산에 효과적으로 대응할 수 있음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2D752-4171-7B7F-06A0-44C704796100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6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4555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연구 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(or </a:t>
            </a:r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5671DF-143B-F4D6-3223-4C854E1A0A9F}"/>
              </a:ext>
            </a:extLst>
          </p:cNvPr>
          <p:cNvGrpSpPr/>
          <p:nvPr/>
        </p:nvGrpSpPr>
        <p:grpSpPr>
          <a:xfrm>
            <a:off x="430306" y="1408458"/>
            <a:ext cx="6327333" cy="381458"/>
            <a:chOff x="430306" y="1408458"/>
            <a:chExt cx="6327333" cy="381458"/>
          </a:xfrm>
        </p:grpSpPr>
        <p:sp>
          <p:nvSpPr>
            <p:cNvPr id="23" name="TextBox 36">
              <a:extLst>
                <a:ext uri="{FF2B5EF4-FFF2-40B4-BE49-F238E27FC236}">
                  <a16:creationId xmlns:a16="http://schemas.microsoft.com/office/drawing/2014/main" id="{97A7401D-6332-B4F2-FDC7-FC8617BA6C64}"/>
                </a:ext>
              </a:extLst>
            </p:cNvPr>
            <p:cNvSpPr txBox="1"/>
            <p:nvPr/>
          </p:nvSpPr>
          <p:spPr>
            <a:xfrm>
              <a:off x="1304365" y="1443791"/>
              <a:ext cx="545327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PCB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불량 검출에 대한 연구</a:t>
              </a: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9EC2972-71B9-D11E-A7D9-7DE1691A4560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5" name="사각형: 둥근 위쪽 모서리 24">
                <a:extLst>
                  <a:ext uri="{FF2B5EF4-FFF2-40B4-BE49-F238E27FC236}">
                    <a16:creationId xmlns:a16="http://schemas.microsoft.com/office/drawing/2014/main" id="{9F9EA839-73A4-666A-5DC5-4F7A69AD1CFB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81E8E2C-5B46-AC04-A41D-119E97BCC573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18F6215-79D1-CF8B-DE1A-A1715869869D}"/>
              </a:ext>
            </a:extLst>
          </p:cNvPr>
          <p:cNvGrpSpPr/>
          <p:nvPr/>
        </p:nvGrpSpPr>
        <p:grpSpPr>
          <a:xfrm>
            <a:off x="430306" y="4045989"/>
            <a:ext cx="6171215" cy="381458"/>
            <a:chOff x="430306" y="1408458"/>
            <a:chExt cx="6171215" cy="381458"/>
          </a:xfrm>
        </p:grpSpPr>
        <p:sp>
          <p:nvSpPr>
            <p:cNvPr id="28" name="TextBox 36">
              <a:extLst>
                <a:ext uri="{FF2B5EF4-FFF2-40B4-BE49-F238E27FC236}">
                  <a16:creationId xmlns:a16="http://schemas.microsoft.com/office/drawing/2014/main" id="{351D83CF-59ED-C10F-E961-D60CF41CFF89}"/>
                </a:ext>
              </a:extLst>
            </p:cNvPr>
            <p:cNvSpPr txBox="1"/>
            <p:nvPr/>
          </p:nvSpPr>
          <p:spPr>
            <a:xfrm>
              <a:off x="1304364" y="1443791"/>
              <a:ext cx="529715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Auto-Encoder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활용한 불량 검출에 대한 연구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57CD9D0-3A4A-1859-D510-4D465867EEC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0" name="사각형: 둥근 위쪽 모서리 29">
                <a:extLst>
                  <a:ext uri="{FF2B5EF4-FFF2-40B4-BE49-F238E27FC236}">
                    <a16:creationId xmlns:a16="http://schemas.microsoft.com/office/drawing/2014/main" id="{C42DB9A7-3B1B-03CA-6BCC-5B84972FE476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B1BE0E0-D0AD-EA67-0AAB-277FA9A02E78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D3845C-B5AA-E161-A3AD-C42A63C4A4DA}"/>
              </a:ext>
            </a:extLst>
          </p:cNvPr>
          <p:cNvSpPr txBox="1"/>
          <p:nvPr/>
        </p:nvSpPr>
        <p:spPr>
          <a:xfrm>
            <a:off x="915062" y="1810989"/>
            <a:ext cx="7657336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라벨의 색상을 이용한 채혈 튜브 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김 등</a:t>
            </a:r>
            <a:r>
              <a:rPr lang="en-US" altLang="ko-KR" sz="1400">
                <a:latin typeface="+mn-ea"/>
              </a:rPr>
              <a:t>(2016)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문자인식을 이용한 </a:t>
            </a:r>
            <a:r>
              <a:rPr lang="en-US" altLang="ko-KR" sz="1400">
                <a:latin typeface="+mn-ea"/>
              </a:rPr>
              <a:t>OOO </a:t>
            </a:r>
            <a:r>
              <a:rPr lang="ko-KR" altLang="en-US" sz="1400">
                <a:latin typeface="+mn-ea"/>
              </a:rPr>
              <a:t>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노 등</a:t>
            </a:r>
            <a:r>
              <a:rPr lang="en-US" altLang="ko-KR" sz="1400">
                <a:latin typeface="+mn-ea"/>
              </a:rPr>
              <a:t>(2016)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FFA42-408E-82EE-7AFC-8D7CEA32F722}"/>
              </a:ext>
            </a:extLst>
          </p:cNvPr>
          <p:cNvSpPr txBox="1"/>
          <p:nvPr/>
        </p:nvSpPr>
        <p:spPr>
          <a:xfrm>
            <a:off x="902770" y="4511549"/>
            <a:ext cx="9265934" cy="19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VGG-16</a:t>
            </a:r>
            <a:r>
              <a:rPr lang="ko-KR" altLang="en-US" sz="1400">
                <a:latin typeface="+mn-ea"/>
              </a:rPr>
              <a:t>을 이용한 </a:t>
            </a:r>
            <a:r>
              <a:rPr lang="en-US" altLang="ko-KR" sz="1400">
                <a:latin typeface="+mn-ea"/>
              </a:rPr>
              <a:t>OOO </a:t>
            </a:r>
            <a:r>
              <a:rPr lang="ko-KR" altLang="en-US" sz="1400">
                <a:latin typeface="+mn-ea"/>
              </a:rPr>
              <a:t>불량 검사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박 등</a:t>
            </a:r>
            <a:r>
              <a:rPr lang="en-US" altLang="ko-KR" sz="1400">
                <a:latin typeface="+mn-ea"/>
              </a:rPr>
              <a:t>(2017)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ResNet</a:t>
            </a:r>
            <a:r>
              <a:rPr lang="ko-KR" altLang="en-US" sz="1400">
                <a:latin typeface="+mn-ea"/>
              </a:rPr>
              <a:t>을 이용한 채혈 튜브 검사 </a:t>
            </a:r>
            <a:r>
              <a:rPr lang="en-US" altLang="ko-KR" sz="1400">
                <a:latin typeface="+mn-ea"/>
              </a:rPr>
              <a:t>: Smith (2018)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방법은</a:t>
            </a:r>
            <a:r>
              <a:rPr lang="en-US" altLang="ko-KR" sz="1400">
                <a:latin typeface="+mn-ea"/>
              </a:rPr>
              <a:t>…. (</a:t>
            </a:r>
            <a:r>
              <a:rPr lang="ko-KR" altLang="en-US" sz="1400">
                <a:latin typeface="+mn-ea"/>
              </a:rPr>
              <a:t>연구 결과를 간단히 기술</a:t>
            </a:r>
            <a:r>
              <a:rPr lang="en-US" altLang="ko-KR" sz="1400">
                <a:latin typeface="+mn-ea"/>
              </a:rPr>
              <a:t>)</a:t>
            </a:r>
          </a:p>
          <a:p>
            <a:pPr marL="538163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>
                <a:latin typeface="+mn-ea"/>
              </a:rPr>
              <a:t>문제점도 언급</a:t>
            </a:r>
            <a:endParaRPr lang="en-US" altLang="ko-KR" sz="140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25F8FF-BAA3-A690-C349-9A88834DDB61}"/>
              </a:ext>
            </a:extLst>
          </p:cNvPr>
          <p:cNvSpPr txBox="1"/>
          <p:nvPr/>
        </p:nvSpPr>
        <p:spPr>
          <a:xfrm>
            <a:off x="6222480" y="1438990"/>
            <a:ext cx="4164461" cy="12717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본 연구와 관련된</a:t>
            </a:r>
            <a:r>
              <a:rPr lang="en-US" altLang="ko-KR" sz="1200" b="1">
                <a:solidFill>
                  <a:srgbClr val="C00000"/>
                </a:solidFill>
              </a:rPr>
              <a:t>,  </a:t>
            </a:r>
            <a:r>
              <a:rPr lang="ko-KR" altLang="en-US" sz="1200" b="1">
                <a:solidFill>
                  <a:srgbClr val="C00000"/>
                </a:solidFill>
              </a:rPr>
              <a:t>유사한 논문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특허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제품 등의 분석 </a:t>
            </a:r>
            <a:r>
              <a:rPr lang="en-US" altLang="ko-KR" sz="1200" b="1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>
                <a:solidFill>
                  <a:srgbClr val="C00000"/>
                </a:solidFill>
                <a:sym typeface="Wingdings" panose="05000000000000000000" pitchFamily="2" charset="2"/>
              </a:rPr>
              <a:t>연구사를 정리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각 기술의 접근법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장단점 등을 기술하고 그런 연구의 흐름 속에서 나의 연구방향을 설정하도록 스토리를 만들 것</a:t>
            </a:r>
            <a:endParaRPr lang="en-US" altLang="ko-KR" sz="12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F89DD-9778-E15A-69A0-D8C762718C4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7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7183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3649" y="2822401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실험 장치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구성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3" y="1532538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대상 제품 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(or </a:t>
              </a: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r>
                <a:rPr lang="en-US" altLang="ko-KR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장치 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897427" y="1968136"/>
            <a:ext cx="5775424" cy="34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PCB (Printed Circuit Board)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D7E59E-1C32-F2AF-1BDC-3770D3D0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642" y="1391883"/>
            <a:ext cx="1122747" cy="11079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EE4452-CC1C-5EDF-E583-15544BFDD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827" y="3991404"/>
            <a:ext cx="5680200" cy="32241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900771" y="3248977"/>
            <a:ext cx="4808653" cy="28622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 dirty="0"/>
              <a:t>라인스캔 카메라를 활용한 이미지 촬영</a:t>
            </a:r>
            <a:endParaRPr lang="en-US" altLang="ko-KR" dirty="0"/>
          </a:p>
          <a:p>
            <a:pPr lvl="1"/>
            <a:r>
              <a:rPr lang="ko-KR" altLang="en-US" dirty="0"/>
              <a:t>컨베이어벨트 구조물 위에서 이동하는 물체를 인식하여 촬영 </a:t>
            </a:r>
            <a:endParaRPr lang="en-US" altLang="ko-KR" dirty="0"/>
          </a:p>
          <a:p>
            <a:pPr lvl="1"/>
            <a:r>
              <a:rPr lang="ko-KR" altLang="en-US" dirty="0"/>
              <a:t>촬영 타이밍을 맞추기 위해</a:t>
            </a:r>
            <a:r>
              <a:rPr lang="en-US" altLang="ko-KR" dirty="0"/>
              <a:t>, </a:t>
            </a:r>
            <a:r>
              <a:rPr lang="ko-KR" altLang="en-US" dirty="0" err="1"/>
              <a:t>웹캠으로</a:t>
            </a:r>
            <a:r>
              <a:rPr lang="ko-KR" altLang="en-US" dirty="0"/>
              <a:t> 진입 시점을 감지하여 트리거를 발생</a:t>
            </a:r>
            <a:endParaRPr lang="en-US" altLang="ko-KR" dirty="0"/>
          </a:p>
          <a:p>
            <a:pPr lvl="1"/>
            <a:r>
              <a:rPr lang="ko-KR" altLang="en-US" dirty="0"/>
              <a:t>적절한 촬영 속도를 맞추기 위해</a:t>
            </a:r>
            <a:r>
              <a:rPr lang="en-US" altLang="ko-KR" dirty="0"/>
              <a:t>, </a:t>
            </a:r>
            <a:r>
              <a:rPr lang="ko-KR" altLang="en-US" dirty="0"/>
              <a:t>이동 속도를 감안하여 </a:t>
            </a:r>
            <a:r>
              <a:rPr lang="en-US" altLang="ko-KR" dirty="0"/>
              <a:t>Fine Tunning </a:t>
            </a:r>
            <a:r>
              <a:rPr lang="ko-KR" altLang="en-US" dirty="0"/>
              <a:t>진행</a:t>
            </a:r>
            <a:endParaRPr lang="en-US" altLang="ko-KR" dirty="0"/>
          </a:p>
          <a:p>
            <a:r>
              <a:rPr lang="ko-KR" altLang="en-US" dirty="0"/>
              <a:t>획득한 이미지들을 균일한 각도 및 방향으로 정렬하는 </a:t>
            </a:r>
            <a:r>
              <a:rPr lang="ko-KR" altLang="en-US" dirty="0" err="1"/>
              <a:t>전처리</a:t>
            </a:r>
            <a:r>
              <a:rPr lang="ko-KR" altLang="en-US" dirty="0"/>
              <a:t> 방법 연구</a:t>
            </a:r>
            <a:endParaRPr lang="en-US" altLang="ko-KR" dirty="0"/>
          </a:p>
          <a:p>
            <a:r>
              <a:rPr lang="ko-KR" altLang="en-US" dirty="0"/>
              <a:t>전처리가 완료된 이미지에 대한 불량 검출 모델 구축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FBDC5-6923-DE39-A0A5-2909072A04FA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8</a:t>
            </a:fld>
            <a:endParaRPr lang="ko-KR" alt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3F053-6808-DF35-4BB1-85B09B97D729}"/>
              </a:ext>
            </a:extLst>
          </p:cNvPr>
          <p:cNvSpPr txBox="1"/>
          <p:nvPr/>
        </p:nvSpPr>
        <p:spPr>
          <a:xfrm>
            <a:off x="4998872" y="2499825"/>
            <a:ext cx="1672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/>
              <a:t>재료로 활용한 </a:t>
            </a:r>
            <a:r>
              <a:rPr lang="en-US" altLang="ko-KR" sz="1000" dirty="0"/>
              <a:t>PCB </a:t>
            </a:r>
            <a:r>
              <a:rPr lang="ko-KR" altLang="en-US" sz="1000" dirty="0"/>
              <a:t>모습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8FB14D-B8D6-3124-E42B-2584F5414065}"/>
              </a:ext>
            </a:extLst>
          </p:cNvPr>
          <p:cNvSpPr/>
          <p:nvPr/>
        </p:nvSpPr>
        <p:spPr>
          <a:xfrm>
            <a:off x="7345680" y="3960924"/>
            <a:ext cx="1036320" cy="7431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9CC92A8-67CD-D3EB-2652-4B9433907B75}"/>
              </a:ext>
            </a:extLst>
          </p:cNvPr>
          <p:cNvSpPr/>
          <p:nvPr/>
        </p:nvSpPr>
        <p:spPr>
          <a:xfrm>
            <a:off x="9168623" y="4680106"/>
            <a:ext cx="910593" cy="653894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5F7D9DB4-65BA-C913-60E2-27F7CA21E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521" y="1399464"/>
            <a:ext cx="3696580" cy="2037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F5F64C-6BCD-91A1-3C1B-AAAF7B83D929}"/>
              </a:ext>
            </a:extLst>
          </p:cNvPr>
          <p:cNvSpPr txBox="1"/>
          <p:nvPr/>
        </p:nvSpPr>
        <p:spPr>
          <a:xfrm>
            <a:off x="7045691" y="3436714"/>
            <a:ext cx="2936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[</a:t>
            </a:r>
            <a:r>
              <a:rPr lang="ko-KR" altLang="en-US" sz="1000" dirty="0"/>
              <a:t>라인스캔 카메라를 설치한 실험 장치 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7961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데이터셋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4352" y="3346142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전처리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BE74322-39DA-2C1A-8F7B-7B9E49F7F5D3}"/>
              </a:ext>
            </a:extLst>
          </p:cNvPr>
          <p:cNvSpPr txBox="1"/>
          <p:nvPr/>
        </p:nvSpPr>
        <p:spPr>
          <a:xfrm>
            <a:off x="1304365" y="599583"/>
            <a:ext cx="7970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endParaRPr lang="ko-KR" altLang="en-US" sz="2000" i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129D79-75A9-F339-3B0A-DE94C36C7EF6}"/>
              </a:ext>
            </a:extLst>
          </p:cNvPr>
          <p:cNvSpPr txBox="1"/>
          <p:nvPr/>
        </p:nvSpPr>
        <p:spPr>
          <a:xfrm>
            <a:off x="897429" y="1835034"/>
            <a:ext cx="5229051" cy="621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반도체 제조공정 </a:t>
            </a:r>
            <a:r>
              <a:rPr lang="en-US" altLang="ko-KR" sz="1400">
                <a:latin typeface="+mn-ea"/>
              </a:rPr>
              <a:t>46,293</a:t>
            </a:r>
            <a:r>
              <a:rPr lang="ko-KR" altLang="en-US" sz="1400">
                <a:latin typeface="+mn-ea"/>
              </a:rPr>
              <a:t>개 로트에서 </a:t>
            </a:r>
            <a:r>
              <a:rPr lang="en-US" altLang="ko-KR" sz="1400">
                <a:latin typeface="+mn-ea"/>
              </a:rPr>
              <a:t>WM </a:t>
            </a:r>
            <a:r>
              <a:rPr lang="ko-KR" altLang="en-US" sz="1400">
                <a:latin typeface="+mn-ea"/>
              </a:rPr>
              <a:t>총 </a:t>
            </a:r>
            <a:r>
              <a:rPr lang="en-US" altLang="ko-KR" sz="1400">
                <a:latin typeface="+mn-ea"/>
              </a:rPr>
              <a:t>811,457</a:t>
            </a:r>
            <a:r>
              <a:rPr lang="ko-KR" altLang="en-US" sz="1400">
                <a:latin typeface="+mn-ea"/>
              </a:rPr>
              <a:t>개 수집</a:t>
            </a:r>
          </a:p>
          <a:p>
            <a:pPr marL="180000" indent="-1800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해상도 </a:t>
            </a:r>
            <a:r>
              <a:rPr lang="en-US" altLang="ko-KR" sz="1400">
                <a:latin typeface="+mn-ea"/>
              </a:rPr>
              <a:t>: (6×21) ~ (300×202) </a:t>
            </a:r>
            <a:r>
              <a:rPr lang="ko-KR" altLang="en-US" sz="1400">
                <a:latin typeface="+mn-ea"/>
              </a:rPr>
              <a:t>범위의 총 </a:t>
            </a:r>
            <a:r>
              <a:rPr lang="en-US" altLang="ko-KR" sz="1400">
                <a:latin typeface="+mn-ea"/>
              </a:rPr>
              <a:t>632</a:t>
            </a:r>
            <a:r>
              <a:rPr lang="ko-KR" altLang="en-US" sz="1400">
                <a:latin typeface="+mn-ea"/>
              </a:rPr>
              <a:t>개의 다양한 크기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37085F-0747-0BC2-9F40-7C38242A9AF1}"/>
              </a:ext>
            </a:extLst>
          </p:cNvPr>
          <p:cNvSpPr txBox="1"/>
          <p:nvPr/>
        </p:nvSpPr>
        <p:spPr>
          <a:xfrm>
            <a:off x="901476" y="3859201"/>
            <a:ext cx="3424635" cy="23021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400">
                <a:latin typeface="+mn-ea"/>
              </a:defRPr>
            </a:lvl1pPr>
            <a:lvl2pPr marL="742950" lvl="1" indent="-285750">
              <a:lnSpc>
                <a:spcPct val="130000"/>
              </a:lnSpc>
              <a:buFont typeface="Wingdings" panose="05000000000000000000" pitchFamily="2" charset="2"/>
              <a:buChar char="ü"/>
              <a:defRPr sz="1400">
                <a:latin typeface="+mn-ea"/>
              </a:defRPr>
            </a:lvl2pPr>
          </a:lstStyle>
          <a:p>
            <a:r>
              <a:rPr lang="ko-KR" altLang="en-US"/>
              <a:t>원본 데이터를 무작위로 증량시킴으로써 데이터셋의 다양성과 크기를 모두 향상</a:t>
            </a:r>
          </a:p>
          <a:p>
            <a:r>
              <a:rPr lang="ko-KR" altLang="en-US"/>
              <a:t>기하학적</a:t>
            </a:r>
            <a:r>
              <a:rPr lang="en-US" altLang="ko-KR"/>
              <a:t> </a:t>
            </a:r>
            <a:r>
              <a:rPr lang="ko-KR" altLang="en-US"/>
              <a:t>데이터 증강</a:t>
            </a:r>
            <a:r>
              <a:rPr lang="en-US" altLang="ko-KR"/>
              <a:t> </a:t>
            </a:r>
            <a:r>
              <a:rPr lang="ko-KR" altLang="en-US"/>
              <a:t>방법</a:t>
            </a:r>
            <a:endParaRPr lang="en-US" altLang="ko-KR"/>
          </a:p>
          <a:p>
            <a:pPr lvl="1"/>
            <a:r>
              <a:rPr lang="ko-KR" altLang="en-US"/>
              <a:t>수평</a:t>
            </a:r>
            <a:r>
              <a:rPr lang="en-US" altLang="ko-KR"/>
              <a:t>/</a:t>
            </a:r>
            <a:r>
              <a:rPr lang="ko-KR" altLang="en-US"/>
              <a:t>수직 대칭</a:t>
            </a:r>
            <a:r>
              <a:rPr lang="en-US" altLang="ko-KR"/>
              <a:t>, </a:t>
            </a:r>
            <a:r>
              <a:rPr lang="ko-KR" altLang="en-US"/>
              <a:t>수평</a:t>
            </a:r>
            <a:r>
              <a:rPr lang="en-US" altLang="ko-KR"/>
              <a:t>/</a:t>
            </a:r>
            <a:r>
              <a:rPr lang="ko-KR" altLang="en-US"/>
              <a:t>수직 이동</a:t>
            </a:r>
            <a:r>
              <a:rPr lang="en-US" altLang="ko-KR"/>
              <a:t>, </a:t>
            </a:r>
            <a:r>
              <a:rPr lang="ko-KR" altLang="en-US"/>
              <a:t>회전</a:t>
            </a:r>
            <a:r>
              <a:rPr lang="en-US" altLang="ko-KR"/>
              <a:t>, </a:t>
            </a:r>
            <a:r>
              <a:rPr lang="ko-KR" altLang="en-US"/>
              <a:t>확대</a:t>
            </a:r>
            <a:r>
              <a:rPr lang="en-US" altLang="ko-KR"/>
              <a:t>/</a:t>
            </a:r>
            <a:r>
              <a:rPr lang="ko-KR" altLang="en-US"/>
              <a:t>축소</a:t>
            </a:r>
            <a:endParaRPr lang="en-US" altLang="ko-KR"/>
          </a:p>
          <a:p>
            <a:pPr lvl="1"/>
            <a:r>
              <a:rPr lang="ko-KR" altLang="en-US"/>
              <a:t>불량의 크기</a:t>
            </a:r>
            <a:r>
              <a:rPr lang="en-US" altLang="ko-KR"/>
              <a:t>, </a:t>
            </a:r>
            <a:r>
              <a:rPr lang="ko-KR" altLang="en-US"/>
              <a:t>위치</a:t>
            </a:r>
            <a:r>
              <a:rPr lang="en-US" altLang="ko-KR"/>
              <a:t>, </a:t>
            </a:r>
            <a:r>
              <a:rPr lang="ko-KR" altLang="en-US"/>
              <a:t>방향 변화에 대한 내성을 갖도록 함 </a:t>
            </a:r>
            <a:endParaRPr lang="en-US" altLang="ko-K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1B0E7C-E2B5-C01F-B77E-62ED8B2937EA}"/>
              </a:ext>
            </a:extLst>
          </p:cNvPr>
          <p:cNvSpPr txBox="1"/>
          <p:nvPr/>
        </p:nvSpPr>
        <p:spPr>
          <a:xfrm>
            <a:off x="6875110" y="1352690"/>
            <a:ext cx="3602900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>
                <a:solidFill>
                  <a:srgbClr val="C00000"/>
                </a:solidFill>
              </a:rPr>
              <a:t>데이터에 대해 상세히 기술 </a:t>
            </a:r>
            <a:r>
              <a:rPr lang="en-US" altLang="ko-KR" sz="1200" b="1">
                <a:solidFill>
                  <a:srgbClr val="C00000"/>
                </a:solidFill>
              </a:rPr>
              <a:t>: </a:t>
            </a:r>
            <a:r>
              <a:rPr lang="ko-KR" altLang="en-US" sz="1200" b="1">
                <a:solidFill>
                  <a:srgbClr val="C00000"/>
                </a:solidFill>
              </a:rPr>
              <a:t>타입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수량</a:t>
            </a:r>
            <a:r>
              <a:rPr lang="en-US" altLang="ko-KR" sz="1200" b="1">
                <a:solidFill>
                  <a:srgbClr val="C00000"/>
                </a:solidFill>
              </a:rPr>
              <a:t>, </a:t>
            </a:r>
            <a:r>
              <a:rPr lang="ko-KR" altLang="en-US" sz="1200" b="1">
                <a:solidFill>
                  <a:srgbClr val="C00000"/>
                </a:solidFill>
              </a:rPr>
              <a:t>특징 등 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5DFAC8C-DFAC-210B-9D1F-E3282A3C5389}"/>
              </a:ext>
            </a:extLst>
          </p:cNvPr>
          <p:cNvGrpSpPr/>
          <p:nvPr/>
        </p:nvGrpSpPr>
        <p:grpSpPr>
          <a:xfrm>
            <a:off x="3261360" y="2264124"/>
            <a:ext cx="7274560" cy="1117352"/>
            <a:chOff x="473076" y="2769610"/>
            <a:chExt cx="8525119" cy="155305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595DDD7-D7FA-4E4C-42D2-E7D0B7E9D75C}"/>
                </a:ext>
              </a:extLst>
            </p:cNvPr>
            <p:cNvSpPr/>
            <p:nvPr/>
          </p:nvSpPr>
          <p:spPr>
            <a:xfrm>
              <a:off x="4238124" y="2769610"/>
              <a:ext cx="1309035" cy="451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With Label</a:t>
              </a:r>
            </a:p>
            <a:p>
              <a:pPr algn="ctr"/>
              <a:r>
                <a:rPr lang="en-US" altLang="ko-KR" sz="1000"/>
                <a:t>172,950 (21.3%)</a:t>
              </a:r>
              <a:endParaRPr lang="ko-KR" altLang="en-US" sz="10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2A9DEAA-703E-AE3E-797E-831293556A85}"/>
                </a:ext>
              </a:extLst>
            </p:cNvPr>
            <p:cNvSpPr/>
            <p:nvPr/>
          </p:nvSpPr>
          <p:spPr>
            <a:xfrm>
              <a:off x="473076" y="3654972"/>
              <a:ext cx="845586" cy="65714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None</a:t>
              </a:r>
            </a:p>
            <a:p>
              <a:pPr algn="ctr"/>
              <a:r>
                <a:rPr lang="en-US" altLang="ko-KR" sz="1000"/>
                <a:t>147,431</a:t>
              </a:r>
            </a:p>
            <a:p>
              <a:pPr algn="ctr"/>
              <a:r>
                <a:rPr lang="en-US" altLang="ko-KR" sz="1000"/>
                <a:t>(18.17%)</a:t>
              </a:r>
              <a:endParaRPr lang="ko-KR" altLang="en-US" sz="100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516BD77D-FE9C-B9A4-EFCC-1D05BFC61DA8}"/>
                </a:ext>
              </a:extLst>
            </p:cNvPr>
            <p:cNvSpPr/>
            <p:nvPr/>
          </p:nvSpPr>
          <p:spPr>
            <a:xfrm>
              <a:off x="1427283" y="3649451"/>
              <a:ext cx="845586" cy="67321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Center</a:t>
              </a:r>
            </a:p>
            <a:p>
              <a:pPr algn="ctr"/>
              <a:r>
                <a:rPr lang="en-US" altLang="ko-KR" sz="1000"/>
                <a:t>4,294 </a:t>
              </a:r>
            </a:p>
            <a:p>
              <a:pPr algn="ctr"/>
              <a:r>
                <a:rPr lang="en-US" altLang="ko-KR" sz="1000"/>
                <a:t>(0.53%)</a:t>
              </a:r>
              <a:endParaRPr lang="ko-KR" altLang="en-US" sz="1000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02B294BF-F6DC-7656-3ED2-D988893D9D06}"/>
                </a:ext>
              </a:extLst>
            </p:cNvPr>
            <p:cNvSpPr/>
            <p:nvPr/>
          </p:nvSpPr>
          <p:spPr>
            <a:xfrm>
              <a:off x="2381491" y="3654972"/>
              <a:ext cx="845586" cy="66769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Donut</a:t>
              </a:r>
            </a:p>
            <a:p>
              <a:pPr algn="ctr"/>
              <a:r>
                <a:rPr lang="en-US" altLang="ko-KR" sz="1000"/>
                <a:t>555</a:t>
              </a:r>
            </a:p>
            <a:p>
              <a:pPr algn="ctr"/>
              <a:r>
                <a:rPr lang="en-US" altLang="ko-KR" sz="1000"/>
                <a:t> (0.07%)</a:t>
              </a:r>
              <a:endParaRPr lang="ko-KR" altLang="en-US" sz="1000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1D498B0-4D94-F685-0ADE-A0D1F9103741}"/>
                </a:ext>
              </a:extLst>
            </p:cNvPr>
            <p:cNvSpPr/>
            <p:nvPr/>
          </p:nvSpPr>
          <p:spPr>
            <a:xfrm>
              <a:off x="3335700" y="3650992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Edge-Loc</a:t>
              </a:r>
            </a:p>
            <a:p>
              <a:pPr algn="ctr"/>
              <a:r>
                <a:rPr lang="en-US" altLang="ko-KR" sz="1000"/>
                <a:t>5189</a:t>
              </a:r>
            </a:p>
            <a:p>
              <a:pPr algn="ctr"/>
              <a:r>
                <a:rPr lang="en-US" altLang="ko-KR" sz="1000"/>
                <a:t> (0.64%)</a:t>
              </a:r>
              <a:endParaRPr lang="ko-KR" altLang="en-US" sz="1000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29B17B5-3559-D3BB-FC75-045279300117}"/>
                </a:ext>
              </a:extLst>
            </p:cNvPr>
            <p:cNvSpPr/>
            <p:nvPr/>
          </p:nvSpPr>
          <p:spPr>
            <a:xfrm>
              <a:off x="4289908" y="3649451"/>
              <a:ext cx="878858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Edge-Ring</a:t>
              </a:r>
            </a:p>
            <a:p>
              <a:pPr algn="ctr"/>
              <a:r>
                <a:rPr lang="en-US" altLang="ko-KR" sz="1000"/>
                <a:t>9680</a:t>
              </a:r>
            </a:p>
            <a:p>
              <a:pPr algn="ctr"/>
              <a:r>
                <a:rPr lang="en-US" altLang="ko-KR" sz="1000"/>
                <a:t> (1.19%)</a:t>
              </a:r>
              <a:endParaRPr lang="ko-KR" altLang="en-US" sz="100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51E2E7-6DCF-CB00-22A1-4A6F18BD0F67}"/>
                </a:ext>
              </a:extLst>
            </p:cNvPr>
            <p:cNvSpPr/>
            <p:nvPr/>
          </p:nvSpPr>
          <p:spPr>
            <a:xfrm>
              <a:off x="528131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Local</a:t>
              </a:r>
            </a:p>
            <a:p>
              <a:pPr algn="ctr"/>
              <a:r>
                <a:rPr lang="en-US" altLang="ko-KR" sz="1000"/>
                <a:t>3593</a:t>
              </a:r>
            </a:p>
            <a:p>
              <a:pPr algn="ctr"/>
              <a:r>
                <a:rPr lang="en-US" altLang="ko-KR" sz="1000"/>
                <a:t> (0.44%)</a:t>
              </a:r>
              <a:endParaRPr lang="ko-KR" altLang="en-US" sz="1000"/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827026A-738D-EDE1-7BA0-B54AD94680D5}"/>
                </a:ext>
              </a:extLst>
            </p:cNvPr>
            <p:cNvSpPr/>
            <p:nvPr/>
          </p:nvSpPr>
          <p:spPr>
            <a:xfrm>
              <a:off x="6239440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Random</a:t>
              </a:r>
            </a:p>
            <a:p>
              <a:pPr algn="ctr"/>
              <a:r>
                <a:rPr lang="en-US" altLang="ko-KR" sz="1000"/>
                <a:t>866</a:t>
              </a:r>
            </a:p>
            <a:p>
              <a:pPr algn="ctr"/>
              <a:r>
                <a:rPr lang="en-US" altLang="ko-KR" sz="1000"/>
                <a:t> (0.11%)</a:t>
              </a:r>
              <a:endParaRPr lang="ko-KR" altLang="en-US" sz="1000"/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0DEBA3B3-DE3A-A961-1ED8-674BFC0F7852}"/>
                </a:ext>
              </a:extLst>
            </p:cNvPr>
            <p:cNvSpPr/>
            <p:nvPr/>
          </p:nvSpPr>
          <p:spPr>
            <a:xfrm>
              <a:off x="7198402" y="36433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Scratch</a:t>
              </a:r>
            </a:p>
            <a:p>
              <a:pPr algn="ctr"/>
              <a:r>
                <a:rPr lang="en-US" altLang="ko-KR" sz="1000"/>
                <a:t>1193</a:t>
              </a:r>
            </a:p>
            <a:p>
              <a:pPr algn="ctr"/>
              <a:r>
                <a:rPr lang="en-US" altLang="ko-KR" sz="1000"/>
                <a:t> (0.15%)</a:t>
              </a:r>
              <a:endParaRPr lang="ko-KR" altLang="en-US" sz="1000"/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F6687A38-0D95-138F-5192-A91CCFD06C74}"/>
                </a:ext>
              </a:extLst>
            </p:cNvPr>
            <p:cNvSpPr/>
            <p:nvPr/>
          </p:nvSpPr>
          <p:spPr>
            <a:xfrm>
              <a:off x="8152609" y="3661543"/>
              <a:ext cx="845586" cy="66112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/>
                <a:t>Near-full</a:t>
              </a:r>
            </a:p>
            <a:p>
              <a:pPr algn="ctr"/>
              <a:r>
                <a:rPr lang="en-US" altLang="ko-KR" sz="1000" b="1">
                  <a:solidFill>
                    <a:schemeClr val="tx1"/>
                  </a:solidFill>
                </a:rPr>
                <a:t>149</a:t>
              </a:r>
            </a:p>
            <a:p>
              <a:pPr algn="ctr"/>
              <a:r>
                <a:rPr lang="en-US" altLang="ko-KR" sz="1000"/>
                <a:t> (0.02%)</a:t>
              </a:r>
              <a:endParaRPr lang="ko-KR" altLang="en-US" sz="100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76FAFEB8-5741-0F2D-CA51-0572FE9D7DB8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rot="5400000" flipH="1" flipV="1">
              <a:off x="2677137" y="1439468"/>
              <a:ext cx="434237" cy="399677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EE224943-91F3-0F08-2D93-E54EE9027B70}"/>
                </a:ext>
              </a:extLst>
            </p:cNvPr>
            <p:cNvCxnSpPr>
              <a:cxnSpLocks/>
              <a:stCxn id="27" idx="0"/>
              <a:endCxn id="5" idx="2"/>
            </p:cNvCxnSpPr>
            <p:nvPr/>
          </p:nvCxnSpPr>
          <p:spPr>
            <a:xfrm rot="16200000" flipV="1">
              <a:off x="6513618" y="1599759"/>
              <a:ext cx="440807" cy="368276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">
            <a:extLst>
              <a:ext uri="{FF2B5EF4-FFF2-40B4-BE49-F238E27FC236}">
                <a16:creationId xmlns:a16="http://schemas.microsoft.com/office/drawing/2014/main" id="{3D46976C-C904-E5D2-F6C0-B700426EA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992071" y="2845058"/>
            <a:ext cx="3465942" cy="512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348093B-9E37-3424-AF36-5E6C6EA4F351}"/>
              </a:ext>
            </a:extLst>
          </p:cNvPr>
          <p:cNvSpPr txBox="1"/>
          <p:nvPr/>
        </p:nvSpPr>
        <p:spPr>
          <a:xfrm>
            <a:off x="10134769" y="707707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E2886697-6AD6-4FDA-9E51-14A767932366}" type="slidenum">
              <a:rPr lang="ko-KR" altLang="en-US" sz="1200" smtClean="0"/>
              <a:t>9</a:t>
            </a:fld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86391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7F1398-980A-4A53-9022-8C90FB6A33AD}">
  <ds:schemaRefs>
    <ds:schemaRef ds:uri="http://purl.org/dc/elements/1.1/"/>
    <ds:schemaRef ds:uri="df922d41-91bf-45f8-8b2c-e1591bc010d5"/>
    <ds:schemaRef ds:uri="http://schemas.microsoft.com/office/2006/documentManagement/types"/>
    <ds:schemaRef ds:uri="http://schemas.openxmlformats.org/package/2006/metadata/core-properties"/>
    <ds:schemaRef ds:uri="ad4f9fb4-0e06-43e2-8892-d19b32436ccd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4783</TotalTime>
  <Words>1682</Words>
  <Application>Microsoft Office PowerPoint</Application>
  <PresentationFormat>사용자 지정</PresentationFormat>
  <Paragraphs>277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KoPub돋움체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고서하</cp:lastModifiedBy>
  <cp:revision>247</cp:revision>
  <cp:lastPrinted>2024-05-22T02:14:19Z</cp:lastPrinted>
  <dcterms:created xsi:type="dcterms:W3CDTF">2021-11-09T05:01:52Z</dcterms:created>
  <dcterms:modified xsi:type="dcterms:W3CDTF">2024-09-28T08:54:49Z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