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34"/>
  </p:notesMasterIdLst>
  <p:handoutMasterIdLst>
    <p:handoutMasterId r:id="rId35"/>
  </p:handoutMasterIdLst>
  <p:sldIdLst>
    <p:sldId id="449" r:id="rId3"/>
    <p:sldId id="1008" r:id="rId4"/>
    <p:sldId id="999" r:id="rId5"/>
    <p:sldId id="1021" r:id="rId6"/>
    <p:sldId id="1022" r:id="rId7"/>
    <p:sldId id="1015" r:id="rId8"/>
    <p:sldId id="1014" r:id="rId9"/>
    <p:sldId id="1009" r:id="rId10"/>
    <p:sldId id="1016" r:id="rId11"/>
    <p:sldId id="1017" r:id="rId12"/>
    <p:sldId id="1010" r:id="rId13"/>
    <p:sldId id="1024" r:id="rId14"/>
    <p:sldId id="1025" r:id="rId15"/>
    <p:sldId id="1026" r:id="rId16"/>
    <p:sldId id="1027" r:id="rId17"/>
    <p:sldId id="1018" r:id="rId18"/>
    <p:sldId id="1028" r:id="rId19"/>
    <p:sldId id="1029" r:id="rId20"/>
    <p:sldId id="1031" r:id="rId21"/>
    <p:sldId id="1033" r:id="rId22"/>
    <p:sldId id="1032" r:id="rId23"/>
    <p:sldId id="1011" r:id="rId24"/>
    <p:sldId id="1030" r:id="rId25"/>
    <p:sldId id="1019" r:id="rId26"/>
    <p:sldId id="1035" r:id="rId27"/>
    <p:sldId id="1036" r:id="rId28"/>
    <p:sldId id="1037" r:id="rId29"/>
    <p:sldId id="1038" r:id="rId30"/>
    <p:sldId id="1034" r:id="rId31"/>
    <p:sldId id="1013" r:id="rId32"/>
    <p:sldId id="1006" r:id="rId33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08"/>
            <p14:sldId id="999"/>
            <p14:sldId id="1021"/>
            <p14:sldId id="1022"/>
            <p14:sldId id="1015"/>
            <p14:sldId id="1014"/>
            <p14:sldId id="1009"/>
            <p14:sldId id="1016"/>
            <p14:sldId id="1017"/>
            <p14:sldId id="1010"/>
            <p14:sldId id="1024"/>
            <p14:sldId id="1025"/>
            <p14:sldId id="1026"/>
            <p14:sldId id="1027"/>
            <p14:sldId id="1018"/>
            <p14:sldId id="1028"/>
            <p14:sldId id="1029"/>
            <p14:sldId id="1031"/>
            <p14:sldId id="1033"/>
            <p14:sldId id="1032"/>
            <p14:sldId id="1011"/>
            <p14:sldId id="1030"/>
            <p14:sldId id="1019"/>
            <p14:sldId id="1035"/>
            <p14:sldId id="1036"/>
            <p14:sldId id="1037"/>
            <p14:sldId id="1038"/>
            <p14:sldId id="1034"/>
            <p14:sldId id="1013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7EBF5"/>
    <a:srgbClr val="12275E"/>
    <a:srgbClr val="9A1F4E"/>
    <a:srgbClr val="E8E8E8"/>
    <a:srgbClr val="152B65"/>
    <a:srgbClr val="8FAADC"/>
    <a:srgbClr val="3367BB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2088" autoAdjust="0"/>
  </p:normalViewPr>
  <p:slideViewPr>
    <p:cSldViewPr>
      <p:cViewPr varScale="1">
        <p:scale>
          <a:sx n="74" d="100"/>
          <a:sy n="74" d="100"/>
        </p:scale>
        <p:origin x="1380" y="45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EC3A-6E98-A112-7E89-E090C3E45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64F0A2-E33E-2E97-6477-3B162698C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CD66C7-6C9A-0D7E-2FD9-ECD61DE12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200" b="1" i="0" dirty="0">
                <a:solidFill>
                  <a:srgbClr val="FF0000"/>
                </a:solidFill>
                <a:effectLst/>
                <a:latin typeface="Spoqa Han Sans"/>
              </a:rPr>
              <a:t>- Bottom-up pathway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Arial" charset="0"/>
              </a:rPr>
              <a:t>: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이미지를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convolutional 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 입력하여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forward pass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하여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2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poqa Han Sans"/>
              </a:rPr>
              <a:t>배씩 작아지는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을 추출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marL="0" indent="0">
              <a:buFontTx/>
              <a:buNone/>
            </a:pPr>
            <a:r>
              <a:rPr lang="en-US" altLang="ko-KR" sz="1200" b="1" i="0" dirty="0">
                <a:solidFill>
                  <a:srgbClr val="FF0000"/>
                </a:solidFill>
                <a:effectLst/>
                <a:latin typeface="Spoqa Han Sans"/>
              </a:rPr>
              <a:t>- Top-down pathway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 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pyramid level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배로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up 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channel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수를 동일하게 맞춰주는 과정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- </a:t>
            </a:r>
            <a:r>
              <a:rPr lang="en-US" altLang="ko-KR" sz="1200" b="1" dirty="0">
                <a:solidFill>
                  <a:srgbClr val="0033CC"/>
                </a:solidFill>
              </a:rPr>
              <a:t>Lateral</a:t>
            </a:r>
            <a:r>
              <a:rPr lang="ko-KR" altLang="en-US" sz="1200" b="1" dirty="0">
                <a:solidFill>
                  <a:srgbClr val="0033CC"/>
                </a:solidFill>
              </a:rPr>
              <a:t> </a:t>
            </a:r>
            <a:r>
              <a:rPr lang="en-US" altLang="ko-KR" sz="1200" b="1" dirty="0">
                <a:solidFill>
                  <a:srgbClr val="0033CC"/>
                </a:solidFill>
              </a:rPr>
              <a:t>Connection</a:t>
            </a:r>
            <a:r>
              <a:rPr lang="ko-KR" altLang="en-US" sz="1200" b="1" i="0" dirty="0">
                <a:solidFill>
                  <a:srgbClr val="0033CC"/>
                </a:solidFill>
                <a:effectLst/>
                <a:latin typeface="Arial" charset="0"/>
              </a:rPr>
              <a:t> </a:t>
            </a:r>
            <a:r>
              <a:rPr lang="en-US" altLang="ko-KR" sz="1200" b="1" i="0" dirty="0">
                <a:solidFill>
                  <a:srgbClr val="0033CC"/>
                </a:solidFill>
                <a:effectLst/>
                <a:latin typeface="Arial" charset="0"/>
              </a:rPr>
              <a:t>:</a:t>
            </a:r>
            <a:r>
              <a:rPr lang="ko-KR" altLang="en-US" sz="1200" b="1" i="0" dirty="0">
                <a:solidFill>
                  <a:srgbClr val="0033CC"/>
                </a:solidFill>
                <a:effectLst/>
                <a:latin typeface="Arial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poqa Han Sans"/>
              </a:rPr>
              <a:t>upsample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과 바로 아래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level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feature map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element-wise addition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연산</a:t>
            </a:r>
            <a:endParaRPr lang="en-US" altLang="ko-KR" b="0" i="0" dirty="0">
              <a:solidFill>
                <a:srgbClr val="000000"/>
              </a:solidFill>
              <a:effectLst/>
              <a:latin typeface="Spoqa Han San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56727-9B7A-498E-18C7-87C42DCE1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7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0B0C-A3A6-68CF-E1EB-01A36C88A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F99C1B-E554-D53C-D69F-329BEAA49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D1D0B-20FF-F63C-3642-62992D910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926634-B235-12B2-9BCC-9167CEF35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54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DFEE-F7B8-D711-97D7-0F6C33448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29B243-728B-3F83-DF13-80AEE5372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CFF4AB-AC0A-2A22-7642-7FDBB1986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candidate enclosing region :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예측 박스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(B)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정답 박스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B_gt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둘 다 완전히 포함하는 가장 작은 사각형 영역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en-US" altLang="ko-KR" sz="1800" b="1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context region :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주변의 시각적 정보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즉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자체는 아니지만 그 주변 배경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구조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패턴을 포함한 의미 있는 공간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1D98A-3388-22B2-AAEB-53F65FBC1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31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338F-B96B-8D60-2520-1B36D07FA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D3A81B-401E-4469-83F2-810A6C5EF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7CCE29-651A-4FF3-7147-BD700AE52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candidate enclosing region :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예측 박스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(B)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정답 박스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B_gt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둘 다 완전히 포함하는 가장 작은 사각형 영역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en-US" altLang="ko-KR" sz="1800" b="1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context region :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주변의 시각적 정보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즉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자체는 아니지만 그 주변 배경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구조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패턴을 포함한 의미 있는 공간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457D4E-96C8-D71D-CA6A-E97131EB3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0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B99B9-3847-BB5F-B288-BEF9AF0C5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99B0CE-E543-A677-872F-058F20C4E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67F794-D4D8-FB5B-01DD-7604A4A0B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candidate enclosing region : 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예측 박스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(B)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정답 박스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B_gt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FF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둘 다 완전히 포함하는 가장 작은 사각형 영역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en-US" altLang="ko-KR" sz="1800" b="1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context region :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주변의 시각적 정보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즉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 자체는 아니지만 그 주변 배경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구조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패턴을 포함한 의미 있는 공간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784D7-E32D-85B5-6FC5-CA1E20225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34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4FB1C-0BD9-12A2-551A-78F6A172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7ABE6-CB00-7354-C1F8-6519B7A51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018C62-FB1F-E1B6-2044-28D0564A2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C8F33-C109-D5DF-E908-1D326A316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5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08CA-8ABC-C6CE-14FF-E2E5A72C4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5820E8-0C21-9BE3-4EED-E6BB2823C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19FD71-FEB2-97E8-0B8B-63C25E900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E4866-E6D8-ABF6-2894-4BCCE4B6EF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43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8739-FA18-B858-51D6-F88746087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505F91-8A29-F9FA-DA76-FB1693BB8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F5CA17-3441-F3C4-5D9A-914F0B09D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9C1B-82C0-81B3-F608-B95A0D49C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90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D4A1C-A03C-BBBA-76A4-28E3EFFE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93E44E-A415-2682-8107-4C628E1E0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18756E-23E3-1A28-B73C-174B7CACE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BB4C7-56AD-1087-0C21-D6862743E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1000-804B-684A-9A07-41A864A9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D85A3D-E971-0B1B-4F3F-A3420C127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CAB817-A8B7-73DA-6B27-B0725AC71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847C92-37AD-29F6-1985-DBE92A092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9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0895D-6D6A-35DB-4B21-B44A0F0E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3F23C4-405B-10A6-074C-755DBE5A7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04710E-0D4C-F65A-DCD5-499ECC9BA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3B195-17F2-2849-39C9-68D252F20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33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3868-6199-7B49-96E8-7C3A1CAB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210A35-6C6C-E96A-5BAA-15C1E5576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79546C-1E2E-F5BC-0723-5DDC6B504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DB774-F6AB-A30A-AEEC-5DB3F3E0B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5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B7247-C241-E3CC-8CDC-0129DE0C5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4988BF-E988-FFFA-C7D9-E671B7FD1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E5FBB1-ABE9-8505-C11F-03C9A792F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9DE6B-834A-303E-16FF-8F15E4D83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214E2-7CF1-4C41-FE62-B14D34AB1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A6FAD7-3267-4DF3-DF0C-D49E22C46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5940E7-88D6-BB77-4BB6-EB3E2886F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B2F584-6309-43F1-DE3F-8AD407BE9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5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8CFE8-BED0-1372-DA3E-033A0008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F58419-1048-ED74-41FA-8B64B4D7D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ECD7E6-BF26-50A4-ED49-47FCCA2B0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1519A-82AD-7B37-7852-472F76147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4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324E2-A79E-71D8-D85A-96FBEB108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684D0D-2627-393D-3F27-C2DF6170C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E9F2F0-5EA7-1240-8E34-0548266C0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20352-5FF0-9176-A5B9-49F0E967E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07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DB51-D1AB-7611-4D78-5A9B32792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BE2363-C065-5B31-EBD9-7ECCECC6C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4F3FA5-39C2-F0BE-3FE3-CE9D4C8CA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533B8A-7C49-7BED-9E53-72F14822C8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98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1D38C-A3ED-6C0E-89EB-DFA78D33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672161-3E82-C01B-17E5-EDFA1103E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7766-C107-6DF9-3BA5-2E7FD4B0B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2AF4E-004A-2DF7-AAF3-A76C2619A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79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916D3-A403-F0F8-C9E1-828A6D554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C493CC-96D7-BE08-3B3A-1FB23345C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601E0B-A435-D311-793E-FCC360679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4BA2E-B37B-6C94-A9C9-5F2D71D43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9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B124F-6917-4C1C-0F5B-E2FB8BC6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73168C-48AE-79DF-7FEE-1C60359E2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BA3770-235C-C011-80AC-3B66C86F0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B0B1A-3158-C0F3-EC5F-2806FFD51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1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B124F-6917-4C1C-0F5B-E2FB8BC6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73168C-48AE-79DF-7FEE-1C60359E2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BA3770-235C-C011-80AC-3B66C86F0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B0B1A-3158-C0F3-EC5F-2806FFD51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1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AC059-7225-9F27-9091-53CF2BD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BDEAC6-1BDC-BBC2-9353-2BD8C4157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F23A9E-D86C-3B7B-C2B4-1C1C761A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FB1E9-EFD8-C8EE-7C8D-762DDFA8A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9685-7F23-F9A1-1D80-B69453E4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18B73-F5F0-7CEE-9B5E-2F8C8C15C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04AA-160E-1CA6-8E8E-F3A911BCF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4E12C-C88E-F1AC-EC6D-A59395EF8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5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C542-3142-8496-0E3D-1A63D1FB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1798E5-A719-A86E-0CF5-817D337D3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6206C1-86EB-E83F-4B98-1FF35A13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668EF-CD5B-E9C5-1E1E-9DB99CC66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4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F63D1-4CF5-94D5-ED4A-203F70677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7416F5-FB23-54FC-B621-D1F578B3C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83E7DF-A973-6062-59C8-A19DD322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87749-F65A-2436-FEAF-F6FD3E6C7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P@0.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P@0.5:0.05:0.9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on.kisti.re.kr/srch/selectPORSrchReport.do?cn=TRKO201400020710" TargetMode="External"/><Relationship Id="rId7" Type="http://schemas.openxmlformats.org/officeDocument/2006/relationships/hyperlink" Target="https://www.researchgate.net/publication/370612828_Improved_Convolutional_Neural_Network_YOLOv5_for_Underwater_Target_Detection_Based_on_Autonomous_Underwater_Helicopter?_tp=eyJjb250ZXh0Ijp7ImZpcnN0UGFnZSI6Il9kaXJlY3QiLCJwYWdlIjoiX2RpcmVjdCJ9fQ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herbwood.tistory.com/18" TargetMode="External"/><Relationship Id="rId5" Type="http://schemas.openxmlformats.org/officeDocument/2006/relationships/hyperlink" Target="https://arxiv.org/pdf/1612.03144.pdf" TargetMode="External"/><Relationship Id="rId4" Type="http://schemas.openxmlformats.org/officeDocument/2006/relationships/hyperlink" Target="https://www.cognex.com/ko-kr/what-is/deep-learning/deep-learning-vs-machine-vision-and-human-inspection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59012302300095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s-journal.info/journalid/10321" TargetMode="External"/><Relationship Id="rId4" Type="http://schemas.openxmlformats.org/officeDocument/2006/relationships/hyperlink" Target="https://github.com/JiaLim98/YOLO-PC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87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프로젝트</a:t>
            </a:r>
            <a:r>
              <a:rPr lang="en-US" altLang="ko-KR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#1 </a:t>
            </a: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주제발표</a:t>
            </a:r>
            <a:endParaRPr lang="en-US" altLang="ko-KR" sz="4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A4912B-7505-A2FB-FBB8-4DF4D2A2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63" y="4878004"/>
            <a:ext cx="6300072" cy="79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[5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김연지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팀장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장욱진</a:t>
            </a:r>
            <a:endParaRPr lang="en-US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kyj23520@naver.com, jangwj92@cbnu.ac.kr</a:t>
            </a:r>
          </a:p>
          <a:p>
            <a:pPr algn="ctr" eaLnBrk="1" hangingPunct="1"/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</a:rPr>
              <a:t>북대학교 산업인공지능학과</a:t>
            </a:r>
            <a:endParaRPr lang="en-GB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딥러닝 기반 논문 리뷰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71C43D-1094-CBC8-93A7-E64A401C7D9C}"/>
              </a:ext>
            </a:extLst>
          </p:cNvPr>
          <p:cNvSpPr/>
          <p:nvPr/>
        </p:nvSpPr>
        <p:spPr bwMode="auto">
          <a:xfrm>
            <a:off x="115260" y="102298"/>
            <a:ext cx="2678427" cy="27000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지능화캡스톤프로젝트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#1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주제발표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818F6-F82B-59DF-B7B9-DF1540C96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88021F2-6B16-A156-C5D1-B2FDCE94D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672038" cy="485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3)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문제 정의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기존 딥러닝 모델은 다음과 같은 문제를 해결하지 못하고 있음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작은 결함의 탐지 정확도 저하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결함 발생의 반복성 또는 증가 경향을 실시간으로 분석하는 기능 부재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공정 중 실시간 처리 능력 부족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 이 논문은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기반으로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모델의 특징 피라미드 네트워크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(Feature Pyramid Network, FPN)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문맥 정보를 활용하도록 수정하여 작은 결함에도 민감하게 반응하도록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손실 함수의 기하학적 매개변수를 적절한 상수로 임의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스케일링하여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 작은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결함을 감지하는 기능을 향상시킴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또한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결함의 시각적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패턴뿐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아니라 이상 징후의 발생 경향성까지 감지하는 모델을 개발함으로써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고속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+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고정밀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탐지 모델을 제안함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0937BA-F432-BC7C-4AFB-0FB2FF5E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661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D47B-444D-EC80-7F55-64A05784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9515-D6E4-3AE9-CF37-C16DCC1C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67BE87-FE78-EE39-8D31-53AA08AF1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481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*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제안하는 모델은 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YOLOv5s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를 기반으로 하며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다음과 같은 개선점을 포함</a:t>
            </a:r>
            <a:endParaRPr lang="en-US" altLang="ko-KR" sz="1600" b="1" kern="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Feature Pyramid Network(FPN)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FPN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? [3]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고해상도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feature map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low-level feature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가지지만 객체의 위치에 대한 정보를 상대적으로 정확하게 보존하고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Spoqa Han Sans"/>
              </a:rPr>
              <a:t>저해상도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Spoqa Han Sans"/>
              </a:rPr>
              <a:t>feature map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Spoqa Han Sans"/>
              </a:rPr>
              <a:t>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High-level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feature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갖고 있으므로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이러한 고해상도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feature map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특징을 저해상도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feature map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 전달하여 작은 객체를 더 잘 탐지할 수 있도록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A4615D-DDAF-DF35-8C68-4AAABD42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979" y="3938884"/>
            <a:ext cx="4680052" cy="2374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47D184-9C57-7F2B-8CC3-E0887AC66B05}"/>
              </a:ext>
            </a:extLst>
          </p:cNvPr>
          <p:cNvSpPr txBox="1"/>
          <p:nvPr/>
        </p:nvSpPr>
        <p:spPr>
          <a:xfrm>
            <a:off x="1871970" y="3532029"/>
            <a:ext cx="1800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0033CC"/>
                </a:solidFill>
              </a:rPr>
              <a:t>Down</a:t>
            </a:r>
            <a:r>
              <a:rPr lang="ko-KR" altLang="en-US" sz="1100" b="1" dirty="0">
                <a:solidFill>
                  <a:srgbClr val="0033CC"/>
                </a:solidFill>
              </a:rPr>
              <a:t> </a:t>
            </a:r>
            <a:r>
              <a:rPr lang="en-US" altLang="ko-KR" sz="1100" b="1" dirty="0">
                <a:solidFill>
                  <a:srgbClr val="0033CC"/>
                </a:solidFill>
              </a:rPr>
              <a:t>sampling</a:t>
            </a:r>
          </a:p>
          <a:p>
            <a:r>
              <a:rPr lang="en-US" altLang="ko-KR" sz="1100" b="1" dirty="0">
                <a:solidFill>
                  <a:srgbClr val="0033CC"/>
                </a:solidFill>
              </a:rPr>
              <a:t>(</a:t>
            </a:r>
            <a:r>
              <a:rPr lang="ko-KR" altLang="en-US" sz="1100" b="1" dirty="0">
                <a:solidFill>
                  <a:srgbClr val="0033CC"/>
                </a:solidFill>
              </a:rPr>
              <a:t>해상도 감소</a:t>
            </a:r>
            <a:r>
              <a:rPr lang="en-US" altLang="ko-KR" sz="1100" b="1" dirty="0">
                <a:solidFill>
                  <a:srgbClr val="0033CC"/>
                </a:solidFill>
              </a:rPr>
              <a:t>/ </a:t>
            </a:r>
            <a:r>
              <a:rPr lang="ko-KR" altLang="en-US" sz="1100" b="1" dirty="0">
                <a:solidFill>
                  <a:srgbClr val="0033CC"/>
                </a:solidFill>
              </a:rPr>
              <a:t>특징 강화</a:t>
            </a:r>
            <a:r>
              <a:rPr lang="en-US" altLang="ko-KR" sz="1100" b="1" dirty="0">
                <a:solidFill>
                  <a:srgbClr val="0033CC"/>
                </a:solidFill>
              </a:rPr>
              <a:t>)</a:t>
            </a:r>
            <a:endParaRPr lang="ko-KR" altLang="en-US" sz="1100" b="1" dirty="0">
              <a:solidFill>
                <a:srgbClr val="0033CC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F19B8-562A-0481-3C3E-C0B169C77BFA}"/>
              </a:ext>
            </a:extLst>
          </p:cNvPr>
          <p:cNvSpPr txBox="1"/>
          <p:nvPr/>
        </p:nvSpPr>
        <p:spPr>
          <a:xfrm>
            <a:off x="3555797" y="3447205"/>
            <a:ext cx="19424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0033CC"/>
                </a:solidFill>
              </a:rPr>
              <a:t>Up</a:t>
            </a:r>
            <a:r>
              <a:rPr lang="ko-KR" altLang="en-US" sz="1100" b="1" dirty="0">
                <a:solidFill>
                  <a:srgbClr val="0033CC"/>
                </a:solidFill>
              </a:rPr>
              <a:t> </a:t>
            </a:r>
            <a:r>
              <a:rPr lang="en-US" altLang="ko-KR" sz="1100" b="1" dirty="0">
                <a:solidFill>
                  <a:srgbClr val="0033CC"/>
                </a:solidFill>
              </a:rPr>
              <a:t>sampling</a:t>
            </a:r>
          </a:p>
          <a:p>
            <a:r>
              <a:rPr lang="en-US" altLang="ko-KR" sz="1100" b="1" dirty="0">
                <a:solidFill>
                  <a:srgbClr val="0033CC"/>
                </a:solidFill>
              </a:rPr>
              <a:t>(</a:t>
            </a:r>
            <a:r>
              <a:rPr lang="ko-KR" altLang="en-US" sz="1100" b="1" dirty="0">
                <a:solidFill>
                  <a:srgbClr val="0033CC"/>
                </a:solidFill>
              </a:rPr>
              <a:t>해상도 증가</a:t>
            </a:r>
            <a:r>
              <a:rPr lang="en-US" altLang="ko-KR" sz="1100" b="1" dirty="0">
                <a:solidFill>
                  <a:srgbClr val="0033CC"/>
                </a:solidFill>
              </a:rPr>
              <a:t>/</a:t>
            </a:r>
            <a:r>
              <a:rPr lang="ko-KR" altLang="en-US" sz="1100" b="1" dirty="0">
                <a:solidFill>
                  <a:srgbClr val="0033CC"/>
                </a:solidFill>
              </a:rPr>
              <a:t>특징</a:t>
            </a:r>
            <a:r>
              <a:rPr lang="en-US" altLang="ko-KR" sz="1100" b="1" dirty="0">
                <a:solidFill>
                  <a:srgbClr val="0033CC"/>
                </a:solidFill>
              </a:rPr>
              <a:t> </a:t>
            </a:r>
            <a:r>
              <a:rPr lang="ko-KR" altLang="en-US" sz="1100" b="1" dirty="0">
                <a:solidFill>
                  <a:srgbClr val="0033CC"/>
                </a:solidFill>
              </a:rPr>
              <a:t>약화</a:t>
            </a:r>
            <a:r>
              <a:rPr lang="en-US" altLang="ko-KR" sz="1100" b="1" dirty="0">
                <a:solidFill>
                  <a:srgbClr val="0033CC"/>
                </a:solidFill>
              </a:rPr>
              <a:t>/</a:t>
            </a:r>
          </a:p>
          <a:p>
            <a:r>
              <a:rPr lang="ko-KR" altLang="en-US" sz="1100" b="1" dirty="0">
                <a:solidFill>
                  <a:srgbClr val="0033CC"/>
                </a:solidFill>
              </a:rPr>
              <a:t>위치정보 강화</a:t>
            </a:r>
            <a:r>
              <a:rPr lang="en-US" altLang="ko-KR" sz="1100" b="1" dirty="0">
                <a:solidFill>
                  <a:srgbClr val="0033CC"/>
                </a:solidFill>
              </a:rPr>
              <a:t>)</a:t>
            </a:r>
            <a:endParaRPr lang="ko-KR" altLang="en-US" sz="1100" b="1" dirty="0">
              <a:solidFill>
                <a:srgbClr val="0033C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262E5-8ACB-409E-CECB-BCCB7233D00D}"/>
              </a:ext>
            </a:extLst>
          </p:cNvPr>
          <p:cNvSpPr txBox="1"/>
          <p:nvPr/>
        </p:nvSpPr>
        <p:spPr>
          <a:xfrm>
            <a:off x="2379393" y="6174538"/>
            <a:ext cx="19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rgbClr val="FF0000"/>
                </a:solidFill>
                <a:effectLst/>
                <a:latin typeface="Spoqa Han Sans"/>
              </a:rPr>
              <a:t>Bottom-up pathway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8BA0F-3439-C68E-73D5-C0A690E92815}"/>
              </a:ext>
            </a:extLst>
          </p:cNvPr>
          <p:cNvSpPr txBox="1"/>
          <p:nvPr/>
        </p:nvSpPr>
        <p:spPr>
          <a:xfrm>
            <a:off x="3851992" y="5542822"/>
            <a:ext cx="135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rgbClr val="FF0000"/>
                </a:solidFill>
                <a:effectLst/>
                <a:latin typeface="Spoqa Han Sans"/>
              </a:rPr>
              <a:t>Top-down </a:t>
            </a:r>
          </a:p>
          <a:p>
            <a:r>
              <a:rPr lang="en-US" altLang="ko-KR" sz="1200" b="1" i="0" dirty="0">
                <a:solidFill>
                  <a:srgbClr val="FF0000"/>
                </a:solidFill>
                <a:effectLst/>
                <a:latin typeface="Spoqa Han Sans"/>
              </a:rPr>
              <a:t>pathway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A063D-4172-20FC-E2D7-025ADB2C466E}"/>
              </a:ext>
            </a:extLst>
          </p:cNvPr>
          <p:cNvSpPr txBox="1"/>
          <p:nvPr/>
        </p:nvSpPr>
        <p:spPr>
          <a:xfrm>
            <a:off x="3941993" y="4125162"/>
            <a:ext cx="1942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Lateral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Connection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110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63994-BE51-73D0-C1E5-D613B17C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CE715-EEAC-5671-4A29-32DAB4AD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3B64F-5E84-D5D5-D69C-CB20B3A3F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42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*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제안하는 모델은 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YOLOv5s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를 기반으로 하며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다음과 같은 개선점을 포함</a:t>
            </a:r>
            <a:endParaRPr lang="en-US" altLang="ko-KR" sz="1600" b="1" kern="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Feature Pyramid Network(FPN)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FPN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적용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[4]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- FPN + PANet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구조 활용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FPN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과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PANet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결합은 다양한 스케일의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Feature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 의미 정보와 위치 정보를 모두 포함시켜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다양한 크기의 이미지를 정확하게 예측할 수 있도록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0FB1B6-6306-5CAA-459E-634911AB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374" y="3218756"/>
            <a:ext cx="4695784" cy="28521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6F5A7BD-2F62-8932-12FE-C3C375FBBC12}"/>
              </a:ext>
            </a:extLst>
          </p:cNvPr>
          <p:cNvSpPr/>
          <p:nvPr/>
        </p:nvSpPr>
        <p:spPr bwMode="auto">
          <a:xfrm>
            <a:off x="3880381" y="3218756"/>
            <a:ext cx="2941644" cy="25685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D41E6-0B40-979F-79B8-928DDE4FD56A}"/>
              </a:ext>
            </a:extLst>
          </p:cNvPr>
          <p:cNvSpPr txBox="1"/>
          <p:nvPr/>
        </p:nvSpPr>
        <p:spPr>
          <a:xfrm>
            <a:off x="4752838" y="5731362"/>
            <a:ext cx="135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FF0000"/>
                </a:solidFill>
                <a:effectLst/>
                <a:latin typeface="Spoqa Han Sans"/>
              </a:rPr>
              <a:t>Neck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28DF8-BD68-BCAB-3688-8FFE833D1631}"/>
              </a:ext>
            </a:extLst>
          </p:cNvPr>
          <p:cNvSpPr/>
          <p:nvPr/>
        </p:nvSpPr>
        <p:spPr bwMode="auto">
          <a:xfrm>
            <a:off x="2094556" y="3360532"/>
            <a:ext cx="1620018" cy="25685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6FABC-2DF0-6C34-5576-2966796A4AC5}"/>
              </a:ext>
            </a:extLst>
          </p:cNvPr>
          <p:cNvSpPr txBox="1"/>
          <p:nvPr/>
        </p:nvSpPr>
        <p:spPr>
          <a:xfrm>
            <a:off x="2137137" y="3121223"/>
            <a:ext cx="135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FF0000"/>
                </a:solidFill>
                <a:effectLst/>
                <a:latin typeface="Spoqa Han Sans"/>
              </a:rPr>
              <a:t>Backbone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84E9D4E-F20D-62EF-4D74-238D653B66EA}"/>
              </a:ext>
            </a:extLst>
          </p:cNvPr>
          <p:cNvSpPr/>
          <p:nvPr/>
        </p:nvSpPr>
        <p:spPr bwMode="auto">
          <a:xfrm>
            <a:off x="7632513" y="3663421"/>
            <a:ext cx="630007" cy="251165"/>
          </a:xfrm>
          <a:prstGeom prst="cube">
            <a:avLst>
              <a:gd name="adj" fmla="val 84972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65974E77-97F5-6684-1EE7-E1C58F376FE8}"/>
              </a:ext>
            </a:extLst>
          </p:cNvPr>
          <p:cNvSpPr/>
          <p:nvPr/>
        </p:nvSpPr>
        <p:spPr bwMode="auto">
          <a:xfrm>
            <a:off x="7286123" y="4653432"/>
            <a:ext cx="1260014" cy="407879"/>
          </a:xfrm>
          <a:prstGeom prst="cube">
            <a:avLst>
              <a:gd name="adj" fmla="val 84972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56BAC5DC-B257-9408-582F-F10E12481F8B}"/>
              </a:ext>
            </a:extLst>
          </p:cNvPr>
          <p:cNvSpPr/>
          <p:nvPr/>
        </p:nvSpPr>
        <p:spPr bwMode="auto">
          <a:xfrm>
            <a:off x="7485735" y="4131784"/>
            <a:ext cx="866785" cy="341646"/>
          </a:xfrm>
          <a:prstGeom prst="cube">
            <a:avLst>
              <a:gd name="adj" fmla="val 84972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CC3D265-3D4A-0B58-1F1B-06D26C75DC07}"/>
              </a:ext>
            </a:extLst>
          </p:cNvPr>
          <p:cNvCxnSpPr/>
          <p:nvPr/>
        </p:nvCxnSpPr>
        <p:spPr bwMode="auto">
          <a:xfrm>
            <a:off x="6552022" y="3789004"/>
            <a:ext cx="95957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597213-5EA1-D9E0-7CD7-9468099A5FAC}"/>
              </a:ext>
            </a:extLst>
          </p:cNvPr>
          <p:cNvCxnSpPr/>
          <p:nvPr/>
        </p:nvCxnSpPr>
        <p:spPr bwMode="auto">
          <a:xfrm>
            <a:off x="6484581" y="4239009"/>
            <a:ext cx="95957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7CADD8-9FE1-7E99-0D84-D4AF27F6D6E0}"/>
              </a:ext>
            </a:extLst>
          </p:cNvPr>
          <p:cNvCxnSpPr/>
          <p:nvPr/>
        </p:nvCxnSpPr>
        <p:spPr bwMode="auto">
          <a:xfrm>
            <a:off x="6484581" y="4687068"/>
            <a:ext cx="95957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26D202-EB82-91DA-A3CC-0F353E75138F}"/>
              </a:ext>
            </a:extLst>
          </p:cNvPr>
          <p:cNvSpPr txBox="1"/>
          <p:nvPr/>
        </p:nvSpPr>
        <p:spPr>
          <a:xfrm>
            <a:off x="7272508" y="5103437"/>
            <a:ext cx="135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Spoqa Han Sans"/>
              </a:rPr>
              <a:t>Head : Detection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6B4E2F-55E6-A6EA-5832-CD2CB6860585}"/>
              </a:ext>
            </a:extLst>
          </p:cNvPr>
          <p:cNvSpPr txBox="1"/>
          <p:nvPr/>
        </p:nvSpPr>
        <p:spPr>
          <a:xfrm>
            <a:off x="7651753" y="3388613"/>
            <a:ext cx="1350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chemeClr val="tx1"/>
                </a:solidFill>
                <a:effectLst/>
                <a:latin typeface="Spoqa Han Sans"/>
              </a:rPr>
              <a:t>P5: </a:t>
            </a:r>
            <a:r>
              <a:rPr lang="ko-KR" altLang="en-US" sz="1200" b="1" i="0" dirty="0">
                <a:solidFill>
                  <a:schemeClr val="tx1"/>
                </a:solidFill>
                <a:effectLst/>
                <a:latin typeface="Spoqa Han Sans"/>
              </a:rPr>
              <a:t>큰 객체 탐지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6BA540-900D-0269-C11A-792B4221B0C4}"/>
              </a:ext>
            </a:extLst>
          </p:cNvPr>
          <p:cNvSpPr txBox="1"/>
          <p:nvPr/>
        </p:nvSpPr>
        <p:spPr>
          <a:xfrm>
            <a:off x="7511599" y="3899704"/>
            <a:ext cx="1542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chemeClr val="tx1"/>
                </a:solidFill>
                <a:effectLst/>
                <a:latin typeface="Spoqa Han Sans"/>
              </a:rPr>
              <a:t>P4: </a:t>
            </a:r>
            <a:r>
              <a:rPr lang="ko-KR" altLang="en-US" sz="1200" b="1" i="0" dirty="0">
                <a:solidFill>
                  <a:schemeClr val="tx1"/>
                </a:solidFill>
                <a:effectLst/>
                <a:latin typeface="Spoqa Han Sans"/>
              </a:rPr>
              <a:t>중간 객체 탐지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40041-4172-5038-ECFF-766D325DF24F}"/>
              </a:ext>
            </a:extLst>
          </p:cNvPr>
          <p:cNvSpPr txBox="1"/>
          <p:nvPr/>
        </p:nvSpPr>
        <p:spPr>
          <a:xfrm>
            <a:off x="7444158" y="4435463"/>
            <a:ext cx="154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solidFill>
                  <a:schemeClr val="tx1"/>
                </a:solidFill>
                <a:effectLst/>
                <a:latin typeface="Spoqa Han Sans"/>
              </a:rPr>
              <a:t>P3: </a:t>
            </a:r>
            <a:r>
              <a:rPr lang="ko-KR" altLang="en-US" sz="1200" b="1" i="0" dirty="0">
                <a:solidFill>
                  <a:schemeClr val="tx1"/>
                </a:solidFill>
                <a:effectLst/>
                <a:latin typeface="Spoqa Han Sans"/>
              </a:rPr>
              <a:t>작은 객체 탐지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405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65134-F48A-8BCC-5DA7-DA2FEFCD9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3448E-289E-9F21-2ED5-2796EA5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43692-777C-482A-759D-CEB22F987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46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*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제안하는 모델은 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YOLOv5s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를 기반으로 하며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다음과 같은 개선점을 포함</a:t>
            </a:r>
            <a:endParaRPr lang="en-US" altLang="ko-KR" sz="1600" b="1" kern="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Feature Pyramid Network(FPN)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개선된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FPN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적용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- candidate region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과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context region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융합하는 새로운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FPN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제안함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- candidate region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은 고해상도에서 디테일 중심의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피쳐맵으로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간주하고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context region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낮은 해상도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피처맵으로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간주함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업샘플링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다운샘플링을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통해 해상도를 맞춘 뒤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concat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으로 결합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- Ex. "P3 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자세한 객체 정보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)" + "P4, P5 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넓은 문맥 정보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)" →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하나의 통합된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피처맵을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구성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- candidate region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은 박스 위치를 정확히 맞추고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context region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은 이 위치가 정말 올바른 객체인지 구분하는 역할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42232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0B8F1-15A8-C6AC-D522-26AEAF55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54BF-ADF4-46D6-93A2-9F771E6B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C84D1-CB6E-2411-9BE7-04843FBBB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111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*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제안하는 모델은 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YOLOv5s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를 기반으로 하며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다음과 같은 개선점을 포함</a:t>
            </a:r>
            <a:endParaRPr lang="en-US" altLang="ko-KR" sz="1600" b="1" kern="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Feature Pyramid Network(FPN)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ADFB2C-4801-D118-7F75-33392051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66" y="2171575"/>
            <a:ext cx="5406715" cy="3021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DCE476-027A-1A71-46E0-AD1C64808B56}"/>
              </a:ext>
            </a:extLst>
          </p:cNvPr>
          <p:cNvSpPr txBox="1"/>
          <p:nvPr/>
        </p:nvSpPr>
        <p:spPr>
          <a:xfrm>
            <a:off x="1511966" y="5178322"/>
            <a:ext cx="6660074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buNone/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P3 : P3 (Candidate Region) + P4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upsampling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(Context Region)</a:t>
            </a:r>
          </a:p>
          <a:p>
            <a:pPr marL="0" marR="0" indent="0" algn="l" fontAlgn="base" latinLnBrk="0">
              <a:lnSpc>
                <a:spcPct val="160000"/>
              </a:lnSpc>
              <a:buNone/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P4 : P4 + P3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downsamplig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(Candidate Region) + P5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upsampling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(Context Region)</a:t>
            </a:r>
          </a:p>
          <a:p>
            <a:pPr marL="0" marR="0" indent="0" algn="l" fontAlgn="base" latinLnBrk="0">
              <a:lnSpc>
                <a:spcPct val="160000"/>
              </a:lnSpc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P5 : P5(Context Region) + P4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downsampling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(Candidate Region)</a:t>
            </a:r>
          </a:p>
          <a:p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3473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B382-5782-277B-9629-98675B4D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96DD3-555D-E258-C519-57E57DE4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078B7-7BDE-043D-C04C-20AC7DB12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148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*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제안하는 모델은 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YOLOv5s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를 기반으로 하며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다음과 같은 개선점을 포함</a:t>
            </a:r>
            <a:endParaRPr lang="en-US" altLang="ko-KR" sz="1600" b="1" kern="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Feature Pyramid Network(FPN)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 FPN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과 비교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B146BF-2FF1-EBCB-2BED-6BF60FA10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31295"/>
              </p:ext>
            </p:extLst>
          </p:nvPr>
        </p:nvGraphicFramePr>
        <p:xfrm>
          <a:off x="1421964" y="2798992"/>
          <a:ext cx="6750075" cy="297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13">
                  <a:extLst>
                    <a:ext uri="{9D8B030D-6E8A-4147-A177-3AD203B41FA5}">
                      <a16:colId xmlns:a16="http://schemas.microsoft.com/office/drawing/2014/main" val="3334441895"/>
                    </a:ext>
                  </a:extLst>
                </a:gridCol>
                <a:gridCol w="2880032">
                  <a:extLst>
                    <a:ext uri="{9D8B030D-6E8A-4147-A177-3AD203B41FA5}">
                      <a16:colId xmlns:a16="http://schemas.microsoft.com/office/drawing/2014/main" val="339788524"/>
                    </a:ext>
                  </a:extLst>
                </a:gridCol>
                <a:gridCol w="2790030">
                  <a:extLst>
                    <a:ext uri="{9D8B030D-6E8A-4147-A177-3AD203B41FA5}">
                      <a16:colId xmlns:a16="http://schemas.microsoft.com/office/drawing/2014/main" val="1943281466"/>
                    </a:ext>
                  </a:extLst>
                </a:gridCol>
              </a:tblGrid>
              <a:tr h="42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</a:t>
                      </a:r>
                      <a:r>
                        <a:rPr lang="en-US" altLang="ko-KR" sz="1400" dirty="0"/>
                        <a:t> YOLOv5 FPN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본 논문의 개선된 </a:t>
                      </a:r>
                      <a:r>
                        <a:rPr lang="en-US" altLang="ko-KR" sz="1400" dirty="0"/>
                        <a:t>FPN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887989"/>
                  </a:ext>
                </a:extLst>
              </a:tr>
              <a:tr h="42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 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단순 멀티 스케일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문맥 강화 중심 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06329"/>
                  </a:ext>
                </a:extLst>
              </a:tr>
              <a:tr h="42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특징 결합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업샘플링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40921"/>
                  </a:ext>
                </a:extLst>
              </a:tr>
              <a:tr h="42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문맥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13222"/>
                  </a:ext>
                </a:extLst>
              </a:tr>
              <a:tr h="42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객체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68932"/>
                  </a:ext>
                </a:extLst>
              </a:tr>
              <a:tr h="42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97804"/>
                  </a:ext>
                </a:extLst>
              </a:tr>
              <a:tr h="42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1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372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97D2-BF27-3863-EFD9-522005B7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BA6A3-AF6D-0C20-F182-CB9CA7AC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C7251-DA91-2800-9006-86802B82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200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손실 함수 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개체 탐지의 정확한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Capsulation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위해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(Complete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Loss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함수 개선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개체일수록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IoU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높이는 것 보다 정답 박스와 예측 박스 간의 거리를 좁히는 방향으로 학습하는 것이 더 유리함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Loss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함수의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D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항과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V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항을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배로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스케일링하여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이들의 기여도를 확대함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40E6459-21A8-4F56-0BA4-C39C7E04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34" y="3190214"/>
            <a:ext cx="4860054" cy="5400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1E5F7E-299C-DB7C-5A8D-F4750C6F8225}"/>
              </a:ext>
            </a:extLst>
          </p:cNvPr>
          <p:cNvSpPr/>
          <p:nvPr/>
        </p:nvSpPr>
        <p:spPr bwMode="auto">
          <a:xfrm>
            <a:off x="2251390" y="3130984"/>
            <a:ext cx="1260014" cy="5400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42A5D3-260D-194A-C1DE-7083552F5DC3}"/>
              </a:ext>
            </a:extLst>
          </p:cNvPr>
          <p:cNvSpPr/>
          <p:nvPr/>
        </p:nvSpPr>
        <p:spPr bwMode="auto">
          <a:xfrm>
            <a:off x="3729774" y="3130984"/>
            <a:ext cx="1260014" cy="5400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27E1D1-59AF-7833-DF1A-9617BCC94AE9}"/>
              </a:ext>
            </a:extLst>
          </p:cNvPr>
          <p:cNvSpPr/>
          <p:nvPr/>
        </p:nvSpPr>
        <p:spPr bwMode="auto">
          <a:xfrm>
            <a:off x="5237604" y="3130984"/>
            <a:ext cx="1260014" cy="5400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pic>
        <p:nvPicPr>
          <p:cNvPr id="2051" name="_x532538488">
            <a:extLst>
              <a:ext uri="{FF2B5EF4-FFF2-40B4-BE49-F238E27FC236}">
                <a16:creationId xmlns:a16="http://schemas.microsoft.com/office/drawing/2014/main" id="{A4CE57AE-9DE6-6B24-C389-70590FCF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70" y="3985245"/>
            <a:ext cx="1610786" cy="7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BD4751C-641C-75BE-5284-9B8ADC7F0166}"/>
              </a:ext>
            </a:extLst>
          </p:cNvPr>
          <p:cNvCxnSpPr>
            <a:stCxn id="2051" idx="0"/>
            <a:endCxn id="9" idx="2"/>
          </p:cNvCxnSpPr>
          <p:nvPr/>
        </p:nvCxnSpPr>
        <p:spPr bwMode="auto">
          <a:xfrm rot="5400000" flipH="1" flipV="1">
            <a:off x="3844845" y="3470309"/>
            <a:ext cx="314255" cy="7156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1ABB1A-8F56-45FE-27B8-FD42C98711AD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 bwMode="auto">
          <a:xfrm rot="16200000" flipV="1">
            <a:off x="6240162" y="3298439"/>
            <a:ext cx="331564" cy="10766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Picture 5">
            <a:extLst>
              <a:ext uri="{FF2B5EF4-FFF2-40B4-BE49-F238E27FC236}">
                <a16:creationId xmlns:a16="http://schemas.microsoft.com/office/drawing/2014/main" id="{D3EFBA37-8F66-7C3E-4DBE-3BA06F55C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77" y="4002554"/>
            <a:ext cx="3755998" cy="7407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A6AD3B9-F1E0-9E6D-9472-6DAA4D98A4AF}"/>
              </a:ext>
            </a:extLst>
          </p:cNvPr>
          <p:cNvSpPr txBox="1"/>
          <p:nvPr/>
        </p:nvSpPr>
        <p:spPr>
          <a:xfrm>
            <a:off x="1354025" y="3939960"/>
            <a:ext cx="135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1 - </a:t>
            </a:r>
            <a:r>
              <a:rPr lang="en-US" altLang="ko-KR" b="1" dirty="0" err="1">
                <a:solidFill>
                  <a:schemeClr val="tx1"/>
                </a:solidFill>
              </a:rPr>
              <a:t>IoU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4C30E58-08F9-2534-F46D-C6F4C78E9E20}"/>
              </a:ext>
            </a:extLst>
          </p:cNvPr>
          <p:cNvCxnSpPr>
            <a:stCxn id="20" idx="0"/>
            <a:endCxn id="8" idx="2"/>
          </p:cNvCxnSpPr>
          <p:nvPr/>
        </p:nvCxnSpPr>
        <p:spPr bwMode="auto">
          <a:xfrm rot="5400000" flipH="1" flipV="1">
            <a:off x="2320730" y="3379293"/>
            <a:ext cx="268970" cy="8523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FA08E-F942-C038-E52F-E9E8CEB8B9BA}"/>
              </a:ext>
            </a:extLst>
          </p:cNvPr>
          <p:cNvSpPr txBox="1"/>
          <p:nvPr/>
        </p:nvSpPr>
        <p:spPr>
          <a:xfrm>
            <a:off x="3447532" y="3796442"/>
            <a:ext cx="182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ko-KR" altLang="en-US" sz="1400" b="1" dirty="0">
                <a:solidFill>
                  <a:srgbClr val="FF0000"/>
                </a:solidFill>
              </a:rPr>
              <a:t>항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>
                <a:solidFill>
                  <a:srgbClr val="FF0000"/>
                </a:solidFill>
              </a:rPr>
              <a:t>거리항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011737-A821-B7FF-FAAC-671EA1F949B6}"/>
              </a:ext>
            </a:extLst>
          </p:cNvPr>
          <p:cNvSpPr txBox="1"/>
          <p:nvPr/>
        </p:nvSpPr>
        <p:spPr>
          <a:xfrm>
            <a:off x="6833728" y="3875158"/>
            <a:ext cx="182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V</a:t>
            </a:r>
            <a:r>
              <a:rPr lang="ko-KR" altLang="en-US" sz="1400" b="1" dirty="0">
                <a:solidFill>
                  <a:srgbClr val="FF0000"/>
                </a:solidFill>
              </a:rPr>
              <a:t>항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>
                <a:solidFill>
                  <a:srgbClr val="FF0000"/>
                </a:solidFill>
              </a:rPr>
              <a:t>종횡비항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55B636-3986-6D22-EF00-36CAB98D9DBC}"/>
              </a:ext>
            </a:extLst>
          </p:cNvPr>
          <p:cNvSpPr txBox="1"/>
          <p:nvPr/>
        </p:nvSpPr>
        <p:spPr>
          <a:xfrm>
            <a:off x="1168483" y="4228811"/>
            <a:ext cx="182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S</a:t>
            </a:r>
            <a:r>
              <a:rPr lang="ko-KR" altLang="en-US" sz="1400" b="1" dirty="0">
                <a:solidFill>
                  <a:srgbClr val="FF0000"/>
                </a:solidFill>
              </a:rPr>
              <a:t>항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 err="1">
                <a:solidFill>
                  <a:srgbClr val="FF0000"/>
                </a:solidFill>
              </a:rPr>
              <a:t>면적항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8C0F24E-06FD-E252-D827-3FA81D985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987" y="4915650"/>
            <a:ext cx="6525316" cy="1303381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E18CD35-EB09-FABD-BF95-94A6992A2EC4}"/>
              </a:ext>
            </a:extLst>
          </p:cNvPr>
          <p:cNvSpPr/>
          <p:nvPr/>
        </p:nvSpPr>
        <p:spPr bwMode="auto">
          <a:xfrm>
            <a:off x="654095" y="5321497"/>
            <a:ext cx="481947" cy="45000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BD6D86-A10A-2CB8-9241-213D8BE79EA1}"/>
              </a:ext>
            </a:extLst>
          </p:cNvPr>
          <p:cNvSpPr txBox="1"/>
          <p:nvPr/>
        </p:nvSpPr>
        <p:spPr>
          <a:xfrm>
            <a:off x="549864" y="3198607"/>
            <a:ext cx="138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기존의</a:t>
            </a:r>
            <a:r>
              <a:rPr lang="en-US" altLang="ko-KR" sz="1400" b="1" dirty="0">
                <a:solidFill>
                  <a:srgbClr val="0033CC"/>
                </a:solidFill>
              </a:rPr>
              <a:t> </a:t>
            </a:r>
            <a:r>
              <a:rPr lang="en-US" altLang="ko-KR" sz="1400" b="1" dirty="0" err="1">
                <a:solidFill>
                  <a:srgbClr val="0033CC"/>
                </a:solidFill>
              </a:rPr>
              <a:t>CIoU</a:t>
            </a:r>
            <a:r>
              <a:rPr lang="ko-KR" altLang="en-US" sz="1400" b="1" dirty="0">
                <a:solidFill>
                  <a:srgbClr val="0033CC"/>
                </a:solidFill>
              </a:rPr>
              <a:t> </a:t>
            </a:r>
            <a:endParaRPr lang="en-US" altLang="ko-KR" sz="1400" b="1" dirty="0">
              <a:solidFill>
                <a:srgbClr val="0033CC"/>
              </a:solidFill>
            </a:endParaRPr>
          </a:p>
          <a:p>
            <a:r>
              <a:rPr lang="en-US" altLang="ko-KR" sz="1400" b="1" dirty="0">
                <a:solidFill>
                  <a:srgbClr val="0033CC"/>
                </a:solidFill>
              </a:rPr>
              <a:t>Loss</a:t>
            </a:r>
            <a:r>
              <a:rPr lang="ko-KR" altLang="en-US" sz="1400" b="1" dirty="0">
                <a:solidFill>
                  <a:srgbClr val="0033CC"/>
                </a:solidFill>
              </a:rPr>
              <a:t> 함수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B69FD2-C6AB-FD17-69FC-732723AF51E1}"/>
              </a:ext>
            </a:extLst>
          </p:cNvPr>
          <p:cNvSpPr txBox="1"/>
          <p:nvPr/>
        </p:nvSpPr>
        <p:spPr>
          <a:xfrm>
            <a:off x="971960" y="5245806"/>
            <a:ext cx="138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33CC"/>
                </a:solidFill>
              </a:rPr>
              <a:t>개선된</a:t>
            </a:r>
            <a:r>
              <a:rPr lang="en-US" altLang="ko-KR" sz="1400" b="1" dirty="0">
                <a:solidFill>
                  <a:srgbClr val="0033CC"/>
                </a:solidFill>
              </a:rPr>
              <a:t> </a:t>
            </a:r>
            <a:r>
              <a:rPr lang="en-US" altLang="ko-KR" sz="1400" b="1" dirty="0" err="1">
                <a:solidFill>
                  <a:srgbClr val="0033CC"/>
                </a:solidFill>
              </a:rPr>
              <a:t>CIoU</a:t>
            </a:r>
            <a:r>
              <a:rPr lang="ko-KR" altLang="en-US" sz="1400" b="1" dirty="0">
                <a:solidFill>
                  <a:srgbClr val="0033CC"/>
                </a:solidFill>
              </a:rPr>
              <a:t> </a:t>
            </a:r>
            <a:endParaRPr lang="en-US" altLang="ko-KR" sz="1400" b="1" dirty="0">
              <a:solidFill>
                <a:srgbClr val="0033CC"/>
              </a:solidFill>
            </a:endParaRPr>
          </a:p>
          <a:p>
            <a:r>
              <a:rPr lang="en-US" altLang="ko-KR" sz="1400" b="1" dirty="0">
                <a:solidFill>
                  <a:srgbClr val="0033CC"/>
                </a:solidFill>
              </a:rPr>
              <a:t>Loss</a:t>
            </a:r>
            <a:r>
              <a:rPr lang="ko-KR" altLang="en-US" sz="1400" b="1" dirty="0">
                <a:solidFill>
                  <a:srgbClr val="0033CC"/>
                </a:solidFill>
              </a:rPr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5044974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DDFB6-8061-DB4D-E173-38B8E8BA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64C7-56C7-DDFB-8110-29051A83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0F8CE-AA52-7B40-B807-CDECB7F88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490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손실 함수 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D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거리항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기여도 개선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손실 함수의 두 번째 항으로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예측 박스와 정답 박스의 중심점 사이의 거리를 기반으로 박스 위치를 조정하도록 유도하는 역할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분자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예측 중심점과 정답 중심점 사이의 유클리드 거리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(d),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분모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두 박스를 모두 포함하는 최소 외접 박스의 대각선 길이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(c)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예측 박스의 중심점과 정답 박스의 중심점 사이의 거리가 멀수록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박스가 잘못된 위치에 있을수록 손실이 커짐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이미지 크기나 객체 크기에 따라 스케일링 문제 발생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이를 해결하기 위해 두 박스를 모두 포함하는 최소 외접 박스의 대각선 길이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c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로 나누며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항상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0 ~ 1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범위의 값으로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정규화됨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D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항은 중심점만 기준이기 때문에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예측 박스가 정답 위치에 가까워도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모양이 다르면 여전히 손실이 높음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(V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도 함께 사용해서 보완해야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tiny object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에서는 중심점 위치가 조금만 어긋나도 전체 박스가 빗나가게 되므로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D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항이 매우 민감해질 수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D8BDA1-577F-5725-FC25-241D42D6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14" y="853481"/>
            <a:ext cx="2322807" cy="1393684"/>
          </a:xfrm>
          <a:prstGeom prst="rect">
            <a:avLst/>
          </a:prstGeom>
        </p:spPr>
      </p:pic>
      <p:pic>
        <p:nvPicPr>
          <p:cNvPr id="3073" name="_x266486592">
            <a:extLst>
              <a:ext uri="{FF2B5EF4-FFF2-40B4-BE49-F238E27FC236}">
                <a16:creationId xmlns:a16="http://schemas.microsoft.com/office/drawing/2014/main" id="{170BB91C-4EFC-15F6-1193-85C69DDB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21" y="1473387"/>
            <a:ext cx="1641389" cy="81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9483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461B7-DAD2-00DD-21A0-B93D50CBF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B2911-C55E-5CF6-2C0A-71516FBC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AE36B-319E-314C-4001-AAD3B84F9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672038" cy="398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손실 함수 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V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종횡비항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기여도 개선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예측한 박스와 정답 박스의 비율 차이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(aspect ratio difference)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정량화하여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박스 모양을 정밀하게 맞추는 역할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예측 박스의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모양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정답과 맞추는 역할을 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객체일수록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맞추는 게 매우 중요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예측 박스의 중심점과 정답 박스의 중심점 사이의 거리가 멀수록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박스가 잘못된 위치에 있을수록 손실이 커짐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종횡비는 값의 범위가 제한되지 않아 직접 빼면 스케일링 문제 발생하여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tan-1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취해 비율을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-90° ~ +90°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사이의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정규화된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각도로 변환함으로써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비율 차이 자체에 민감하게 반응할 수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아래와 같이 상황에 따라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V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항의 비중을 조절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처음에는 종횡비보다는 위치 맞추는 게 우선이고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IoU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가 높아질수록 →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V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항에 더 큰 비중을 두도록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97" name="_x538725552">
            <a:extLst>
              <a:ext uri="{FF2B5EF4-FFF2-40B4-BE49-F238E27FC236}">
                <a16:creationId xmlns:a16="http://schemas.microsoft.com/office/drawing/2014/main" id="{AA98C42A-9D57-4FCE-1CEE-645AD4D94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25" y="1680532"/>
            <a:ext cx="2907315" cy="5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14DBC3-3BEA-C6E5-EB51-BF84F6B9D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240" y="863131"/>
            <a:ext cx="2322807" cy="139368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03E9CA8-A863-3EF3-10E7-2156FF4C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300" y="5164898"/>
            <a:ext cx="3160900" cy="8713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F517848C-B80E-CEBE-5210-0FA70647E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010" y="4905553"/>
            <a:ext cx="2397320" cy="108931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40445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706C0-EB0D-232A-C673-6D25D428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E0F7-A866-2691-A1CC-6081C5D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05B1BF-D547-5149-1075-033659372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672038" cy="279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3)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이상 추세 감지 알고리즘 제시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결함의 위치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크기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빈도에 대한 증가 추세를 실시간으로 감지하여 사전 경고 시스템을 구현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다음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가지 유형의 이상 상황을 탐지하여 이상 징후가 일정 횟수를 넘으면 자동으로 사용자에게 경고를 보내도록 설계함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Localized Defect Buildup 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같은 위치에 결함이 반복 발생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Increasing Defect Size 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크기가 점점 커짐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Increasing Defect Occurrence 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같은 종류의 결함이 자주 발생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C4CCD7-6A70-ADF5-0E35-ED540FD4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72" y="3880444"/>
            <a:ext cx="5490061" cy="22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62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832B4C-A785-B90A-53E1-EEB7FDBA694E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06A9AF-C8CB-2CE4-1191-BDD34460B712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107DAFD-9A61-9215-2786-657BC8F93286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형: 비어 있음 69">
              <a:extLst>
                <a:ext uri="{FF2B5EF4-FFF2-40B4-BE49-F238E27FC236}">
                  <a16:creationId xmlns:a16="http://schemas.microsoft.com/office/drawing/2014/main" id="{FE03CDB2-3657-1F6D-113B-0C30131481C2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B02D9E-1E71-E7CE-557A-0A0E94437863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185EA5-580C-659B-0138-EC5E05E0FB39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원형: 비어 있음 74">
            <a:extLst>
              <a:ext uri="{FF2B5EF4-FFF2-40B4-BE49-F238E27FC236}">
                <a16:creationId xmlns:a16="http://schemas.microsoft.com/office/drawing/2014/main" id="{8F198A70-FC60-0877-B322-9360D1ACD8FD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891949" y="159764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B39E71-0A0A-BC03-2274-739250D53486}"/>
              </a:ext>
            </a:extLst>
          </p:cNvPr>
          <p:cNvSpPr txBox="1"/>
          <p:nvPr/>
        </p:nvSpPr>
        <p:spPr>
          <a:xfrm>
            <a:off x="1911844" y="1978237"/>
            <a:ext cx="5165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선정 논문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구성원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업무분장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A7EBCB-10ED-0A4A-72EE-FBB93E6E90DA}"/>
              </a:ext>
            </a:extLst>
          </p:cNvPr>
          <p:cNvSpPr txBox="1"/>
          <p:nvPr/>
        </p:nvSpPr>
        <p:spPr>
          <a:xfrm>
            <a:off x="1891949" y="253381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서론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(Introduction)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6A570-1F99-2BE3-0F53-25CF4E465B3D}"/>
              </a:ext>
            </a:extLst>
          </p:cNvPr>
          <p:cNvSpPr txBox="1"/>
          <p:nvPr/>
        </p:nvSpPr>
        <p:spPr>
          <a:xfrm>
            <a:off x="1911844" y="2914409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배경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필요성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정의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70BE0A-6F25-7259-EE57-2AA0793C797E}"/>
              </a:ext>
            </a:extLst>
          </p:cNvPr>
          <p:cNvSpPr txBox="1"/>
          <p:nvPr/>
        </p:nvSpPr>
        <p:spPr>
          <a:xfrm>
            <a:off x="1891949" y="3458906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(Methodology)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CE7C25-4275-8625-A44C-C578BEA75030}"/>
              </a:ext>
            </a:extLst>
          </p:cNvPr>
          <p:cNvSpPr txBox="1"/>
          <p:nvPr/>
        </p:nvSpPr>
        <p:spPr>
          <a:xfrm>
            <a:off x="1911844" y="3839502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해결을 위한 방법론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4395078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 구성 및 평가 방법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(Experiment Settings)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4775674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데이터셋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하이퍼파라미터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컴퓨팅 환경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평가지표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5317626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및 분석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(Results &amp; Analysis)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5698222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혼동행렬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평가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 분석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D175F-526F-7B30-D59C-CF83587F7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CD2D6-5904-27D9-9AA1-CF29CE44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1B75F-F280-8123-8367-4A6C6DCE9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672038" cy="429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3)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이상 추세 감지 알고리즘 제시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Localized Defect Buildup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같은 지점에서 자주 결함 발생 → 기계 고장 가능성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결함이 발생된 중심 좌표 간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유클리디안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거리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(Euclidean distance)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계산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D_tol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거리 허용 오차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/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O_tol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허용된 반복 횟수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/ L-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tol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최근 발생 기준 시간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해당 조건 만족 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누적 발생으로 판단 → 알람 발생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Increasing Defect Size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결함의 크기가 점점 커짐 → 화학 부식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기계 마모 등 진행 가능성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각 클래스별 결함 크기를 기록하고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이전보다 커졌는지 확인 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일정 횟수 이상 커지면 경고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U_tol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크기 증가 허용 횟수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/ L-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tol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최근 검사 수 기준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예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20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개 이내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그 이후로 초기화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Ex. 20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개의 보드 중에서 크기가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번 이상 증가하면 →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악화 경고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"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발생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95B1D-B8C1-3EF3-AAD2-23483B1A4E79}"/>
              </a:ext>
            </a:extLst>
          </p:cNvPr>
          <p:cNvSpPr txBox="1"/>
          <p:nvPr/>
        </p:nvSpPr>
        <p:spPr>
          <a:xfrm>
            <a:off x="6552022" y="1898983"/>
            <a:ext cx="237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33CC"/>
                </a:solidFill>
              </a:rPr>
              <a:t>*</a:t>
            </a:r>
            <a:r>
              <a:rPr lang="en-US" altLang="ko-KR" sz="1400" dirty="0" err="1">
                <a:solidFill>
                  <a:srgbClr val="0033CC"/>
                </a:solidFill>
              </a:rPr>
              <a:t>tol</a:t>
            </a:r>
            <a:r>
              <a:rPr lang="en-US" altLang="ko-KR" sz="1400" dirty="0">
                <a:solidFill>
                  <a:srgbClr val="0033CC"/>
                </a:solidFill>
              </a:rPr>
              <a:t>(tolerance) :</a:t>
            </a:r>
            <a:r>
              <a:rPr lang="ko-KR" altLang="en-US" sz="1400" dirty="0">
                <a:solidFill>
                  <a:srgbClr val="0033CC"/>
                </a:solidFill>
              </a:rPr>
              <a:t> 허용 </a:t>
            </a:r>
            <a:r>
              <a:rPr lang="ko-KR" altLang="en-US" sz="1400" dirty="0" err="1">
                <a:solidFill>
                  <a:srgbClr val="0033CC"/>
                </a:solidFill>
              </a:rPr>
              <a:t>임계값</a:t>
            </a:r>
            <a:endParaRPr lang="ko-KR" altLang="en-US" sz="1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117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092AF-30D8-0D74-18BF-E01BFFB1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9C2A5-BA9A-28EF-3D3D-B7A2EDC6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2AB88-D37E-B254-AD64-BDCD25746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672038" cy="271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3)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이상 추세 감지 알고리즘 제시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Increasing Defect Occurrence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동일 결함 유형의 빈도 증가 → 생산 공정 전반 이상 징후 가능성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각 결함 유형의 발생률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(Occurrence rate)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기록하고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이전 배치보다 발생률이 증가했는지 비교하여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회 이상 증가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&amp;&amp;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최근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개월 이내 발생 → 알람 발생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시간 단위가 아닌 보드 개수 기준으로 진행되기 때문에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생산 속도에 영향을 받지 않고 정확한 비교 가능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109879-3A0A-5F6D-6F3A-3831C463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43" y="3515220"/>
            <a:ext cx="4050045" cy="2651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4804BE-A9EB-3FA5-1F45-300CCA596E2F}"/>
              </a:ext>
            </a:extLst>
          </p:cNvPr>
          <p:cNvSpPr txBox="1"/>
          <p:nvPr/>
        </p:nvSpPr>
        <p:spPr>
          <a:xfrm>
            <a:off x="297733" y="4432040"/>
            <a:ext cx="4498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tx2"/>
                </a:solidFill>
              </a:rPr>
              <a:t>“Increasing defect occurrences” </a:t>
            </a:r>
            <a:r>
              <a:rPr lang="ko-KR" altLang="en-US" sz="1200" b="1" dirty="0">
                <a:solidFill>
                  <a:schemeClr val="tx2"/>
                </a:solidFill>
              </a:rPr>
              <a:t>감지 알고리즘의 동작 예시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l"/>
            <a:endParaRPr lang="en-US" altLang="ko-KR" sz="1200" dirty="0">
              <a:solidFill>
                <a:schemeClr val="tx2"/>
              </a:solidFill>
            </a:endParaRPr>
          </a:p>
          <a:p>
            <a:pPr algn="l"/>
            <a:r>
              <a:rPr lang="en-US" altLang="ko-KR" sz="1200" dirty="0">
                <a:solidFill>
                  <a:schemeClr val="tx2"/>
                </a:solidFill>
              </a:rPr>
              <a:t>* Red</a:t>
            </a:r>
            <a:r>
              <a:rPr lang="ko-KR" altLang="en-US" sz="1200" dirty="0">
                <a:solidFill>
                  <a:schemeClr val="tx2"/>
                </a:solidFill>
              </a:rPr>
              <a:t> </a:t>
            </a:r>
            <a:r>
              <a:rPr lang="en-US" altLang="ko-KR" sz="1200" dirty="0">
                <a:solidFill>
                  <a:schemeClr val="tx2"/>
                </a:solidFill>
              </a:rPr>
              <a:t>point: </a:t>
            </a:r>
            <a:r>
              <a:rPr lang="ko-KR" altLang="en-US" sz="1200" dirty="0">
                <a:solidFill>
                  <a:schemeClr val="tx2"/>
                </a:solidFill>
              </a:rPr>
              <a:t>알람 시스템이 알람을 발생시킨 시점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l"/>
            <a:r>
              <a:rPr lang="en-US" altLang="ko-KR" sz="1200" dirty="0">
                <a:solidFill>
                  <a:schemeClr val="tx2"/>
                </a:solidFill>
              </a:rPr>
              <a:t>* </a:t>
            </a:r>
            <a:r>
              <a:rPr lang="ko-KR" altLang="en-US" sz="1200" dirty="0">
                <a:solidFill>
                  <a:schemeClr val="tx2"/>
                </a:solidFill>
              </a:rPr>
              <a:t>조건 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l"/>
            <a:r>
              <a:rPr lang="en-US" altLang="ko-KR" sz="1200" dirty="0">
                <a:solidFill>
                  <a:schemeClr val="tx2"/>
                </a:solidFill>
              </a:rPr>
              <a:t> - </a:t>
            </a:r>
            <a:r>
              <a:rPr lang="en-US" altLang="ko-KR" sz="1200" dirty="0" err="1">
                <a:solidFill>
                  <a:schemeClr val="tx2"/>
                </a:solidFill>
              </a:rPr>
              <a:t>U_tol</a:t>
            </a:r>
            <a:r>
              <a:rPr lang="en-US" altLang="ko-KR" sz="1200" dirty="0">
                <a:solidFill>
                  <a:schemeClr val="tx2"/>
                </a:solidFill>
              </a:rPr>
              <a:t>: </a:t>
            </a:r>
            <a:r>
              <a:rPr lang="ko-KR" altLang="en-US" sz="1200" dirty="0">
                <a:solidFill>
                  <a:schemeClr val="tx2"/>
                </a:solidFill>
              </a:rPr>
              <a:t>결함 발생 빈도 증가가 </a:t>
            </a:r>
            <a:r>
              <a:rPr lang="en-US" altLang="ko-KR" sz="1200" dirty="0">
                <a:solidFill>
                  <a:schemeClr val="tx2"/>
                </a:solidFill>
              </a:rPr>
              <a:t>5</a:t>
            </a:r>
            <a:r>
              <a:rPr lang="ko-KR" altLang="en-US" sz="1200" dirty="0">
                <a:solidFill>
                  <a:schemeClr val="tx2"/>
                </a:solidFill>
              </a:rPr>
              <a:t>회 이상이면 경고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l"/>
            <a:r>
              <a:rPr lang="en-US" altLang="ko-KR" sz="1200" dirty="0">
                <a:solidFill>
                  <a:schemeClr val="tx2"/>
                </a:solidFill>
              </a:rPr>
              <a:t> - </a:t>
            </a:r>
            <a:r>
              <a:rPr lang="en-US" altLang="ko-KR" sz="1200" dirty="0" err="1">
                <a:solidFill>
                  <a:schemeClr val="tx2"/>
                </a:solidFill>
              </a:rPr>
              <a:t>L_tol</a:t>
            </a:r>
            <a:r>
              <a:rPr lang="en-US" altLang="ko-KR" sz="1200" dirty="0">
                <a:solidFill>
                  <a:schemeClr val="tx2"/>
                </a:solidFill>
              </a:rPr>
              <a:t>: </a:t>
            </a:r>
            <a:r>
              <a:rPr lang="ko-KR" altLang="en-US" sz="1200" dirty="0">
                <a:solidFill>
                  <a:schemeClr val="tx2"/>
                </a:solidFill>
              </a:rPr>
              <a:t>최근 </a:t>
            </a:r>
            <a:r>
              <a:rPr lang="en-US" altLang="ko-KR" sz="1200" dirty="0">
                <a:solidFill>
                  <a:schemeClr val="tx2"/>
                </a:solidFill>
              </a:rPr>
              <a:t>6</a:t>
            </a:r>
            <a:r>
              <a:rPr lang="ko-KR" altLang="en-US" sz="1200" dirty="0">
                <a:solidFill>
                  <a:schemeClr val="tx2"/>
                </a:solidFill>
              </a:rPr>
              <a:t>개의 보드 안에서만 증가했을 경우 유효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l"/>
            <a:endParaRPr lang="en-US" altLang="ko-KR" sz="1200" dirty="0">
              <a:solidFill>
                <a:schemeClr val="tx2"/>
              </a:solidFill>
            </a:endParaRPr>
          </a:p>
          <a:p>
            <a:pPr algn="l"/>
            <a:r>
              <a:rPr lang="ko-KR" altLang="en-US" sz="1200" kern="0" dirty="0">
                <a:solidFill>
                  <a:schemeClr val="tx1"/>
                </a:solidFill>
                <a:latin typeface="+mn-ea"/>
                <a:ea typeface="+mn-ea"/>
              </a:rPr>
              <a:t>→ </a:t>
            </a:r>
            <a:r>
              <a:rPr lang="ko-KR" altLang="en-US" sz="1200" dirty="0">
                <a:solidFill>
                  <a:schemeClr val="tx2"/>
                </a:solidFill>
              </a:rPr>
              <a:t>결함의 빈도 증가 추세를 감지하여</a:t>
            </a:r>
            <a:r>
              <a:rPr lang="en-US" altLang="ko-KR" sz="1200" dirty="0">
                <a:solidFill>
                  <a:schemeClr val="tx2"/>
                </a:solidFill>
              </a:rPr>
              <a:t>,</a:t>
            </a:r>
            <a:r>
              <a:rPr lang="ko-KR" altLang="en-US" sz="1200" dirty="0">
                <a:solidFill>
                  <a:schemeClr val="tx2"/>
                </a:solidFill>
              </a:rPr>
              <a:t>생산 공정의 초기 이상 신호를 빠르게 캐치할 수 있음을</a:t>
            </a:r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보여줌</a:t>
            </a:r>
          </a:p>
        </p:txBody>
      </p:sp>
    </p:spTree>
    <p:extLst>
      <p:ext uri="{BB962C8B-B14F-4D97-AF65-F5344CB8AC3E}">
        <p14:creationId xmlns:p14="http://schemas.microsoft.com/office/powerpoint/2010/main" val="29525980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F7B2-4E9C-3990-CB40-20DEE121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668BA-18C6-CF45-4CDD-7ACC85A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구성 및 평가 방법 </a:t>
            </a:r>
            <a:r>
              <a:rPr lang="en-US" altLang="ko-KR" dirty="0"/>
              <a:t>(Experiment Settings)</a:t>
            </a:r>
            <a:r>
              <a:rPr lang="ko-KR" altLang="en-US" dirty="0"/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F4BF63-21DC-DDFE-E15F-48E303CC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실험 환경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소프트웨어 환경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PyTorch v1.7.1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/</a:t>
            </a: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CUDA 11.1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/</a:t>
            </a: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cuDNN v8.0.35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NVIDIA GeForce RTX3070 (8GB VRAM)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이미지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Size: 608 X 608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Batch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size: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34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Optimizer : SGD (weight decay : 0.0005 /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lr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0.01)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YOLOv5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기본 값 유지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평가 방법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PASCAL VOC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  <a:hlinkClick r:id="rId3"/>
              </a:rPr>
              <a:t>mAP@0.5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및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COCO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  <a:hlinkClick r:id="rId4"/>
              </a:rPr>
              <a:t>mAP@0.5:0.05:0.95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사용하여 성능을 평가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모델의 효율성 평가를 위해 초당 프레임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(FPS)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단위로 프레임 처리 속도를 측정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821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33705-34B1-3A7C-0644-13E600BB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CC2C53B-D56C-682C-CCF4-E40C4E8AC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386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실험 결과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586160" lvl="1" indent="-342900">
              <a:lnSpc>
                <a:spcPct val="130000"/>
              </a:lnSpc>
              <a:spcBef>
                <a:spcPts val="600"/>
              </a:spcBef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최신 기술과의 비교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공개적으로 사용 가능한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데이터 세트에 대한 실험 결과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제안하는 모델은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PASCAL VOC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(mean-average precision)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99.17%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달성하면서 초당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90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프레임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(frames per second, FPS)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실시간 추론 속도를 유지함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또한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0.5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0.95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까지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0.05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씩 증가시키면서 계산한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COCO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에서는 기존의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보다 더 개선된 성능을 보임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7D3534-DE8E-8340-7E95-BAEB0BFC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및 분석 </a:t>
            </a:r>
            <a:r>
              <a:rPr lang="en-US" altLang="ko-KR" dirty="0"/>
              <a:t>(Results &amp; Analysis)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D8AB0A-D409-1D45-3DD4-0E9AB2BFFE14}"/>
              </a:ext>
            </a:extLst>
          </p:cNvPr>
          <p:cNvGrpSpPr/>
          <p:nvPr/>
        </p:nvGrpSpPr>
        <p:grpSpPr>
          <a:xfrm>
            <a:off x="1061961" y="3530463"/>
            <a:ext cx="7992038" cy="1845247"/>
            <a:chOff x="748826" y="2708992"/>
            <a:chExt cx="7992038" cy="18452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3D35A5F-069B-2D81-5CD7-40045737E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826" y="2708992"/>
              <a:ext cx="7992038" cy="184524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61F5FEE-D879-197D-FF28-7A13ECC7889F}"/>
                </a:ext>
              </a:extLst>
            </p:cNvPr>
            <p:cNvSpPr/>
            <p:nvPr/>
          </p:nvSpPr>
          <p:spPr bwMode="auto">
            <a:xfrm>
              <a:off x="838827" y="4081620"/>
              <a:ext cx="7682027" cy="45000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9835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CC636-1855-FC59-97AF-C1180908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F0EAE0B-6633-560B-32F4-186268BA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7862029" cy="200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실험 결과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다양한 규모에서의 감지 정확도 비교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kern="0" dirty="0" err="1">
                <a:solidFill>
                  <a:schemeClr val="tx1"/>
                </a:solidFill>
                <a:latin typeface="+mn-ea"/>
                <a:ea typeface="+mn-ea"/>
              </a:rPr>
              <a:t>APsmall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  <a:ea typeface="+mn-ea"/>
              </a:rPr>
              <a:t>소형 개체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/ AP medium: 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  <a:ea typeface="+mn-ea"/>
              </a:rPr>
              <a:t>중형 개체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소형 개체의 감지 정확도를 비교한 결과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아래와 같이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4.9%p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상승하여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FPN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구조의 문맥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후보 영역 융합이 미세 결함 탐지에 효과적이었다는 것을 보여줌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또한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중형 개체에서도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4.3%p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상승하며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FPN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과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개선이 복합적인 효과를 보여줌을 나타냄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CFFCEE-2599-57E9-1110-812B1548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및 분석 </a:t>
            </a:r>
            <a:r>
              <a:rPr lang="en-US" altLang="ko-KR" dirty="0"/>
              <a:t>(Results &amp; Analysis)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0C6ABD-E853-45C6-C2C8-6F564B8DBD90}"/>
              </a:ext>
            </a:extLst>
          </p:cNvPr>
          <p:cNvGrpSpPr/>
          <p:nvPr/>
        </p:nvGrpSpPr>
        <p:grpSpPr>
          <a:xfrm>
            <a:off x="1601967" y="3089458"/>
            <a:ext cx="5580726" cy="1964070"/>
            <a:chOff x="2013499" y="2904946"/>
            <a:chExt cx="5580726" cy="19640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2FA016-832D-1713-7D11-0ED8453EF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3499" y="2904946"/>
              <a:ext cx="5580726" cy="196407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F9969BF-9B1D-8261-F4F9-58B3A5D7B0C1}"/>
                </a:ext>
              </a:extLst>
            </p:cNvPr>
            <p:cNvSpPr/>
            <p:nvPr/>
          </p:nvSpPr>
          <p:spPr bwMode="auto">
            <a:xfrm>
              <a:off x="2141972" y="4149008"/>
              <a:ext cx="5357229" cy="63000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7412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A1D83-2215-9D65-DD4B-4361903E6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89FB153-9606-609F-6DAB-06727CD4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7862029" cy="72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실제 코드 구현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Feature Pyramid Network(FPN)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개선 부분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779116-5989-FF91-BDE7-3ED5A812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 </a:t>
            </a:r>
            <a:r>
              <a:rPr lang="en-US" altLang="ko-KR" dirty="0"/>
              <a:t>(Code implementation)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5250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6F886-90C5-AE30-8DCB-D387BED97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F310EB4-64A5-D0C4-7638-8202CACDF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7862029" cy="72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실제 코드 구현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손실 함수 개선 부분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3CAC79-580C-DACD-72B6-28E1B886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 </a:t>
            </a:r>
            <a:r>
              <a:rPr lang="en-US" altLang="ko-KR" dirty="0"/>
              <a:t>(Code implementation)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5775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EB763-52FF-4F69-BD02-C9CD71B1C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D2D980C-892F-0D94-8F87-3801C0009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7862029" cy="72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실제 코드 구현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3)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모델 학습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8D9588-0C7E-AC73-9BF0-C447C849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 </a:t>
            </a:r>
            <a:r>
              <a:rPr lang="en-US" altLang="ko-KR" dirty="0"/>
              <a:t>(Code implementation)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5520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6F6F3-1AFB-36F0-45A7-984529D65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2DFF9BA-8BBB-09BE-DA70-D12166E85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7862029" cy="72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실제 코드 구현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4)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결과 확인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7E94FE-2FD9-9673-779A-03D4C360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 </a:t>
            </a:r>
            <a:r>
              <a:rPr lang="en-US" altLang="ko-KR" dirty="0"/>
              <a:t>(Code implementation)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49380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A10A-FE4D-B1C7-E01C-7BDC6604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F75668C3-3674-C8BC-B19D-3A22469E3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582037" cy="514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최종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프로젝트에 본 결과를 활용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최종 프로젝트 목표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공정에서 발생하는 불량 중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7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가지 주요 불량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(missing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누락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double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과다 납땜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bridge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겹침 납땜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foreign material(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이물질 삽입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extra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들뜸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damage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스크래치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ball placement(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오정렬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검출하기 위한 딥러닝 모델을 연구함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딥러닝 모델은 객체 인식에서 가장 최신 모델인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YOLOv11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적용하고자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결과 활용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YOLOv11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또한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YOLOv5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와 같이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FPN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기반 구조의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Neck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개의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Feature Map(P3, P4, P5)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추출하여 객체를 탐지하며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Loss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함수 또한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포함하고 있으므로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해당 논문의 내용을 활용할 수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YOLOv11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Neck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부분을 수정하여 논문 방식을 재현함으로써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미세 결함 탐지 가능성을 높이고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개선된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적용하여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(V)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차이 반영 부분을 강화함으로써 비대칭 결함 탐지 정밀도 향상할 수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다만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YOLOv11-S / YOLOv11-M / YOLOv11-L / YOLOv11-XL / RT-DETR 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개의 모델 성능을 비교하였던 사전 실험에서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RT-DETR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성능이 가장 높게 나왔으므로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경량 모델인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YOLOv11-S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RT-DETR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수준까지 끌어올려 가성비를 높이는 방향으로 가고자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5408F4-27BE-80F7-888F-4574F6D7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활용 </a:t>
            </a:r>
            <a:r>
              <a:rPr lang="en-US" altLang="ko-KR" dirty="0"/>
              <a:t>(Use the Result)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D3F1C-9E05-DDC5-3DB7-1F6ABAB7637C}"/>
              </a:ext>
            </a:extLst>
          </p:cNvPr>
          <p:cNvSpPr txBox="1"/>
          <p:nvPr/>
        </p:nvSpPr>
        <p:spPr>
          <a:xfrm>
            <a:off x="5003262" y="5139019"/>
            <a:ext cx="4022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dirty="0">
                <a:solidFill>
                  <a:schemeClr val="tx2"/>
                </a:solidFill>
              </a:rPr>
              <a:t>* YOLOv11-S </a:t>
            </a:r>
            <a:r>
              <a:rPr lang="ko-KR" altLang="en-US" sz="1200" b="1" dirty="0">
                <a:solidFill>
                  <a:schemeClr val="tx2"/>
                </a:solidFill>
              </a:rPr>
              <a:t>학습시간</a:t>
            </a:r>
            <a:r>
              <a:rPr lang="en-US" altLang="ko-KR" sz="1200" b="1" dirty="0">
                <a:solidFill>
                  <a:schemeClr val="tx2"/>
                </a:solidFill>
              </a:rPr>
              <a:t>: 8</a:t>
            </a:r>
            <a:r>
              <a:rPr lang="ko-KR" altLang="en-US" sz="1200" b="1" dirty="0">
                <a:solidFill>
                  <a:schemeClr val="tx2"/>
                </a:solidFill>
              </a:rPr>
              <a:t>분 </a:t>
            </a:r>
            <a:r>
              <a:rPr lang="en-US" altLang="ko-KR" sz="1200" b="1" dirty="0">
                <a:solidFill>
                  <a:schemeClr val="tx2"/>
                </a:solidFill>
              </a:rPr>
              <a:t>/ RT-DETR</a:t>
            </a:r>
            <a:r>
              <a:rPr lang="ko-KR" altLang="en-US" sz="1200" b="1" dirty="0">
                <a:solidFill>
                  <a:schemeClr val="tx2"/>
                </a:solidFill>
              </a:rPr>
              <a:t> 학습시간</a:t>
            </a:r>
            <a:r>
              <a:rPr lang="en-US" altLang="ko-KR" sz="1200" b="1" dirty="0">
                <a:solidFill>
                  <a:schemeClr val="tx2"/>
                </a:solidFill>
              </a:rPr>
              <a:t>: 8</a:t>
            </a:r>
            <a:r>
              <a:rPr lang="ko-KR" altLang="en-US" sz="1200" b="1" dirty="0">
                <a:solidFill>
                  <a:schemeClr val="tx2"/>
                </a:solidFill>
              </a:rPr>
              <a:t>시간</a:t>
            </a:r>
            <a:r>
              <a:rPr lang="en-US" altLang="ko-KR" sz="1200" b="1" dirty="0">
                <a:solidFill>
                  <a:schemeClr val="tx2"/>
                </a:solidFill>
              </a:rPr>
              <a:t> 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065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519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SMT(Surface Mount Technology)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공정은 전자기기의 핵심인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PCB(Printed Circuit Board)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제작 과정 중 가장 중요한 단계 중 하나로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 공정에서는 전자 부품을 자동으로 인쇄 회로 기판에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실장하는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과정이 포함되며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생산성과 정밀도가 높지만 그만큼 다양한 형태의 불량이 발생할 수 있음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SMT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공정에서는 납땜 불량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부품 </a:t>
            </a:r>
            <a:r>
              <a:rPr lang="ko-KR" altLang="en-US" sz="1400" u="sng" kern="0" dirty="0" err="1">
                <a:solidFill>
                  <a:schemeClr val="tx1"/>
                </a:solidFill>
                <a:latin typeface="+mn-ea"/>
                <a:ea typeface="+mn-ea"/>
              </a:rPr>
              <a:t>미삽입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틀어짐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브리지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크랙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등과 같은 특정 주요 불량 유형이 빈번하게 발생하며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이는 전체 제품의 품질과 신뢰도에 큰 영향을 미침</a:t>
            </a:r>
            <a:endParaRPr lang="en-US" altLang="ko-KR" sz="1400" u="sng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기존에는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AOI(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자동 광학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장비를 통해 불량을 탐지하고 있지만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어느 부분에 어떤 불량이 발생하였는지 알려주지 않는 상태로 검사가 진행되며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[1],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약간의 비정상적인 부분이 있을 때에도 모두 불량으로 판정을 진행하여 </a:t>
            </a:r>
            <a:r>
              <a:rPr lang="ko-KR" altLang="en-US" sz="1400" u="sng" kern="0" dirty="0" err="1">
                <a:solidFill>
                  <a:schemeClr val="tx1"/>
                </a:solidFill>
                <a:latin typeface="+mn-ea"/>
                <a:ea typeface="+mn-ea"/>
              </a:rPr>
              <a:t>수율을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 떨어뜨리므로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이를 보완하기 위해 불량품들을 대상으로 다시 최종 작업자의 육안 검사를 진행함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실제 불량이 아닌 것을 불량이라고 탐지하는 가성 불량이 전체 불량의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90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프로를 차지하고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프로만이 실제 불량으로 육안 검사자가 최종 판단을 내리고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7717338-6C73-0DAB-541E-C2131D16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3" y="1088974"/>
            <a:ext cx="8582036" cy="291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[1] [</a:t>
            </a:r>
            <a:r>
              <a:rPr lang="ko-KR" altLang="en-US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국가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R&amp;D</a:t>
            </a:r>
            <a:r>
              <a:rPr lang="ko-KR" altLang="en-US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연구보고서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] SMT </a:t>
            </a:r>
            <a:r>
              <a:rPr lang="ko-KR" altLang="en-US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검사기 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(AOI) </a:t>
            </a:r>
            <a:r>
              <a:rPr lang="ko-KR" altLang="en-US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용 자동프로그래밍 소프트웨어 개발</a:t>
            </a:r>
            <a:endParaRPr lang="en-US" altLang="ko-KR" b="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   (</a:t>
            </a:r>
            <a:r>
              <a:rPr lang="ko-KR" altLang="en-US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출처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hlinkClick r:id="rId3"/>
              </a:rPr>
              <a:t>https://scienceon.kisti.re.kr/srch/selectPORSrchReport.do?cn=TRKO201400020710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)</a:t>
            </a:r>
          </a:p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[2] </a:t>
            </a:r>
            <a:r>
              <a:rPr lang="ko-KR" altLang="en-US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딥러닝 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VS. </a:t>
            </a:r>
            <a:r>
              <a:rPr lang="ko-KR" altLang="en-US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머신 비전 및 인간 검사 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출처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: Cognex, 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hlinkClick r:id="rId4"/>
              </a:rPr>
              <a:t>https://www.cognex.com/ko-kr/what-is/deep-learning/deep-learning-vs-machine-vision-and-human-inspection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)</a:t>
            </a:r>
          </a:p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[3] FPN</a:t>
            </a:r>
            <a:r>
              <a:rPr lang="ko-KR" altLang="en-US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논문</a:t>
            </a: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b="0" i="0" u="none" strike="noStrike" dirty="0">
                <a:solidFill>
                  <a:srgbClr val="006DD7"/>
                </a:solidFill>
                <a:effectLst/>
                <a:latin typeface="Spoqa Han Sans"/>
                <a:hlinkClick r:id="rId5"/>
              </a:rPr>
              <a:t>Feature Pyramid Networks for Object Detection</a:t>
            </a:r>
            <a:r>
              <a:rPr lang="en-US" altLang="ko-KR" b="0" i="0" u="none" strike="noStrike" dirty="0">
                <a:solidFill>
                  <a:srgbClr val="006DD7"/>
                </a:solidFill>
                <a:effectLst/>
                <a:latin typeface="Spoqa Han Sans"/>
              </a:rPr>
              <a:t>, </a:t>
            </a:r>
          </a:p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dirty="0">
                <a:solidFill>
                  <a:srgbClr val="006DD7"/>
                </a:solidFill>
                <a:latin typeface="Spoqa Han Sans"/>
              </a:rPr>
              <a:t>       </a:t>
            </a:r>
            <a:r>
              <a:rPr lang="en-US" altLang="ko-KR" b="0" i="0" u="none" strike="noStrike" dirty="0">
                <a:solidFill>
                  <a:srgbClr val="006DD7"/>
                </a:solidFill>
                <a:effectLst/>
                <a:latin typeface="Spoqa Han Sans"/>
              </a:rPr>
              <a:t>FPN </a:t>
            </a:r>
            <a:r>
              <a:rPr lang="ko-KR" altLang="en-US" b="0" i="0" u="none" strike="noStrike" dirty="0">
                <a:solidFill>
                  <a:srgbClr val="006DD7"/>
                </a:solidFill>
                <a:effectLst/>
                <a:latin typeface="Spoqa Han Sans"/>
              </a:rPr>
              <a:t>논문 리뷰 </a:t>
            </a:r>
            <a:r>
              <a:rPr lang="en-US" altLang="ko-KR" b="0" i="0" u="none" strike="noStrike" dirty="0">
                <a:solidFill>
                  <a:srgbClr val="006DD7"/>
                </a:solidFill>
                <a:effectLst/>
                <a:latin typeface="Spoqa Han Sans"/>
              </a:rPr>
              <a:t>: </a:t>
            </a:r>
            <a:r>
              <a:rPr lang="en-US" altLang="ko-KR" b="0" i="0" u="none" strike="noStrike" dirty="0">
                <a:solidFill>
                  <a:srgbClr val="006DD7"/>
                </a:solidFill>
                <a:effectLst/>
                <a:latin typeface="Spoqa Han Sans"/>
                <a:hlinkClick r:id="rId6"/>
              </a:rPr>
              <a:t>https://herbwood.tistory.com/18</a:t>
            </a:r>
            <a:endParaRPr lang="en-US" altLang="ko-KR" b="0" u="none" strike="noStrike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i="0" u="none" strike="noStrike" dirty="0">
                <a:solidFill>
                  <a:srgbClr val="006DD7"/>
                </a:solidFill>
                <a:effectLst/>
                <a:latin typeface="Spoqa Han Sans"/>
              </a:rPr>
              <a:t>[4]  </a:t>
            </a:r>
            <a:r>
              <a:rPr lang="en-US" altLang="ko-KR" b="0" i="0" u="none" strike="noStrike" dirty="0">
                <a:effectLst/>
                <a:latin typeface="Roboto" panose="02000000000000000000" pitchFamily="2" charset="0"/>
                <a:hlinkClick r:id="rId7"/>
              </a:rPr>
              <a:t>Improved Convolutional Neural Network YOLOv5 for Underwater Target Detection Based on Autonomous Underwater Helicopter</a:t>
            </a:r>
            <a:endParaRPr lang="en-US" altLang="ko-KR" b="0" i="0" u="none" strike="noStrike" dirty="0">
              <a:solidFill>
                <a:srgbClr val="006DD7"/>
              </a:solidFill>
              <a:effectLst/>
              <a:latin typeface="Spoqa Han San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</a:p>
        </p:txBody>
      </p:sp>
    </p:spTree>
    <p:extLst>
      <p:ext uri="{BB962C8B-B14F-4D97-AF65-F5344CB8AC3E}">
        <p14:creationId xmlns:p14="http://schemas.microsoft.com/office/powerpoint/2010/main" val="178811343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159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pic>
        <p:nvPicPr>
          <p:cNvPr id="8193" name="_x540136416">
            <a:extLst>
              <a:ext uri="{FF2B5EF4-FFF2-40B4-BE49-F238E27FC236}">
                <a16:creationId xmlns:a16="http://schemas.microsoft.com/office/drawing/2014/main" id="{1F6564E5-609A-1293-7CFB-24FD8343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78" y="2644537"/>
            <a:ext cx="6660074" cy="35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472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B9FB-4D98-A286-2866-156E7831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CD7FD56-7E3C-5472-015B-DB7AB877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435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4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필요성 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기존의 자동화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(1,2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차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경우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영상처리 기반의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패턴매칭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검사이며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약간의 비정상적인 부분이 있을 때에는 모두 불량으로 판정을 진행하며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수율을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떨어뜨리게 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그러나 사람의 경우 정말 중요한 부분이 무엇인지 구분하여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미묘한 결함과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비구조화된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장면을 정성적으로 해석하여 불량 판정에 유연성을 발휘할 수 있음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[2]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AI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딥러닝 기술은 학습을 통해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인간의 지능을 흉내 내는 중립적 네트워크를 사용함으로써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복잡한 패턴의 자연적인 변화는 허용하는 한편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변칙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부품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특징을 구분할 수 있기 때문에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이를 검사 기술에 적용하여</a:t>
            </a:r>
            <a:r>
              <a:rPr lang="en-US" altLang="ko-KR" sz="1400" u="sng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u="sng" kern="0" dirty="0">
                <a:solidFill>
                  <a:schemeClr val="tx1"/>
                </a:solidFill>
                <a:latin typeface="+mn-ea"/>
                <a:ea typeface="+mn-ea"/>
              </a:rPr>
              <a:t>인간의 육안 검사가 가질 수 있는 유연성을 컴퓨터 시스템의 속도와 안정성과 결합하도록 하고자 함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[2]</a:t>
            </a:r>
            <a:endParaRPr lang="en-US" altLang="ko-KR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8BB1B3-EBB4-0694-EA33-0C81018D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8CF0B9-793F-4ACA-E87A-644D027FAABF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70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B9FB-4D98-A286-2866-156E7831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CD7FD56-7E3C-5472-015B-DB7AB877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852040" cy="355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3)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개요 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최종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프로젝트 목표는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공정에서 발생하는 불량 중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7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가지 주요 불량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(missing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누락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double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과다 납땜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bridge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겹침 납땜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foreign material(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이물질 삽입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extra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들뜸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damage ball(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스크래치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), ball placement(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오정렬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검출하기 위한 딥러닝 모델을 연구하고자 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가지 주요 불량의 근거는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실제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제조업체인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주*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연구소장의 자문을 통해 결정하였음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8BB1B3-EBB4-0694-EA33-0C81018D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8CF0B9-793F-4ACA-E87A-644D027FAABF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741F1F-3C65-BB8E-6898-66A0384C70F5}"/>
              </a:ext>
            </a:extLst>
          </p:cNvPr>
          <p:cNvGrpSpPr/>
          <p:nvPr/>
        </p:nvGrpSpPr>
        <p:grpSpPr>
          <a:xfrm>
            <a:off x="2312212" y="4379192"/>
            <a:ext cx="4847637" cy="1800020"/>
            <a:chOff x="1458719" y="1825943"/>
            <a:chExt cx="6226562" cy="2444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EAAFF9-0F05-462E-1F84-B5370B97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8719" y="1825943"/>
              <a:ext cx="6226562" cy="121139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10E1E25-291A-AB0A-A837-DCA48AB64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1720" y="3019873"/>
              <a:ext cx="4574629" cy="125031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A5BEF1F-7718-5A2A-CCB8-CCBCEAA3E6FB}"/>
                </a:ext>
              </a:extLst>
            </p:cNvPr>
            <p:cNvSpPr/>
            <p:nvPr/>
          </p:nvSpPr>
          <p:spPr>
            <a:xfrm>
              <a:off x="1979712" y="1825943"/>
              <a:ext cx="432048" cy="8667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862AD8-5F5B-52BF-8BC1-43278C427A48}"/>
                </a:ext>
              </a:extLst>
            </p:cNvPr>
            <p:cNvSpPr/>
            <p:nvPr/>
          </p:nvSpPr>
          <p:spPr>
            <a:xfrm>
              <a:off x="3563888" y="2182641"/>
              <a:ext cx="432048" cy="51007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F8ACF3-7FB1-DDFE-7835-AB9A4545452B}"/>
                </a:ext>
              </a:extLst>
            </p:cNvPr>
            <p:cNvSpPr/>
            <p:nvPr/>
          </p:nvSpPr>
          <p:spPr>
            <a:xfrm>
              <a:off x="5148064" y="1936284"/>
              <a:ext cx="432048" cy="81173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71589-33D8-B44B-4D62-D1CCD4AA2385}"/>
                </a:ext>
              </a:extLst>
            </p:cNvPr>
            <p:cNvSpPr/>
            <p:nvPr/>
          </p:nvSpPr>
          <p:spPr>
            <a:xfrm>
              <a:off x="6630812" y="2110043"/>
              <a:ext cx="432048" cy="52687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3E127B-80CC-215F-1B11-EBE1B2AB7F42}"/>
                </a:ext>
              </a:extLst>
            </p:cNvPr>
            <p:cNvSpPr/>
            <p:nvPr/>
          </p:nvSpPr>
          <p:spPr>
            <a:xfrm>
              <a:off x="2411760" y="3287968"/>
              <a:ext cx="648072" cy="52687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AF1F633-C1AB-9A92-95AD-C7FB77FDED0A}"/>
                </a:ext>
              </a:extLst>
            </p:cNvPr>
            <p:cNvSpPr/>
            <p:nvPr/>
          </p:nvSpPr>
          <p:spPr>
            <a:xfrm>
              <a:off x="3791744" y="3287360"/>
              <a:ext cx="648072" cy="52687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A21AE58-0D11-C463-3936-71784F52A29A}"/>
                </a:ext>
              </a:extLst>
            </p:cNvPr>
            <p:cNvSpPr/>
            <p:nvPr/>
          </p:nvSpPr>
          <p:spPr>
            <a:xfrm>
              <a:off x="5626313" y="3248978"/>
              <a:ext cx="553527" cy="75608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6616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0A5F2-7333-2989-E46D-29A50FA3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F5F631E-60A0-8C05-A9CF-FE833ECC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선정 논문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25FF8C-6426-1564-3CD2-9A95BB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8F3DBF-004E-4701-0AE5-0DCDC650A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35284"/>
              </p:ext>
            </p:extLst>
          </p:nvPr>
        </p:nvGraphicFramePr>
        <p:xfrm>
          <a:off x="557814" y="1564144"/>
          <a:ext cx="8100090" cy="2048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60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425930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논문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 deep context learning based PCB defect detection model with anomalous trend alarming system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이상 징후 알람 시스템을 갖춘 심층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context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학습 기반의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PCB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결함 탐지 모델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저널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62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in Engineering (ELSEVIER-</a:t>
                      </a:r>
                      <a:r>
                        <a:rPr lang="ko-KR" altLang="en-US" sz="1662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엘스비어</a:t>
                      </a:r>
                      <a:r>
                        <a:rPr lang="en-US" altLang="ko-KR" sz="1662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IF/JCR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IF(Result in Engineering) : 6.0 /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공학 전반</a:t>
                      </a:r>
                      <a:r>
                        <a:rPr lang="en-US" altLang="ko-KR" sz="1400" dirty="0"/>
                        <a:t>(Engineering, Multidisciplinary) </a:t>
                      </a:r>
                      <a:r>
                        <a:rPr lang="ko-KR" altLang="en-US" sz="1400" dirty="0"/>
                        <a:t>분야에서 </a:t>
                      </a:r>
                      <a:r>
                        <a:rPr lang="en-US" altLang="ko-KR" sz="1400" b="1" dirty="0"/>
                        <a:t>Q1</a:t>
                      </a:r>
                      <a:r>
                        <a:rPr lang="ko-KR" altLang="en-US" sz="1400" b="0" dirty="0"/>
                        <a:t>에 해당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인용횟수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06BAFE4B-2AC4-3602-D7D6-B9140FE7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3677428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팀 구성원 소개 및 역할분담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857B6F-F7AE-112C-B57B-241477F18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85143"/>
              </p:ext>
            </p:extLst>
          </p:nvPr>
        </p:nvGraphicFramePr>
        <p:xfrm>
          <a:off x="557814" y="4129070"/>
          <a:ext cx="8100092" cy="1598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023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175147742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65681411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비즈포스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기획이사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장욱진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선임연구원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79C8AB-4805-040D-0017-303927808A05}"/>
              </a:ext>
            </a:extLst>
          </p:cNvPr>
          <p:cNvSpPr txBox="1"/>
          <p:nvPr/>
        </p:nvSpPr>
        <p:spPr>
          <a:xfrm>
            <a:off x="2231974" y="1102479"/>
            <a:ext cx="675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</a:rPr>
              <a:t>논문 링크</a:t>
            </a:r>
            <a:r>
              <a:rPr lang="en-US" altLang="ko-KR" sz="1200" dirty="0">
                <a:solidFill>
                  <a:schemeClr val="tx2"/>
                </a:solidFill>
              </a:rPr>
              <a:t>: </a:t>
            </a:r>
            <a:r>
              <a:rPr lang="en-US" altLang="ko-KR" sz="1200" dirty="0">
                <a:solidFill>
                  <a:schemeClr val="tx2"/>
                </a:solidFill>
                <a:hlinkClick r:id="rId3"/>
              </a:rPr>
              <a:t>https://www.sciencedirect.com/science/article/pii/S2590123023000956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</a:rPr>
              <a:t>구현 코드</a:t>
            </a:r>
            <a:r>
              <a:rPr lang="en-US" altLang="ko-KR" sz="1200" dirty="0">
                <a:solidFill>
                  <a:schemeClr val="tx2"/>
                </a:solidFill>
              </a:rPr>
              <a:t>: </a:t>
            </a:r>
            <a:r>
              <a:rPr lang="en-US" altLang="ko-KR" sz="1200" dirty="0">
                <a:solidFill>
                  <a:schemeClr val="tx2"/>
                </a:solidFill>
                <a:hlinkClick r:id="rId4"/>
              </a:rPr>
              <a:t>https://github.com/JiaLim98/YOLO-PCB</a:t>
            </a:r>
            <a:endParaRPr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FDAD7-CDD5-0A67-D996-ACB8C8DA6F31}"/>
              </a:ext>
            </a:extLst>
          </p:cNvPr>
          <p:cNvSpPr txBox="1"/>
          <p:nvPr/>
        </p:nvSpPr>
        <p:spPr>
          <a:xfrm>
            <a:off x="2231973" y="3629377"/>
            <a:ext cx="675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/>
                </a:solidFill>
                <a:hlinkClick r:id="rId5"/>
              </a:rPr>
              <a:t>IF/JCR: https://wos-journal.info/journalid/10321</a:t>
            </a:r>
            <a:endParaRPr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311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D13-A7F8-4502-DD65-20B5774B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ADA9890-26D2-8E29-0383-8BD35A60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136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최근 몇 년 동안 머신 비전에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딥러닝을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 도입하면서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딥러닝을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 사용한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검사에 대한 연구가 많이 수행되었으나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복잡한 배경이나 작은 결함에 취약하며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실시간 처리 능력에도 한계가 있음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800F3-E48B-C1FF-262C-90F450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294" y="2708992"/>
            <a:ext cx="5515745" cy="2543530"/>
          </a:xfrm>
          <a:prstGeom prst="rect">
            <a:avLst/>
          </a:prstGeom>
        </p:spPr>
      </p:pic>
      <p:pic>
        <p:nvPicPr>
          <p:cNvPr id="4098" name="Picture 2" descr="AOI PCB 检测揭秘：技术、优点和缺点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r="11766"/>
          <a:stretch/>
        </p:blipFill>
        <p:spPr bwMode="auto">
          <a:xfrm>
            <a:off x="456783" y="3158997"/>
            <a:ext cx="2827138" cy="18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945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A694E-0EE5-7CAC-4011-09F275DB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6CB3A10-15F6-18A6-F44C-4171F063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27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 필요성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기존의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AOI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기반 시스템은 유연성이 부족하며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사람이 수행하는 육안 검사만큼의 적응성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(adaptability)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을 확보하기 어려움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현재 대부분의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결함 검사는 자동 광학 검사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(AOI)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장비를 활용하고 있으며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이는 빠르고 반복 가능하지만 정밀도가 완벽하지 않음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이에 따라 딥러닝 기반의 시각 인지 기술이 새롭게 주목받고 있으며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와 같은 객체 탐지 네트워크는 실시간성과 정확도를 동시에 만족할 가능성을 보여줌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하지만 기존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모델조차도 작은 결함 탐지에서의 성능 저하 및 정밀도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속도 균형 문제가 존재함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63C1B3-F6E4-A73C-38B8-5E93B46D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2007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59768</TotalTime>
  <Words>3037</Words>
  <Application>Microsoft Office PowerPoint</Application>
  <PresentationFormat>화면 슬라이드 쇼(4:3)</PresentationFormat>
  <Paragraphs>337</Paragraphs>
  <Slides>31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Spoqa Han Sans</vt:lpstr>
      <vt:lpstr>나눔고딕</vt:lpstr>
      <vt:lpstr>나눔고딕 ExtraBold</vt:lpstr>
      <vt:lpstr>맑은 고딕</vt:lpstr>
      <vt:lpstr>함초롬바탕</vt:lpstr>
      <vt:lpstr>Arial</vt:lpstr>
      <vt:lpstr>Cambria</vt:lpstr>
      <vt:lpstr>Corbel</vt:lpstr>
      <vt:lpstr>Roboto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프로젝트 #1 개요</vt:lpstr>
      <vt:lpstr>프로젝트 #1 개요</vt:lpstr>
      <vt:lpstr>프로젝트 #1 개요</vt:lpstr>
      <vt:lpstr>프로젝트 #1 개요</vt:lpstr>
      <vt:lpstr>프로젝트 #1 개요</vt:lpstr>
      <vt:lpstr>서론 (Introduction)</vt:lpstr>
      <vt:lpstr>서론 (Introduction)</vt:lpstr>
      <vt:lpstr>서론 (Introduction)</vt:lpstr>
      <vt:lpstr>방법 (Methodology)</vt:lpstr>
      <vt:lpstr>방법 (Methodology)</vt:lpstr>
      <vt:lpstr>방법 (Methodology)</vt:lpstr>
      <vt:lpstr>방법 (Methodology)</vt:lpstr>
      <vt:lpstr>방법 (Methodology)</vt:lpstr>
      <vt:lpstr>방법 (Methodology)</vt:lpstr>
      <vt:lpstr>방법 (Methodology)</vt:lpstr>
      <vt:lpstr>방법 (Methodology)</vt:lpstr>
      <vt:lpstr>방법 (Methodology)</vt:lpstr>
      <vt:lpstr>방법 (Methodology)</vt:lpstr>
      <vt:lpstr>방법 (Methodology)</vt:lpstr>
      <vt:lpstr>실험 구성 및 평가 방법 (Experiment Settings) </vt:lpstr>
      <vt:lpstr>결과 및 분석 (Results &amp; Analysis)</vt:lpstr>
      <vt:lpstr>결과 및 분석 (Results &amp; Analysis)</vt:lpstr>
      <vt:lpstr>코드 구현 (Code implementation)</vt:lpstr>
      <vt:lpstr>코드 구현 (Code implementation)</vt:lpstr>
      <vt:lpstr>코드 구현 (Code implementation)</vt:lpstr>
      <vt:lpstr>코드 구현 (Code implementation)</vt:lpstr>
      <vt:lpstr>결과 활용 (Use the Result)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v vbnvvvvv bv ll</cp:lastModifiedBy>
  <cp:revision>3181</cp:revision>
  <cp:lastPrinted>2023-01-25T05:07:50Z</cp:lastPrinted>
  <dcterms:created xsi:type="dcterms:W3CDTF">2004-08-18T11:28:05Z</dcterms:created>
  <dcterms:modified xsi:type="dcterms:W3CDTF">2025-04-13T07:16:54Z</dcterms:modified>
</cp:coreProperties>
</file>