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19" r:id="rId3"/>
    <p:sldId id="603" r:id="rId4"/>
    <p:sldId id="609" r:id="rId5"/>
    <p:sldId id="610" r:id="rId6"/>
    <p:sldId id="611" r:id="rId7"/>
    <p:sldId id="612" r:id="rId8"/>
    <p:sldId id="613" r:id="rId9"/>
    <p:sldId id="614" r:id="rId10"/>
    <p:sldId id="615" r:id="rId11"/>
    <p:sldId id="616" r:id="rId12"/>
    <p:sldId id="619" r:id="rId13"/>
    <p:sldId id="620" r:id="rId14"/>
    <p:sldId id="618" r:id="rId15"/>
    <p:sldId id="621" r:id="rId16"/>
    <p:sldId id="622" r:id="rId17"/>
    <p:sldId id="630" r:id="rId18"/>
    <p:sldId id="623" r:id="rId19"/>
    <p:sldId id="624" r:id="rId20"/>
    <p:sldId id="631" r:id="rId21"/>
    <p:sldId id="625" r:id="rId22"/>
    <p:sldId id="626" r:id="rId23"/>
    <p:sldId id="627" r:id="rId24"/>
    <p:sldId id="628" r:id="rId25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FF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2" autoAdjust="0"/>
    <p:restoredTop sz="81752" autoAdjust="0"/>
  </p:normalViewPr>
  <p:slideViewPr>
    <p:cSldViewPr>
      <p:cViewPr varScale="1">
        <p:scale>
          <a:sx n="79" d="100"/>
          <a:sy n="79" d="100"/>
        </p:scale>
        <p:origin x="1210" y="77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071240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92271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02130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8150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1740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73941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08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01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6660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047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00019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6965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59288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5068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9112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100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487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85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7627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791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36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2023. 10. 28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어프렌티스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과제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자동차 연비 예측을 위한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데이터 분석 과정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_2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2023254018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시각화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301797" y="1484784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 상관관계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상관계수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df.corr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9C8AF0-8080-AFFC-9DAD-04290C14D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1" y="1955214"/>
            <a:ext cx="5685679" cy="1892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C45C9B-E167-E259-23DA-47CF37340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240" y="3858251"/>
            <a:ext cx="4459015" cy="2883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02BF0C-E886-9A30-546F-06931D920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7910" y="2245212"/>
            <a:ext cx="2112483" cy="13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2350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301797" y="1484784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Ordinal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One-Hot-Encoding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01C5AE-D734-D015-964A-706CA234C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29" y="3068618"/>
            <a:ext cx="952500" cy="2533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C71EF2-D9C1-8603-F8FF-2D43E29D6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2372086"/>
            <a:ext cx="1213767" cy="16451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CE2D00-56FC-A0B7-47B2-3C7574FDA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7864" y="4536950"/>
            <a:ext cx="1666875" cy="1552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8105B6-879B-F716-23B8-116B7D6A2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9977" y="3185043"/>
            <a:ext cx="3751114" cy="7090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004F59-2253-8246-6DA4-5C62696AE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786" y="5373216"/>
            <a:ext cx="3277638" cy="682841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6C23CAE-7C8F-5868-30E6-50AF0AD45AFE}"/>
              </a:ext>
            </a:extLst>
          </p:cNvPr>
          <p:cNvSpPr/>
          <p:nvPr/>
        </p:nvSpPr>
        <p:spPr>
          <a:xfrm>
            <a:off x="2311730" y="3975403"/>
            <a:ext cx="648072" cy="72008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4D018-E9C0-0C3F-1796-321542978E26}"/>
              </a:ext>
            </a:extLst>
          </p:cNvPr>
          <p:cNvSpPr txBox="1"/>
          <p:nvPr/>
        </p:nvSpPr>
        <p:spPr>
          <a:xfrm>
            <a:off x="3897259" y="3879968"/>
            <a:ext cx="237626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[Ordinal Encoding]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89651C-6DF7-12FB-8DF4-B3B9033407F5}"/>
              </a:ext>
            </a:extLst>
          </p:cNvPr>
          <p:cNvSpPr txBox="1"/>
          <p:nvPr/>
        </p:nvSpPr>
        <p:spPr>
          <a:xfrm>
            <a:off x="3990231" y="6056057"/>
            <a:ext cx="237626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[One-hot-Encoding]</a:t>
            </a:r>
          </a:p>
        </p:txBody>
      </p:sp>
    </p:spTree>
    <p:extLst>
      <p:ext uri="{BB962C8B-B14F-4D97-AF65-F5344CB8AC3E}">
        <p14:creationId xmlns:p14="http://schemas.microsoft.com/office/powerpoint/2010/main" val="2372391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324544" y="1412875"/>
            <a:ext cx="8690221" cy="3227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Heavy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scale (np.log)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Uniform Distribution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np.percentile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BD59607-1627-F895-FC04-23D52AE925BC}"/>
              </a:ext>
            </a:extLst>
          </p:cNvPr>
          <p:cNvSpPr/>
          <p:nvPr/>
        </p:nvSpPr>
        <p:spPr>
          <a:xfrm>
            <a:off x="3923928" y="2930705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758B93-4DB1-656B-8D22-D31C7C784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184352"/>
            <a:ext cx="3166058" cy="20687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20685CE-2BD7-450D-B4A6-43F8E2850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322" y="2184351"/>
            <a:ext cx="2676822" cy="206877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1961EF-389B-13E3-4CD4-27116F81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629324"/>
            <a:ext cx="2736304" cy="213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11568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8690221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다중모드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(multimodal)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분포 특성 처리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rbk_kernel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배기량과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RBF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유사성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0FD8B86-46AC-1A0F-83C0-F95EF146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420888"/>
            <a:ext cx="4464496" cy="325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421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8690221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스케일링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타깃 값의 분포 변환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C4D56-8DA0-50CA-C682-EC312AD8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921" y="3308245"/>
            <a:ext cx="1771650" cy="1000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18DE28-52CE-5B06-D046-F218A2361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9328" y="4794126"/>
            <a:ext cx="4952065" cy="12782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61F0A3-13A8-121F-0786-D486D2F1A6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6072384"/>
            <a:ext cx="5833058" cy="358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D7A8EF-B6DC-0A84-27DA-E5B67141A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632" y="2249824"/>
            <a:ext cx="5314950" cy="2085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4147A7-1EDD-02F8-2762-E27B4A42D389}"/>
              </a:ext>
            </a:extLst>
          </p:cNvPr>
          <p:cNvSpPr txBox="1"/>
          <p:nvPr/>
        </p:nvSpPr>
        <p:spPr>
          <a:xfrm>
            <a:off x="2915816" y="4321404"/>
            <a:ext cx="393769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[</a:t>
            </a:r>
            <a:r>
              <a:rPr lang="ko-KR" altLang="en-US" sz="1200" dirty="0" err="1">
                <a:latin typeface="+mj-lt"/>
                <a:ea typeface="HY헤드라인M" panose="02030600000101010101" pitchFamily="18" charset="-127"/>
              </a:rPr>
              <a:t>스케일러의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 </a:t>
            </a:r>
            <a:r>
              <a:rPr lang="en-US" altLang="ko-KR" sz="1200" dirty="0" err="1">
                <a:latin typeface="+mj-lt"/>
                <a:ea typeface="HY헤드라인M" panose="02030600000101010101" pitchFamily="18" charset="-127"/>
              </a:rPr>
              <a:t>inverse_transfor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()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메서드 이용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AF797-3C62-CD9B-90FA-10909C6FC5F4}"/>
              </a:ext>
            </a:extLst>
          </p:cNvPr>
          <p:cNvSpPr txBox="1"/>
          <p:nvPr/>
        </p:nvSpPr>
        <p:spPr>
          <a:xfrm>
            <a:off x="2899830" y="6340549"/>
            <a:ext cx="393769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[</a:t>
            </a:r>
            <a:r>
              <a:rPr lang="en-US" altLang="ko-KR" sz="1200" b="1" dirty="0" err="1">
                <a:latin typeface="+mj-lt"/>
                <a:ea typeface="HY헤드라인M" panose="02030600000101010101" pitchFamily="18" charset="-127"/>
              </a:rPr>
              <a:t>TransformedTargetRegressor</a:t>
            </a:r>
            <a:r>
              <a:rPr lang="ko-KR" altLang="en-US" sz="1200" b="1" dirty="0">
                <a:latin typeface="+mj-lt"/>
                <a:ea typeface="HY헤드라인M" panose="02030600000101010101" pitchFamily="18" charset="-127"/>
              </a:rPr>
              <a:t> 클래스 이용</a:t>
            </a:r>
            <a:r>
              <a:rPr lang="en-US" altLang="ko-KR" sz="1200" b="1" dirty="0">
                <a:latin typeface="+mj-lt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0443290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변환기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(Custom Transformer)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Kmeans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cluster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 정의 변환기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(cluster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개수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Weight-Displacement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 관계 시각화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4EC78-4C1E-3E54-EDA8-C839F98E6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744202"/>
            <a:ext cx="414842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08B39F-BEDC-45BC-DC33-FFFEA955C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291189"/>
            <a:ext cx="3528392" cy="19651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5EC485-9CAF-4E64-C35E-A997736CE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05" y="4293097"/>
            <a:ext cx="3679647" cy="3867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DDE913E-106A-5145-4E38-B9D1CEC5DC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04" y="4752528"/>
            <a:ext cx="3520119" cy="20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2297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 파이프라인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(Custom Transformer)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Pipeline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클래스를 이용한 변환 파이프라인 생성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(Default: Simple-Impute + Standard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Sclaer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2D24BE-3D00-6B71-A49F-A074725BE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" y="2312122"/>
            <a:ext cx="3055107" cy="2520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36A40F-C162-A688-CC0D-A0FAE042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048" y="2308674"/>
            <a:ext cx="5248424" cy="2307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F9DA0E-4ADD-3E94-B366-E11069414411}"/>
              </a:ext>
            </a:extLst>
          </p:cNvPr>
          <p:cNvSpPr txBox="1"/>
          <p:nvPr/>
        </p:nvSpPr>
        <p:spPr>
          <a:xfrm>
            <a:off x="1410841" y="4149080"/>
            <a:ext cx="1692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[Pipeline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메서드 이용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D796EC-E1B4-9B2C-D8C5-D29E22430BFF}"/>
              </a:ext>
            </a:extLst>
          </p:cNvPr>
          <p:cNvSpPr txBox="1"/>
          <p:nvPr/>
        </p:nvSpPr>
        <p:spPr>
          <a:xfrm>
            <a:off x="5148064" y="407707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12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make_pipeline</a:t>
            </a:r>
            <a:r>
              <a:rPr lang="ko-KR" altLang="en-US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메서드 이용</a:t>
            </a:r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EB67E55-8D52-46F5-5B70-8EB4FFBFF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5733256"/>
            <a:ext cx="3528392" cy="7247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CBF472-26B4-DF88-3E70-798920784E16}"/>
              </a:ext>
            </a:extLst>
          </p:cNvPr>
          <p:cNvSpPr txBox="1"/>
          <p:nvPr/>
        </p:nvSpPr>
        <p:spPr>
          <a:xfrm>
            <a:off x="3381980" y="6456038"/>
            <a:ext cx="146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[Default Pipeline]</a:t>
            </a:r>
            <a:endParaRPr lang="ko-KR" altLang="en-US" sz="1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6EBF28A-AAA6-9E7E-15E4-40BC98A67997}"/>
              </a:ext>
            </a:extLst>
          </p:cNvPr>
          <p:cNvSpPr/>
          <p:nvPr/>
        </p:nvSpPr>
        <p:spPr>
          <a:xfrm rot="5400000">
            <a:off x="3160345" y="4838158"/>
            <a:ext cx="648072" cy="71007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482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준비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및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 파이프라인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(Custom Transformer)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변환 파이프라인 생성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(ratio / log / categorical pipeline)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5A9A31-B44B-CDB3-6038-2C06DEA6C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292325"/>
            <a:ext cx="4761334" cy="36148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B7EFAC-17B6-D6C7-4ECF-D8A0DAD46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3758965"/>
            <a:ext cx="3786932" cy="175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05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선택과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모델 학습 및 평가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Linear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기계학습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Linear Regression(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 회귀분석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활용한 학습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E3CE28-6F69-05E3-B6B6-5E5E4EA2C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20888"/>
            <a:ext cx="5660680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1106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선택과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모델 학습 및 평가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Linear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Regression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성능평가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rmse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2.74)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4A6F7E-8E2B-937C-1CBE-5266F1A28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292812"/>
            <a:ext cx="5143112" cy="36724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BB3E909-5C87-1260-131A-41B0008C7B21}"/>
              </a:ext>
            </a:extLst>
          </p:cNvPr>
          <p:cNvSpPr/>
          <p:nvPr/>
        </p:nvSpPr>
        <p:spPr>
          <a:xfrm>
            <a:off x="395536" y="5661248"/>
            <a:ext cx="1512168" cy="37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BBA9D4-0303-3F6C-FE46-3BDBEF074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228" y="3364200"/>
            <a:ext cx="3121895" cy="11521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00EC1F-7A72-C031-7673-6BF12CC134B2}"/>
              </a:ext>
            </a:extLst>
          </p:cNvPr>
          <p:cNvSpPr/>
          <p:nvPr/>
        </p:nvSpPr>
        <p:spPr>
          <a:xfrm>
            <a:off x="5796136" y="4183930"/>
            <a:ext cx="1169251" cy="3775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8ED03-7670-11B3-5C07-2C505F20D5A7}"/>
              </a:ext>
            </a:extLst>
          </p:cNvPr>
          <p:cNvSpPr txBox="1"/>
          <p:nvPr/>
        </p:nvSpPr>
        <p:spPr>
          <a:xfrm>
            <a:off x="7003858" y="4302321"/>
            <a:ext cx="19141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1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없이 학습한 결과</a:t>
            </a:r>
          </a:p>
        </p:txBody>
      </p:sp>
    </p:spTree>
    <p:extLst>
      <p:ext uri="{BB962C8B-B14F-4D97-AF65-F5344CB8AC3E}">
        <p14:creationId xmlns:p14="http://schemas.microsoft.com/office/powerpoint/2010/main" val="56538044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과정 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51663"/>
              </p:ext>
            </p:extLst>
          </p:nvPr>
        </p:nvGraphicFramePr>
        <p:xfrm>
          <a:off x="323464" y="1484785"/>
          <a:ext cx="8497069" cy="5040809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9984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연비 예측을 위한 데이터 분석 과정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_2</a:t>
                      </a:r>
                      <a:endParaRPr lang="ko-KR" altLang="en-US" sz="1800" b="1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40585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연비 예측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Auto MPG(Mile Per Gallen) Data set </a:t>
                      </a:r>
                      <a:endParaRPr kumimoji="0" lang="ko-KR" altLang="en-US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604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Column: mpg(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연비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)/cylinders(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실린더 개수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)/displacement(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배기량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)/ </a:t>
                      </a:r>
                      <a:r>
                        <a:rPr kumimoji="0" lang="en-US" altLang="ko-KR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horsepoer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마력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wight(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무게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acceleration 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가속시간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model year (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연식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origin(</a:t>
                      </a:r>
                      <a:r>
                        <a:rPr kumimoji="0" lang="ko-KR" altLang="en-US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제조국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kumimoji="0" lang="ko-KR" alt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005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398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훈련용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(train) data 319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+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검증용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(test) data 79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44945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cylinders, displacement, horsepower, wight, acceleration, model year, origin</a:t>
                      </a:r>
                      <a:endParaRPr lang="ko-KR" altLang="en-US" sz="15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2926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mpg (mile per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gallen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393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3936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RMSE (Root Mean Square Error)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4318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Linear Regression 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회귀분석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55382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Preprocessing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(pipeline)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Ratio / log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변환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/ categorical(one-hot-encoding)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(Default: Simple-Imputer(Median) + Standard-Scaler)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685116"/>
                  </a:ext>
                </a:extLst>
              </a:tr>
              <a:tr h="45454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결과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2.74(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전처리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후 학습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3.32 (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전처리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없이 학습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선택과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모델 학습 및 평가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Decision Tree Regressor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- Decision Tree Regressor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학습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2.74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7E139F-7C08-6F46-CBE3-7E274219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91189"/>
            <a:ext cx="5269406" cy="41886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7475AE8-0343-E8C5-CB05-5ECD2B7AD221}"/>
              </a:ext>
            </a:extLst>
          </p:cNvPr>
          <p:cNvSpPr/>
          <p:nvPr/>
        </p:nvSpPr>
        <p:spPr>
          <a:xfrm>
            <a:off x="899592" y="6172786"/>
            <a:ext cx="1512168" cy="37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241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선택과 훈련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모델 학습 및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교차 검증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(Cross Validation)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 더 나은 평가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FDBF28-8A48-33AB-ABB6-4D771C00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91189"/>
            <a:ext cx="4784901" cy="423978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014E37-C286-5742-EA15-6E02AAFE2569}"/>
              </a:ext>
            </a:extLst>
          </p:cNvPr>
          <p:cNvSpPr/>
          <p:nvPr/>
        </p:nvSpPr>
        <p:spPr>
          <a:xfrm>
            <a:off x="683568" y="6231547"/>
            <a:ext cx="1512168" cy="37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2005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모델튜닝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하이퍼파라미터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최적화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그리드 탐색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(Grid Search)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GridSearchCV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 활용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3691B4-0417-41D8-720F-F4EECB1F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04581"/>
            <a:ext cx="5256584" cy="43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33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모델튜닝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하이퍼파라미터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최적화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랜덤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서치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(Random Search):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RandomizedSearchCV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클래스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FEAA0C-E85A-693B-7088-49449A2D5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263380"/>
            <a:ext cx="5761239" cy="4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6244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F1D9E3-8BC0-46F2-E71F-0DE5D14A4DCA}"/>
              </a:ext>
            </a:extLst>
          </p:cNvPr>
          <p:cNvSpPr txBox="1"/>
          <p:nvPr/>
        </p:nvSpPr>
        <p:spPr>
          <a:xfrm>
            <a:off x="-301797" y="1484784"/>
            <a:ext cx="9122269" cy="73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모델튜닝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하이퍼파라미터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최적화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-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최적모델 및 오차 분석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시스템 최종 평가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(2.24)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E16425-D1EE-8F38-0725-2AE22F98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219280"/>
            <a:ext cx="5236815" cy="43775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73FC67B-09C9-F612-AE42-55AE30252156}"/>
              </a:ext>
            </a:extLst>
          </p:cNvPr>
          <p:cNvSpPr/>
          <p:nvPr/>
        </p:nvSpPr>
        <p:spPr>
          <a:xfrm>
            <a:off x="971600" y="6230909"/>
            <a:ext cx="1512168" cy="37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CEB0E7-C9E4-1474-9127-3E234132B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8882" y="4005064"/>
            <a:ext cx="3921162" cy="147141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E9537EC-B383-7170-ADA6-BCF8C80C1B4C}"/>
              </a:ext>
            </a:extLst>
          </p:cNvPr>
          <p:cNvSpPr/>
          <p:nvPr/>
        </p:nvSpPr>
        <p:spPr>
          <a:xfrm>
            <a:off x="4840262" y="5139728"/>
            <a:ext cx="2108001" cy="377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869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D6F0CC-52C2-55EA-8334-41489E23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6" y="2048618"/>
            <a:ext cx="8258175" cy="183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349958-23F4-D320-B7FE-8F002DFF6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402" y="4509120"/>
            <a:ext cx="6448425" cy="1819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로드 후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 Frame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변환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1B64F-FB3F-5DAD-E494-3FF068586F8F}"/>
              </a:ext>
            </a:extLst>
          </p:cNvPr>
          <p:cNvSpPr txBox="1"/>
          <p:nvPr/>
        </p:nvSpPr>
        <p:spPr>
          <a:xfrm>
            <a:off x="-252537" y="399592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불필요한 데이터 삭제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df.drop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Colume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name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1B64F-FB3F-5DAD-E494-3FF068586F8F}"/>
              </a:ext>
            </a:extLst>
          </p:cNvPr>
          <p:cNvSpPr txBox="1"/>
          <p:nvPr/>
        </p:nvSpPr>
        <p:spPr>
          <a:xfrm>
            <a:off x="-252537" y="399592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구조 훑어보기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(df.info/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df.discribe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6E87409-A9D4-5B36-A821-2A4D85F5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46" y="2095722"/>
            <a:ext cx="6457950" cy="1828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B5E1CE-B760-386C-2007-763C8AD1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4581128"/>
            <a:ext cx="2462014" cy="20143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9AE740-7D29-2974-8357-95EC2C3BBB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471541"/>
            <a:ext cx="5189389" cy="19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6797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훒어보기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df.hist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FD7BFD-7C7C-D843-7D37-08C7B2054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48618"/>
            <a:ext cx="6876256" cy="45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3803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세트 만들기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8F94E2-D97D-66A6-E6AB-74CB65401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456" y="4639340"/>
            <a:ext cx="4783280" cy="7161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28A962-5732-DEB7-1846-22587D7F0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87" y="2230235"/>
            <a:ext cx="3761408" cy="31267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8FC2189-46D1-5DAC-33AD-524F2958D120}"/>
              </a:ext>
            </a:extLst>
          </p:cNvPr>
          <p:cNvSpPr txBox="1"/>
          <p:nvPr/>
        </p:nvSpPr>
        <p:spPr>
          <a:xfrm>
            <a:off x="346275" y="5375442"/>
            <a:ext cx="869022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[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랜덤 함수로 데이터셋 생성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]                          [scikit-learn </a:t>
            </a: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패키지의 함수로 데이터셋 생성</a:t>
            </a:r>
            <a:r>
              <a:rPr lang="en-US" altLang="ko-KR" sz="1200" dirty="0">
                <a:latin typeface="+mj-lt"/>
                <a:ea typeface="HY헤드라인M" panose="02030600000101010101" pitchFamily="18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1401368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세트 만들기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2DACA7-5415-43CC-0FBA-F2DEDEF79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39" y="4089014"/>
            <a:ext cx="3391892" cy="22181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100D48-C8B7-F74B-306A-16252765D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229" y="4218972"/>
            <a:ext cx="3198581" cy="230425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D19EA2B-3E8A-0B38-6E72-9F5EF44BEB9D}"/>
              </a:ext>
            </a:extLst>
          </p:cNvPr>
          <p:cNvSpPr/>
          <p:nvPr/>
        </p:nvSpPr>
        <p:spPr>
          <a:xfrm>
            <a:off x="4178947" y="4939052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46F0C2E-2CDE-314E-74A3-9792708C7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2316988"/>
            <a:ext cx="5400600" cy="6425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C58C06-895D-E2F8-D518-758D929CF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3073029"/>
            <a:ext cx="5839743" cy="9551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565C777-43D6-931E-7C64-787A6140B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80" y="2452712"/>
            <a:ext cx="1088225" cy="11607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E485D3-752C-0179-0609-0543ACA98D93}"/>
              </a:ext>
            </a:extLst>
          </p:cNvPr>
          <p:cNvSpPr txBox="1"/>
          <p:nvPr/>
        </p:nvSpPr>
        <p:spPr>
          <a:xfrm>
            <a:off x="6228184" y="3613486"/>
            <a:ext cx="2619297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카테고리 별 데이터 분포</a:t>
            </a:r>
            <a:endParaRPr lang="en-US" altLang="ko-KR" sz="1200" dirty="0"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6764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수집 및 탐색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2819F-7CCD-D64D-3B2B-AAF4B304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419806"/>
            <a:ext cx="6172200" cy="2162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3D41D3-41A2-BB77-CB7F-BC2A44FE0840}"/>
              </a:ext>
            </a:extLst>
          </p:cNvPr>
          <p:cNvSpPr/>
          <p:nvPr/>
        </p:nvSpPr>
        <p:spPr>
          <a:xfrm>
            <a:off x="3841677" y="4851854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5DB3E9-B4F8-813A-793D-E1E14F882DA5}"/>
              </a:ext>
            </a:extLst>
          </p:cNvPr>
          <p:cNvSpPr/>
          <p:nvPr/>
        </p:nvSpPr>
        <p:spPr>
          <a:xfrm>
            <a:off x="4705773" y="4851854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C1B23-FF10-80FD-FD3A-02891D3E366B}"/>
              </a:ext>
            </a:extLst>
          </p:cNvPr>
          <p:cNvSpPr txBox="1"/>
          <p:nvPr/>
        </p:nvSpPr>
        <p:spPr>
          <a:xfrm>
            <a:off x="2995674" y="6560829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계층적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CBA756-825A-7858-87F1-8EF069EA2519}"/>
              </a:ext>
            </a:extLst>
          </p:cNvPr>
          <p:cNvSpPr txBox="1"/>
          <p:nvPr/>
        </p:nvSpPr>
        <p:spPr>
          <a:xfrm>
            <a:off x="4788024" y="4686797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무작위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E578C4-E70A-8C4F-471D-F9B5FBFCA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120" y="2184561"/>
            <a:ext cx="4523240" cy="2235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122EEE-1AB5-2AA4-8951-ECF92BD2DF50}"/>
              </a:ext>
            </a:extLst>
          </p:cNvPr>
          <p:cNvSpPr txBox="1"/>
          <p:nvPr/>
        </p:nvSpPr>
        <p:spPr>
          <a:xfrm>
            <a:off x="-252536" y="1644405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테스트 세트 만들기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</a:p>
        </p:txBody>
      </p:sp>
    </p:spTree>
    <p:extLst>
      <p:ext uri="{BB962C8B-B14F-4D97-AF65-F5344CB8AC3E}">
        <p14:creationId xmlns:p14="http://schemas.microsoft.com/office/powerpoint/2010/main" val="37536634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시각화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292D7-6BC7-6C2D-E8BC-CE9E2947D2E0}"/>
              </a:ext>
            </a:extLst>
          </p:cNvPr>
          <p:cNvSpPr txBox="1"/>
          <p:nvPr/>
        </p:nvSpPr>
        <p:spPr>
          <a:xfrm>
            <a:off x="-252536" y="1512619"/>
            <a:ext cx="8690221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Weight-Displacement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 관계 시각화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(Scatter Plot)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1EDE9C-F727-429B-543F-D30EA8EB9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931077"/>
            <a:ext cx="3049750" cy="22259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47F1B9-C8FE-D392-C625-C6C01FC2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817" y="3166791"/>
            <a:ext cx="3568521" cy="2597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F5D780-E500-4F72-8C1D-918CF31B0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65" y="3916265"/>
            <a:ext cx="3772931" cy="27414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A6AC86-F75F-4E64-8AD1-4B743C7F8D9F}"/>
              </a:ext>
            </a:extLst>
          </p:cNvPr>
          <p:cNvSpPr txBox="1"/>
          <p:nvPr/>
        </p:nvSpPr>
        <p:spPr>
          <a:xfrm>
            <a:off x="7524328" y="2867256"/>
            <a:ext cx="1021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Alpha: 0.3</a:t>
            </a:r>
            <a:endParaRPr lang="ko-KR" altLang="en-US" sz="13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0C54C8-33D0-3ED4-634A-7EEDD8527E9D}"/>
              </a:ext>
            </a:extLst>
          </p:cNvPr>
          <p:cNvSpPr txBox="1"/>
          <p:nvPr/>
        </p:nvSpPr>
        <p:spPr>
          <a:xfrm>
            <a:off x="672662" y="3351361"/>
            <a:ext cx="19442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S(</a:t>
            </a:r>
            <a:r>
              <a:rPr lang="ko-KR" altLang="en-US" sz="1300" b="1" dirty="0"/>
              <a:t>면적</a:t>
            </a:r>
            <a:r>
              <a:rPr lang="en-US" altLang="ko-KR" sz="1300" b="1" dirty="0"/>
              <a:t>):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horsepower</a:t>
            </a:r>
          </a:p>
          <a:p>
            <a:r>
              <a:rPr lang="en-US" altLang="ko-KR" sz="1300" b="1" dirty="0"/>
              <a:t>C(Color): mpg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260716202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22456</TotalTime>
  <Words>726</Words>
  <Application>Microsoft Office PowerPoint</Application>
  <PresentationFormat>화면 슬라이드 쇼(4:3)</PresentationFormat>
  <Paragraphs>140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HY견고딕</vt:lpstr>
      <vt:lpstr>HY수평선M</vt:lpstr>
      <vt:lpstr>HY헤드라인M</vt:lpstr>
      <vt:lpstr>굴림</vt:lpstr>
      <vt:lpstr>굴림체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591</cp:revision>
  <cp:lastPrinted>2022-11-17T05:16:45Z</cp:lastPrinted>
  <dcterms:created xsi:type="dcterms:W3CDTF">2006-01-13T09:37:44Z</dcterms:created>
  <dcterms:modified xsi:type="dcterms:W3CDTF">2023-10-26T13:18:28Z</dcterms:modified>
</cp:coreProperties>
</file>