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41"/>
  </p:notesMasterIdLst>
  <p:handoutMasterIdLst>
    <p:handoutMasterId r:id="rId42"/>
  </p:handoutMasterIdLst>
  <p:sldIdLst>
    <p:sldId id="281" r:id="rId5"/>
    <p:sldId id="916" r:id="rId6"/>
    <p:sldId id="948" r:id="rId7"/>
    <p:sldId id="947" r:id="rId8"/>
    <p:sldId id="919" r:id="rId9"/>
    <p:sldId id="920" r:id="rId10"/>
    <p:sldId id="928" r:id="rId11"/>
    <p:sldId id="921" r:id="rId12"/>
    <p:sldId id="929" r:id="rId13"/>
    <p:sldId id="926" r:id="rId14"/>
    <p:sldId id="927" r:id="rId15"/>
    <p:sldId id="932" r:id="rId16"/>
    <p:sldId id="930" r:id="rId17"/>
    <p:sldId id="933" r:id="rId18"/>
    <p:sldId id="934" r:id="rId19"/>
    <p:sldId id="935" r:id="rId20"/>
    <p:sldId id="936" r:id="rId21"/>
    <p:sldId id="937" r:id="rId22"/>
    <p:sldId id="938" r:id="rId23"/>
    <p:sldId id="939" r:id="rId24"/>
    <p:sldId id="949" r:id="rId25"/>
    <p:sldId id="950" r:id="rId26"/>
    <p:sldId id="946" r:id="rId27"/>
    <p:sldId id="471" r:id="rId28"/>
    <p:sldId id="940" r:id="rId29"/>
    <p:sldId id="941" r:id="rId30"/>
    <p:sldId id="942" r:id="rId31"/>
    <p:sldId id="943" r:id="rId32"/>
    <p:sldId id="944" r:id="rId33"/>
    <p:sldId id="945" r:id="rId34"/>
    <p:sldId id="385" r:id="rId35"/>
    <p:sldId id="917" r:id="rId36"/>
    <p:sldId id="922" r:id="rId37"/>
    <p:sldId id="923" r:id="rId38"/>
    <p:sldId id="924" r:id="rId39"/>
    <p:sldId id="925" r:id="rId40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5268" autoAdjust="0"/>
  </p:normalViewPr>
  <p:slideViewPr>
    <p:cSldViewPr snapToGrid="0">
      <p:cViewPr varScale="1">
        <p:scale>
          <a:sx n="111" d="100"/>
          <a:sy n="111" d="100"/>
        </p:scale>
        <p:origin x="114" y="68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8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9/25/2023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2023-09-25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070C0"/>
          </a:solidFill>
        </p:spPr>
        <p:txBody>
          <a:bodyPr rtlCol="0">
            <a:normAutofit/>
          </a:bodyPr>
          <a:lstStyle/>
          <a:p>
            <a:r>
              <a:rPr lang="ko-KR" altLang="en-US" sz="5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어프렌티스</a:t>
            </a:r>
            <a:r>
              <a:rPr lang="ko-KR" altLang="en-US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131AE24-4A9A-F189-48CD-1E84B082B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368" y="3359803"/>
            <a:ext cx="8586216" cy="685800"/>
          </a:xfrm>
          <a:solidFill>
            <a:srgbClr val="0070C0"/>
          </a:solidFill>
        </p:spPr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2505993" y="4500970"/>
            <a:ext cx="71769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충북대학교 산업인공지능연구센터 김 재영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681108" y="1561469"/>
            <a:ext cx="10218955" cy="116740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 err="1"/>
              <a:t>머신러닝</a:t>
            </a:r>
            <a:r>
              <a:rPr lang="ko-KR" altLang="en-US" sz="1600" dirty="0"/>
              <a:t> 및 데이터 분석에서 중요한 데이터 전처리 과정 중 하나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/>
              <a:t>데이터의 특성</a:t>
            </a:r>
            <a:r>
              <a:rPr lang="en-US" altLang="ko-KR" sz="1600" dirty="0"/>
              <a:t>(feature)</a:t>
            </a:r>
            <a:r>
              <a:rPr lang="ko-KR" altLang="en-US" sz="1600" dirty="0"/>
              <a:t>들을 일정한 범위나 표준화된 분포로 변환하여 모델의 성능을 향상시키고 수렴 속도를 높이는 데 도움을 </a:t>
            </a:r>
            <a:r>
              <a:rPr lang="ko-KR" altLang="en-US" sz="1600" dirty="0" smtClean="0"/>
              <a:t>준다</a:t>
            </a:r>
            <a:endParaRPr lang="en-US" altLang="ko-KR" sz="1600" dirty="0"/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681108" y="1158397"/>
            <a:ext cx="4175927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개요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681108" y="3573842"/>
            <a:ext cx="10218955" cy="214115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/>
              <a:t>모델 성능 향상</a:t>
            </a:r>
            <a:r>
              <a:rPr lang="en-US" altLang="ko-KR" sz="1600" dirty="0"/>
              <a:t>: 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일부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알고리즘은 입력 특성의 스케일에 민감하게 반응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경사 </a:t>
            </a:r>
            <a:r>
              <a:rPr lang="ko-KR" altLang="en-US" sz="1400" dirty="0" err="1"/>
              <a:t>하강법</a:t>
            </a:r>
            <a:r>
              <a:rPr lang="en-US" altLang="ko-KR" sz="1400" dirty="0"/>
              <a:t>(Gradient Descent)</a:t>
            </a:r>
            <a:r>
              <a:rPr lang="ko-KR" altLang="en-US" sz="1400" dirty="0"/>
              <a:t>과 같은 최적화 알고리즘은 스케일이 큰 특성에 민감하게 작용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특성 간 스케일 차이가 크면 모델이 수렴하기 어렵거나 성능이 떨어질 수 있다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pPr>
              <a:spcBef>
                <a:spcPts val="300"/>
              </a:spcBef>
            </a:pPr>
            <a:r>
              <a:rPr lang="ko-KR" altLang="en-US" sz="1600" dirty="0"/>
              <a:t>모델 </a:t>
            </a:r>
            <a:r>
              <a:rPr lang="ko-KR" altLang="en-US" sz="1600" dirty="0" err="1"/>
              <a:t>해석성</a:t>
            </a:r>
            <a:r>
              <a:rPr lang="ko-KR" altLang="en-US" sz="1600" dirty="0"/>
              <a:t> 향상</a:t>
            </a:r>
            <a:r>
              <a:rPr lang="en-US" altLang="ko-KR" sz="1600" dirty="0"/>
              <a:t>: 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err="1"/>
              <a:t>스케일링된</a:t>
            </a:r>
            <a:r>
              <a:rPr lang="ko-KR" altLang="en-US" sz="1400" dirty="0"/>
              <a:t> 특성은 단위가 일정하게 맞춰져 있으므로 모델의 계수</a:t>
            </a:r>
            <a:r>
              <a:rPr lang="en-US" altLang="ko-KR" sz="1400" dirty="0"/>
              <a:t>(coefficients)</a:t>
            </a:r>
            <a:r>
              <a:rPr lang="ko-KR" altLang="en-US" sz="1400" dirty="0"/>
              <a:t>를 해석하기 쉽다</a:t>
            </a:r>
            <a:r>
              <a:rPr lang="en-US" altLang="ko-KR" sz="1400" dirty="0"/>
              <a:t>. </a:t>
            </a:r>
            <a:r>
              <a:rPr lang="ko-KR" altLang="en-US" sz="1400" dirty="0"/>
              <a:t>스케일이 큰 특성이 모델에 큰 영향을 미치는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다른 특성들의 계수와 비교하기 어렵다</a:t>
            </a:r>
            <a:endParaRPr lang="en-US" altLang="ko-KR" sz="1400" dirty="0"/>
          </a:p>
        </p:txBody>
      </p:sp>
      <p:sp>
        <p:nvSpPr>
          <p:cNvPr id="13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681107" y="3170770"/>
            <a:ext cx="4175927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목적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0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928758" y="1504318"/>
            <a:ext cx="8729591" cy="46003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600" dirty="0"/>
              <a:t>표준화</a:t>
            </a:r>
            <a:r>
              <a:rPr lang="en-US" altLang="ko-KR" sz="1600" dirty="0"/>
              <a:t>(Standardization, Z-Score Normalization):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표준화는 특성을 평균이 </a:t>
            </a:r>
            <a:r>
              <a:rPr lang="en-US" altLang="ko-KR" sz="1400" dirty="0"/>
              <a:t>0</a:t>
            </a:r>
            <a:r>
              <a:rPr lang="ko-KR" altLang="en-US" sz="1400" dirty="0"/>
              <a:t>이고 표준편차가 </a:t>
            </a:r>
            <a:r>
              <a:rPr lang="en-US" altLang="ko-KR" sz="1400" dirty="0"/>
              <a:t>1</a:t>
            </a:r>
            <a:r>
              <a:rPr lang="ko-KR" altLang="en-US" sz="1400" dirty="0"/>
              <a:t>인 분포로 변환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주로 정규 분포를 따르지 않는 데이터에 사용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/>
              <a:t>z-score</a:t>
            </a:r>
            <a:r>
              <a:rPr lang="ko-KR" altLang="en-US" sz="1400" dirty="0"/>
              <a:t>라고 불리며</a:t>
            </a:r>
            <a:r>
              <a:rPr lang="en-US" altLang="ko-KR" sz="1400" dirty="0"/>
              <a:t>, </a:t>
            </a:r>
            <a:r>
              <a:rPr lang="ko-KR" altLang="en-US" sz="1400" dirty="0"/>
              <a:t>다음과 같이 계산된다</a:t>
            </a:r>
            <a:r>
              <a:rPr lang="en-US" altLang="ko-KR" sz="1400" dirty="0"/>
              <a:t>:</a:t>
            </a:r>
          </a:p>
          <a:p>
            <a:pPr lvl="1">
              <a:spcBef>
                <a:spcPts val="300"/>
              </a:spcBef>
            </a:pPr>
            <a:endParaRPr lang="en-US" altLang="ko-KR" sz="1400" dirty="0"/>
          </a:p>
          <a:p>
            <a:pPr lvl="1">
              <a:spcBef>
                <a:spcPts val="300"/>
              </a:spcBef>
            </a:pPr>
            <a:endParaRPr lang="en-US" altLang="ko-KR" sz="1400" dirty="0"/>
          </a:p>
          <a:p>
            <a:pPr lvl="1">
              <a:spcBef>
                <a:spcPts val="300"/>
              </a:spcBef>
            </a:pPr>
            <a:endParaRPr lang="en-US" altLang="ko-KR" sz="1400" dirty="0"/>
          </a:p>
          <a:p>
            <a:pPr marL="342900" indent="-342900">
              <a:spcBef>
                <a:spcPts val="300"/>
              </a:spcBef>
              <a:buFont typeface="+mj-lt"/>
              <a:buAutoNum type="arabicPeriod" startAt="2"/>
            </a:pPr>
            <a:r>
              <a:rPr lang="ko-KR" altLang="en-US" sz="1600" dirty="0"/>
              <a:t>정규화</a:t>
            </a:r>
            <a:r>
              <a:rPr lang="en-US" altLang="ko-KR" sz="1600" dirty="0"/>
              <a:t>(Min-Max Scaling, Normalization):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정규화는 특성을 일정한 범위로 스케일링</a:t>
            </a:r>
            <a:r>
              <a:rPr lang="en-US" altLang="ko-KR" sz="1400" dirty="0"/>
              <a:t>. </a:t>
            </a:r>
            <a:r>
              <a:rPr lang="ko-KR" altLang="en-US" sz="1400" dirty="0"/>
              <a:t>일반적으로 </a:t>
            </a: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1 </a:t>
            </a:r>
            <a:r>
              <a:rPr lang="ko-KR" altLang="en-US" sz="1400" dirty="0"/>
              <a:t>사이의 값으로 변환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데이터의 분포가 균일하고 </a:t>
            </a:r>
            <a:r>
              <a:rPr lang="ko-KR" altLang="en-US" sz="1400" dirty="0" err="1"/>
              <a:t>이상치가</a:t>
            </a:r>
            <a:r>
              <a:rPr lang="ko-KR" altLang="en-US" sz="1400" dirty="0"/>
              <a:t> 적은 경우에 사용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다음과 같이 계산된다</a:t>
            </a:r>
            <a:endParaRPr lang="en-US" altLang="ko-KR" sz="1400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l-GR" altLang="ko-KR" sz="1400" dirty="0"/>
              <a:t/>
            </a:r>
            <a:br>
              <a:rPr lang="el-GR" altLang="ko-KR" sz="1400" dirty="0"/>
            </a:br>
            <a:endParaRPr lang="en-US" altLang="ko-KR" sz="1400" dirty="0"/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928758" y="1101247"/>
            <a:ext cx="8729591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특성 스케일링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조정 방법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52" y="2799918"/>
            <a:ext cx="4362871" cy="625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52" y="4993834"/>
            <a:ext cx="4654482" cy="5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681108" y="1561468"/>
            <a:ext cx="8596241" cy="46003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600" dirty="0" smtClean="0"/>
              <a:t>표준화</a:t>
            </a:r>
            <a:r>
              <a:rPr lang="en-US" altLang="ko-KR" sz="1600" dirty="0" smtClean="0"/>
              <a:t>(Standardization): </a:t>
            </a:r>
            <a:r>
              <a:rPr lang="en-US" altLang="ko-KR" sz="1600" dirty="0" err="1" smtClean="0"/>
              <a:t>StandardScaler</a:t>
            </a:r>
            <a:endParaRPr lang="en-US" altLang="ko-KR" sz="1600" dirty="0" smtClean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600" dirty="0"/>
              <a:t>정규화</a:t>
            </a:r>
            <a:r>
              <a:rPr lang="en-US" altLang="ko-KR" sz="1600" dirty="0"/>
              <a:t>(Min-Max Scaling, Normalization): </a:t>
            </a:r>
            <a:r>
              <a:rPr lang="en-US" altLang="ko-KR" sz="1600" dirty="0" err="1"/>
              <a:t>MinMaxScaler</a:t>
            </a:r>
            <a:endParaRPr lang="en-US" altLang="ko-KR" sz="1600" dirty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lang="en-US" altLang="ko-KR" sz="1600" dirty="0" smtClean="0"/>
          </a:p>
          <a:p>
            <a:pPr marL="0" indent="0">
              <a:spcBef>
                <a:spcPts val="300"/>
              </a:spcBef>
              <a:buNone/>
            </a:pPr>
            <a:endParaRPr lang="en-US" altLang="ko-KR" sz="1400" dirty="0" smtClean="0"/>
          </a:p>
          <a:p>
            <a:pPr marL="0" indent="0">
              <a:spcBef>
                <a:spcPts val="30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300"/>
              </a:spcBef>
              <a:buNone/>
            </a:pPr>
            <a:endParaRPr lang="en-US" altLang="ko-KR" sz="1400" dirty="0" smtClean="0"/>
          </a:p>
          <a:p>
            <a:pPr marL="0" indent="0">
              <a:spcBef>
                <a:spcPts val="30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300"/>
              </a:spcBef>
              <a:buNone/>
            </a:pPr>
            <a:endParaRPr lang="en-US" altLang="ko-KR" sz="1400" dirty="0" smtClean="0"/>
          </a:p>
          <a:p>
            <a:pPr marL="0" indent="0">
              <a:spcBef>
                <a:spcPts val="300"/>
              </a:spcBef>
              <a:buNone/>
            </a:pPr>
            <a:endParaRPr lang="en-US" altLang="ko-KR" sz="1400" dirty="0"/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681108" y="1158397"/>
            <a:ext cx="8596241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-learn(</a:t>
            </a:r>
            <a:r>
              <a:rPr lang="ko-KR" altLang="en-US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사이킷런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스케일링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2766" y="2003369"/>
            <a:ext cx="7941684" cy="109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/>
          </a:bodyPr>
          <a:lstStyle/>
          <a:p>
            <a:pPr marL="285750" indent="-285750"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scaled_data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66" y="3984569"/>
            <a:ext cx="7941684" cy="109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/>
          </a:bodyPr>
          <a:lstStyle/>
          <a:p>
            <a:pPr marL="285750" indent="-285750"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scaled_data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89509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1016387" y="1725613"/>
            <a:ext cx="10080237" cy="252253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 err="1"/>
              <a:t>Scikit</a:t>
            </a:r>
            <a:r>
              <a:rPr lang="en-US" altLang="ko-KR" sz="1600" dirty="0"/>
              <a:t>-Learn</a:t>
            </a:r>
            <a:r>
              <a:rPr lang="ko-KR" altLang="en-US" sz="1600" dirty="0"/>
              <a:t>의 변환기는 데이터 스케일링</a:t>
            </a:r>
            <a:r>
              <a:rPr lang="en-US" altLang="ko-KR" sz="1600" dirty="0"/>
              <a:t>, </a:t>
            </a:r>
            <a:r>
              <a:rPr lang="ko-KR" altLang="en-US" sz="1600" dirty="0"/>
              <a:t>정규화</a:t>
            </a:r>
            <a:r>
              <a:rPr lang="en-US" altLang="ko-KR" sz="1600" dirty="0"/>
              <a:t>, </a:t>
            </a:r>
            <a:r>
              <a:rPr lang="ko-KR" altLang="en-US" sz="1600" dirty="0"/>
              <a:t>인코딩 및 기타 변환 작업 등 데이터를 변환하고 전처리하기 위해 사용하며</a:t>
            </a:r>
            <a:r>
              <a:rPr lang="en-US" altLang="ko-KR" sz="1600" dirty="0"/>
              <a:t>,</a:t>
            </a:r>
            <a:r>
              <a:rPr lang="ko-KR" altLang="en-US" sz="1600" dirty="0"/>
              <a:t> 이러한 변환기를 사용할 때 특히 중요한 규칙이 있다</a:t>
            </a:r>
            <a:r>
              <a:rPr lang="en-US" altLang="ko-KR" sz="1600" dirty="0"/>
              <a:t>.: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400" dirty="0"/>
              <a:t>학습 데이터에만 </a:t>
            </a:r>
            <a:r>
              <a:rPr lang="en-US" altLang="ko-KR" sz="1400" dirty="0"/>
              <a:t>fit(): </a:t>
            </a:r>
          </a:p>
          <a:p>
            <a:pPr lvl="2">
              <a:spcBef>
                <a:spcPts val="300"/>
              </a:spcBef>
            </a:pPr>
            <a:r>
              <a:rPr lang="ko-KR" altLang="en-US" sz="1200" dirty="0"/>
              <a:t>변환기를 사용하여 데이터를 </a:t>
            </a:r>
            <a:r>
              <a:rPr lang="ko-KR" altLang="en-US" sz="1200" dirty="0" err="1"/>
              <a:t>전처리할</a:t>
            </a:r>
            <a:r>
              <a:rPr lang="ko-KR" altLang="en-US" sz="1200" dirty="0"/>
              <a:t> 때</a:t>
            </a:r>
            <a:r>
              <a:rPr lang="en-US" altLang="ko-KR" sz="1200" dirty="0"/>
              <a:t>, fit() </a:t>
            </a:r>
            <a:r>
              <a:rPr lang="ko-KR" altLang="en-US" sz="1200" dirty="0"/>
              <a:t>메서드는 학습 데이터에만 적용해야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이것은 변환기가 학습 데이터의 특징과 분포를 학습하여 모델이 이러한 정보를 이용해 학습할 수 있도록 하는 것이다</a:t>
            </a:r>
            <a:r>
              <a:rPr lang="en-US" altLang="ko-KR" sz="1200" dirty="0"/>
              <a:t>.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400" dirty="0"/>
              <a:t>검증 및 테스트 데이터에는 </a:t>
            </a:r>
            <a:r>
              <a:rPr lang="en-US" altLang="ko-KR" sz="1400" dirty="0"/>
              <a:t>fit()</a:t>
            </a:r>
            <a:r>
              <a:rPr lang="ko-KR" altLang="en-US" sz="1400" dirty="0"/>
              <a:t>을 사용하지 않음</a:t>
            </a:r>
            <a:r>
              <a:rPr lang="en-US" altLang="ko-KR" sz="1400" dirty="0"/>
              <a:t>: </a:t>
            </a:r>
          </a:p>
          <a:p>
            <a:pPr lvl="2">
              <a:spcBef>
                <a:spcPts val="300"/>
              </a:spcBef>
            </a:pPr>
            <a:r>
              <a:rPr lang="ko-KR" altLang="en-US" sz="1200" dirty="0"/>
              <a:t>학습 데이터에 대해 </a:t>
            </a:r>
            <a:r>
              <a:rPr lang="en-US" altLang="ko-KR" sz="1200" dirty="0"/>
              <a:t>fit()</a:t>
            </a:r>
            <a:r>
              <a:rPr lang="ko-KR" altLang="en-US" sz="1200" dirty="0"/>
              <a:t>을 적용한 후에는 같은 변환기를 사용하여 검증 데이터 또는 테스트 데이터를 변환할 때 </a:t>
            </a:r>
            <a:r>
              <a:rPr lang="en-US" altLang="ko-KR" sz="1200" dirty="0"/>
              <a:t>transform() </a:t>
            </a:r>
            <a:r>
              <a:rPr lang="ko-KR" altLang="en-US" sz="1200" dirty="0"/>
              <a:t>메서드만 사용해야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검증 및 테스트 데이터에 대해 다시 </a:t>
            </a:r>
            <a:r>
              <a:rPr lang="en-US" altLang="ko-KR" sz="1200" dirty="0"/>
              <a:t>fit()</a:t>
            </a:r>
            <a:r>
              <a:rPr lang="ko-KR" altLang="en-US" sz="1200" dirty="0"/>
              <a:t>을 호출하면 해당 데이터의 정보가 모델에 누설되고 모델의 성능을 과대 평가할 수 있다</a:t>
            </a:r>
            <a:r>
              <a:rPr lang="en-US" altLang="ko-KR" sz="1200" dirty="0"/>
              <a:t>.</a:t>
            </a:r>
            <a:endParaRPr lang="en-US" altLang="ko-KR" sz="1000" dirty="0"/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10080236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Scikit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-Learn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변환기 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(transformer)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 원칙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3951" y="4524375"/>
            <a:ext cx="9972674" cy="138499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▶"/>
            </a:pPr>
            <a:r>
              <a:rPr lang="ko-KR" altLang="en-US" sz="1400" dirty="0" smtClean="0"/>
              <a:t>왜냐하면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검증 및 테스트 데이터에 대해 </a:t>
            </a:r>
            <a:r>
              <a:rPr lang="en-US" altLang="ko-KR" sz="1400" dirty="0"/>
              <a:t>fit()</a:t>
            </a:r>
            <a:r>
              <a:rPr lang="ko-KR" altLang="en-US" sz="1400" dirty="0"/>
              <a:t>을 호출하면 해당 데이터의 특징과 분포가 학습 데이터와 동일하지 않을 수 있기 </a:t>
            </a:r>
            <a:r>
              <a:rPr lang="ko-KR" altLang="en-US" sz="1400" dirty="0" smtClean="0"/>
              <a:t>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학습 데이터의 분포를 기반으로 변환기를 학습하고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통해 검증 및 테스트 데이터를 변환해야 모델이 일관된 방식으로 작동하며 실전에서 잘 </a:t>
            </a:r>
            <a:r>
              <a:rPr lang="ko-KR" altLang="en-US" sz="1400" dirty="0" smtClean="0"/>
              <a:t>수행된다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▶"/>
            </a:pPr>
            <a:endParaRPr lang="en-US" altLang="ko-KR" sz="1400" dirty="0"/>
          </a:p>
          <a:p>
            <a:pPr marL="285750" indent="-285750">
              <a:buFontTx/>
              <a:buChar char="▶"/>
            </a:pPr>
            <a:r>
              <a:rPr lang="ko-KR" altLang="en-US" sz="1400" dirty="0"/>
              <a:t>이 규칙을 준수하지 않으면 모델이 학습 데이터 외부에서 제공된 데이터에 대해 부정확한 예측을 할 가능성이 </a:t>
            </a:r>
            <a:r>
              <a:rPr lang="ko-KR" altLang="en-US" sz="1400" dirty="0" smtClean="0"/>
              <a:t>높아진다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항상 </a:t>
            </a:r>
            <a:r>
              <a:rPr lang="en-US" altLang="ko-KR" sz="1400" dirty="0"/>
              <a:t>fit()</a:t>
            </a:r>
            <a:r>
              <a:rPr lang="ko-KR" altLang="en-US" sz="1400" dirty="0"/>
              <a:t>을 학습 데이터에만 적용하고</a:t>
            </a:r>
            <a:r>
              <a:rPr lang="en-US" altLang="ko-KR" sz="1400" dirty="0"/>
              <a:t>, </a:t>
            </a:r>
            <a:r>
              <a:rPr lang="ko-KR" altLang="en-US" sz="1400" dirty="0"/>
              <a:t>검증 및 테스트 데이터에는 항상 </a:t>
            </a:r>
            <a:r>
              <a:rPr lang="en-US" altLang="ko-KR" sz="1400" dirty="0"/>
              <a:t>transform()</a:t>
            </a:r>
            <a:r>
              <a:rPr lang="ko-KR" altLang="en-US" sz="1400" dirty="0"/>
              <a:t>을 사용해야 </a:t>
            </a:r>
            <a:r>
              <a:rPr lang="ko-KR" altLang="en-US" sz="1400" dirty="0" smtClean="0"/>
              <a:t>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430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1016387" y="1725613"/>
            <a:ext cx="10080237" cy="367506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/>
              <a:t>Heavy Tail Distribution: </a:t>
            </a:r>
            <a:endParaRPr lang="en-US" altLang="ko-KR" sz="1600" dirty="0" smtClean="0"/>
          </a:p>
          <a:p>
            <a:pPr lvl="1">
              <a:spcBef>
                <a:spcPts val="300"/>
              </a:spcBef>
            </a:pPr>
            <a:r>
              <a:rPr lang="ko-KR" altLang="en-US" sz="1600" dirty="0"/>
              <a:t>데이터 분포의 꼬리 </a:t>
            </a:r>
            <a:r>
              <a:rPr lang="ko-KR" altLang="en-US" sz="1600" dirty="0" smtClean="0"/>
              <a:t>부분이 </a:t>
            </a:r>
            <a:r>
              <a:rPr lang="ko-KR" altLang="en-US" sz="1600" dirty="0"/>
              <a:t>매우 큰 값을 가지고 있는 </a:t>
            </a:r>
            <a:r>
              <a:rPr lang="ko-KR" altLang="en-US" sz="1600" dirty="0" smtClean="0"/>
              <a:t>경우</a:t>
            </a:r>
            <a:endParaRPr lang="en-US" altLang="ko-KR" sz="1600" dirty="0" smtClean="0"/>
          </a:p>
          <a:p>
            <a:pPr lvl="1">
              <a:spcBef>
                <a:spcPts val="300"/>
              </a:spcBef>
            </a:pPr>
            <a:r>
              <a:rPr lang="ko-KR" altLang="en-US" sz="1600" dirty="0" smtClean="0"/>
              <a:t>정규 </a:t>
            </a:r>
            <a:r>
              <a:rPr lang="ko-KR" altLang="en-US" sz="1600" dirty="0"/>
              <a:t>분포와는 다르며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포인트 중 일부가 극단적으로 큰 값을 가지며 분포의 꼬리 부분이 두터운 형태를 </a:t>
            </a:r>
            <a:r>
              <a:rPr lang="ko-KR" altLang="en-US" sz="1600" dirty="0" smtClean="0"/>
              <a:t>나타낸다</a:t>
            </a:r>
            <a:r>
              <a:rPr lang="en-US" altLang="ko-KR" sz="16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800" dirty="0"/>
              <a:t>데이터의 분포가 이러한 두터운 </a:t>
            </a:r>
            <a:r>
              <a:rPr lang="ko-KR" altLang="en-US" sz="1800" dirty="0" smtClean="0"/>
              <a:t>꼬리</a:t>
            </a:r>
            <a:r>
              <a:rPr lang="en-US" altLang="ko-KR" sz="1800" dirty="0" smtClean="0"/>
              <a:t>(Heavy </a:t>
            </a:r>
            <a:r>
              <a:rPr lang="en-US" altLang="ko-KR" sz="1800" dirty="0"/>
              <a:t>Tail </a:t>
            </a:r>
            <a:r>
              <a:rPr lang="en-US" altLang="ko-KR" sz="1800" dirty="0" smtClean="0"/>
              <a:t>Distribution)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가질 때</a:t>
            </a:r>
            <a:r>
              <a:rPr lang="en-US" altLang="ko-KR" sz="1800" dirty="0"/>
              <a:t>, </a:t>
            </a:r>
            <a:r>
              <a:rPr lang="ko-KR" altLang="en-US" sz="1800" dirty="0"/>
              <a:t>일반적인 스케일링 방법인 최소</a:t>
            </a:r>
            <a:r>
              <a:rPr lang="en-US" altLang="ko-KR" sz="1800" dirty="0"/>
              <a:t>-</a:t>
            </a:r>
            <a:r>
              <a:rPr lang="ko-KR" altLang="en-US" sz="1800" dirty="0"/>
              <a:t>최대 스케일링</a:t>
            </a:r>
            <a:r>
              <a:rPr lang="en-US" altLang="ko-KR" sz="1800" dirty="0"/>
              <a:t>(min-max scaling) </a:t>
            </a:r>
            <a:r>
              <a:rPr lang="ko-KR" altLang="en-US" sz="1800" dirty="0"/>
              <a:t>또는 표준화</a:t>
            </a:r>
            <a:r>
              <a:rPr lang="en-US" altLang="ko-KR" sz="1800" dirty="0"/>
              <a:t>(standardization)</a:t>
            </a:r>
            <a:r>
              <a:rPr lang="ko-KR" altLang="en-US" sz="1800" dirty="0"/>
              <a:t>를 적용하면 대부분의 데이터가 좁은 범위에 모여버리게 됩니다</a:t>
            </a:r>
            <a:r>
              <a:rPr lang="en-US" altLang="ko-KR" sz="18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800" dirty="0" smtClean="0"/>
              <a:t>Heavy </a:t>
            </a:r>
            <a:r>
              <a:rPr lang="en-US" altLang="ko-KR" sz="1800" dirty="0"/>
              <a:t>Tail </a:t>
            </a:r>
            <a:r>
              <a:rPr lang="ko-KR" altLang="en-US" sz="1800" dirty="0" smtClean="0"/>
              <a:t>분포는 스케일링을 </a:t>
            </a:r>
            <a:r>
              <a:rPr lang="ko-KR" altLang="en-US" sz="1800" dirty="0"/>
              <a:t>적용하기 전에 먼저 데이터를 변환하여 꼬리 부분을 축소하고</a:t>
            </a:r>
            <a:r>
              <a:rPr lang="en-US" altLang="ko-KR" sz="1800" dirty="0"/>
              <a:t>, </a:t>
            </a:r>
            <a:r>
              <a:rPr lang="ko-KR" altLang="en-US" sz="1800" dirty="0"/>
              <a:t>가능하다면 분포를 대략적으로 대칭적으로 </a:t>
            </a:r>
            <a:r>
              <a:rPr lang="ko-KR" altLang="en-US" sz="1800" dirty="0" smtClean="0"/>
              <a:t>만드는 것이 바람직하다</a:t>
            </a:r>
            <a:r>
              <a:rPr lang="en-US" altLang="ko-KR" sz="18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600" dirty="0"/>
              <a:t>제곱근 변환</a:t>
            </a:r>
            <a:r>
              <a:rPr lang="en-US" altLang="ko-KR" sz="1600" dirty="0"/>
              <a:t>(Square Root Transformation): </a:t>
            </a:r>
            <a:r>
              <a:rPr lang="ko-KR" altLang="en-US" sz="1600" dirty="0"/>
              <a:t>분포의 꼬리가 오른쪽으로 치우친 양수 특성의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특성을 제곱근으로 </a:t>
            </a:r>
            <a:r>
              <a:rPr lang="ko-KR" altLang="en-US" sz="1600" dirty="0" smtClean="0"/>
              <a:t>변환</a:t>
            </a:r>
            <a:endParaRPr lang="en-US" altLang="ko-KR" sz="1600" dirty="0"/>
          </a:p>
          <a:p>
            <a:pPr lvl="1">
              <a:spcBef>
                <a:spcPts val="300"/>
              </a:spcBef>
            </a:pPr>
            <a:r>
              <a:rPr lang="ko-KR" altLang="en-US" sz="1600" dirty="0"/>
              <a:t>로그 변환</a:t>
            </a:r>
            <a:r>
              <a:rPr lang="en-US" altLang="ko-KR" sz="1600" dirty="0"/>
              <a:t>(Log Transformation): </a:t>
            </a:r>
            <a:r>
              <a:rPr lang="ko-KR" altLang="en-US" sz="1600" dirty="0"/>
              <a:t>특히</a:t>
            </a:r>
            <a:r>
              <a:rPr lang="en-US" altLang="ko-KR" sz="1600" dirty="0"/>
              <a:t>, </a:t>
            </a:r>
            <a:r>
              <a:rPr lang="ko-KR" altLang="en-US" sz="1600" dirty="0"/>
              <a:t>특성이 매우 긴 꼬리를 가지는 경우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Power law distribution), </a:t>
            </a:r>
            <a:r>
              <a:rPr lang="ko-KR" altLang="en-US" sz="1600" dirty="0"/>
              <a:t>해당 특성을 로그를 취하여 </a:t>
            </a:r>
            <a:r>
              <a:rPr lang="ko-KR" altLang="en-US" sz="1600" dirty="0" smtClean="0"/>
              <a:t>변환</a:t>
            </a:r>
            <a:endParaRPr lang="en-US" altLang="ko-KR" sz="1600" dirty="0"/>
          </a:p>
          <a:p>
            <a:pPr lvl="1">
              <a:spcBef>
                <a:spcPts val="300"/>
              </a:spcBef>
            </a:pPr>
            <a:r>
              <a:rPr lang="ko-KR" altLang="en-US" sz="1600" dirty="0"/>
              <a:t>다항 변환</a:t>
            </a:r>
            <a:r>
              <a:rPr lang="en-US" altLang="ko-KR" sz="1600" dirty="0"/>
              <a:t>(Polynomial Transformation): </a:t>
            </a:r>
            <a:r>
              <a:rPr lang="ko-KR" altLang="en-US" sz="1600" dirty="0"/>
              <a:t>특성을 어떤 지수로 제곱하는 등의 다항 변환을 적용하여 분포를 </a:t>
            </a:r>
            <a:r>
              <a:rPr lang="ko-KR" altLang="en-US" sz="1600" dirty="0" smtClean="0"/>
              <a:t>변형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10080236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Heavy Tail Distribution: 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3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10080236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Heavy Tail Distribution: 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5808"/>
          <a:stretch/>
        </p:blipFill>
        <p:spPr>
          <a:xfrm>
            <a:off x="1846370" y="2324100"/>
            <a:ext cx="3097105" cy="2000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4524"/>
          <a:stretch/>
        </p:blipFill>
        <p:spPr>
          <a:xfrm>
            <a:off x="7381874" y="2324100"/>
            <a:ext cx="2598931" cy="20002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210624" y="2572077"/>
            <a:ext cx="1904100" cy="1114426"/>
            <a:chOff x="5268223" y="2419677"/>
            <a:chExt cx="1904100" cy="1114426"/>
          </a:xfrm>
        </p:grpSpPr>
        <p:sp>
          <p:nvSpPr>
            <p:cNvPr id="3" name="오른쪽 화살표 2"/>
            <p:cNvSpPr/>
            <p:nvPr/>
          </p:nvSpPr>
          <p:spPr>
            <a:xfrm>
              <a:off x="5334898" y="2419677"/>
              <a:ext cx="1837425" cy="1114426"/>
            </a:xfrm>
            <a:prstGeom prst="rightArrow">
              <a:avLst>
                <a:gd name="adj1" fmla="val 67094"/>
                <a:gd name="adj2" fmla="val 34615"/>
              </a:avLst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268223" y="2715280"/>
              <a:ext cx="18374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latin typeface="한컴 고딕" panose="02000500000000000000" pitchFamily="2" charset="-127"/>
                  <a:ea typeface="한컴 고딕" panose="02000500000000000000" pitchFamily="2" charset="-127"/>
                  <a:cs typeface="Times New Roman" panose="02020603050405020304" pitchFamily="18" charset="0"/>
                </a:rPr>
                <a:t>로그 </a:t>
              </a:r>
              <a:r>
                <a:rPr lang="ko-KR" altLang="en-US" sz="1400" dirty="0" smtClean="0">
                  <a:latin typeface="한컴 고딕" panose="02000500000000000000" pitchFamily="2" charset="-127"/>
                  <a:ea typeface="한컴 고딕" panose="02000500000000000000" pitchFamily="2" charset="-127"/>
                  <a:cs typeface="Times New Roman" panose="02020603050405020304" pitchFamily="18" charset="0"/>
                </a:rPr>
                <a:t>변환</a:t>
              </a:r>
              <a:endParaRPr lang="en-US" altLang="ko-KR" sz="1400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Transformation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93309" y="4490016"/>
            <a:ext cx="1005403" cy="338554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인구특성</a:t>
            </a:r>
            <a:endParaRPr lang="ko-KR" altLang="en-US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5939" y="1886357"/>
            <a:ext cx="95410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코드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4-1&gt;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88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1016387" y="1725613"/>
            <a:ext cx="10080237" cy="170541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 err="1" smtClean="0"/>
              <a:t>다중모드</a:t>
            </a:r>
            <a:r>
              <a:rPr lang="en-US" altLang="ko-KR" sz="1600" dirty="0"/>
              <a:t>(multimodal) </a:t>
            </a:r>
            <a:r>
              <a:rPr lang="ko-KR" altLang="en-US" sz="1600" dirty="0"/>
              <a:t>분포 특성을 처리할 때는 </a:t>
            </a:r>
            <a:r>
              <a:rPr lang="ko-KR" altLang="en-US" sz="1600" dirty="0" err="1"/>
              <a:t>버킷화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bucketizing</a:t>
            </a:r>
            <a:r>
              <a:rPr lang="en-US" altLang="ko-KR" sz="1600" dirty="0"/>
              <a:t>) </a:t>
            </a:r>
            <a:r>
              <a:rPr lang="ko-KR" altLang="en-US" sz="1600" dirty="0"/>
              <a:t>기법을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400" dirty="0"/>
              <a:t>특성의 값들을 </a:t>
            </a:r>
            <a:r>
              <a:rPr lang="ko-KR" altLang="en-US" sz="1400" dirty="0" err="1"/>
              <a:t>버킷</a:t>
            </a:r>
            <a:r>
              <a:rPr lang="en-US" altLang="ko-KR" sz="1400" dirty="0"/>
              <a:t>(</a:t>
            </a:r>
            <a:r>
              <a:rPr lang="ko-KR" altLang="en-US" sz="1400" dirty="0"/>
              <a:t>또는 구간</a:t>
            </a:r>
            <a:r>
              <a:rPr lang="en-US" altLang="ko-KR" sz="1400" dirty="0"/>
              <a:t>)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나눈다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버킷은</a:t>
            </a:r>
            <a:r>
              <a:rPr lang="ko-KR" altLang="en-US" sz="1400" dirty="0"/>
              <a:t> 비슷한 범위의 값들을 하나의 그룹으로 묶는 역할을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400" dirty="0"/>
              <a:t>각 값은 해당하는 </a:t>
            </a:r>
            <a:r>
              <a:rPr lang="ko-KR" altLang="en-US" sz="1400" dirty="0" err="1"/>
              <a:t>버킷의</a:t>
            </a:r>
            <a:r>
              <a:rPr lang="ko-KR" altLang="en-US" sz="1400" dirty="0"/>
              <a:t> 인덱스로 </a:t>
            </a:r>
            <a:r>
              <a:rPr lang="ko-KR" altLang="en-US" sz="1400" dirty="0" smtClean="0"/>
              <a:t>변환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버킷</a:t>
            </a:r>
            <a:r>
              <a:rPr lang="ko-KR" altLang="en-US" sz="1400" dirty="0"/>
              <a:t> 인덱스는 </a:t>
            </a:r>
            <a:r>
              <a:rPr lang="ko-KR" altLang="en-US" sz="1400" dirty="0" err="1"/>
              <a:t>수치값이</a:t>
            </a:r>
            <a:r>
              <a:rPr lang="ko-KR" altLang="en-US" sz="1400" dirty="0"/>
              <a:t> 아닌 범주형 값으로 </a:t>
            </a:r>
            <a:r>
              <a:rPr lang="ko-KR" altLang="en-US" sz="1400" dirty="0" smtClean="0"/>
              <a:t>취급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400" dirty="0" smtClean="0"/>
              <a:t>범주형 </a:t>
            </a:r>
            <a:r>
              <a:rPr lang="ko-KR" altLang="en-US" sz="1400" dirty="0"/>
              <a:t>변수로 취급되기 때문에 원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핫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인코딩</a:t>
            </a:r>
            <a:r>
              <a:rPr lang="en-US" altLang="ko-KR" sz="1400" dirty="0"/>
              <a:t>(One-Hot Encoding)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적용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버킷</a:t>
            </a:r>
            <a:r>
              <a:rPr lang="ko-KR" altLang="en-US" sz="1400" dirty="0"/>
              <a:t> 인덱스는 자신이 속한 </a:t>
            </a:r>
            <a:r>
              <a:rPr lang="ko-KR" altLang="en-US" sz="1400" dirty="0" err="1"/>
              <a:t>버킷을</a:t>
            </a:r>
            <a:r>
              <a:rPr lang="ko-KR" altLang="en-US" sz="1400" dirty="0"/>
              <a:t> 나타내는 이진</a:t>
            </a:r>
            <a:r>
              <a:rPr lang="en-US" altLang="ko-KR" sz="1400" dirty="0"/>
              <a:t>(0 </a:t>
            </a:r>
            <a:r>
              <a:rPr lang="ko-KR" altLang="en-US" sz="1400" dirty="0"/>
              <a:t>또는 </a:t>
            </a:r>
            <a:r>
              <a:rPr lang="en-US" altLang="ko-KR" sz="1400" dirty="0"/>
              <a:t>1) </a:t>
            </a:r>
            <a:r>
              <a:rPr lang="ko-KR" altLang="en-US" sz="1400" dirty="0"/>
              <a:t>변수로 </a:t>
            </a:r>
            <a:r>
              <a:rPr lang="ko-KR" altLang="en-US" sz="1400" dirty="0" smtClean="0"/>
              <a:t>변환하여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버킷은</a:t>
            </a:r>
            <a:r>
              <a:rPr lang="ko-KR" altLang="en-US" sz="1400" dirty="0"/>
              <a:t> 서로 겹치지 않는 카테고리로 </a:t>
            </a:r>
            <a:r>
              <a:rPr lang="ko-KR" altLang="en-US" sz="1400" dirty="0" smtClean="0"/>
              <a:t>다루어진다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3317487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다중모드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(multimodal)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분포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386" y="3434989"/>
            <a:ext cx="13388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코드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4-2&gt; 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참조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053" y="3736879"/>
            <a:ext cx="4080743" cy="275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1016387" y="1725612"/>
            <a:ext cx="10080237" cy="414178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 smtClean="0"/>
              <a:t>중위 주택 연령과 유사성을 나타내 특성을 추가</a:t>
            </a:r>
            <a:endParaRPr lang="en-US" altLang="ko-KR" sz="1600" dirty="0" smtClean="0"/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400" dirty="0" err="1"/>
              <a:t>다중모드</a:t>
            </a:r>
            <a:r>
              <a:rPr lang="ko-KR" altLang="en-US" sz="1400" dirty="0"/>
              <a:t> 분포를 가진 특성에서 중요한 모드</a:t>
            </a:r>
            <a:r>
              <a:rPr lang="en-US" altLang="ko-KR" sz="1400" dirty="0"/>
              <a:t>(</a:t>
            </a:r>
            <a:r>
              <a:rPr lang="ko-KR" altLang="en-US" sz="1400" dirty="0"/>
              <a:t>또는 피크</a:t>
            </a:r>
            <a:r>
              <a:rPr lang="en-US" altLang="ko-KR" sz="1400" dirty="0"/>
              <a:t>) </a:t>
            </a:r>
            <a:r>
              <a:rPr lang="ko-KR" altLang="en-US" sz="1400" dirty="0"/>
              <a:t>중 하나를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400" dirty="0"/>
              <a:t>선택한 모드와 주택 중위 연령 간의 유사성을 나타내는 새로운 특성을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400" dirty="0"/>
              <a:t>이 유사성 측정치는 주택 중위 연령 값과 선택한 모드 간의 거리에 기반하여 </a:t>
            </a:r>
            <a:r>
              <a:rPr lang="ko-KR" altLang="en-US" sz="1400" dirty="0" smtClean="0"/>
              <a:t>계산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이 거리에 적용되는 함수는 일반적으로 원래 값과 고정된 지점 간의 거리에만 의존하는 방식인 방사 기저 함수</a:t>
            </a:r>
            <a:r>
              <a:rPr lang="en-US" altLang="ko-KR" sz="1400" dirty="0"/>
              <a:t>(Radial Basis Function, RBF)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400" dirty="0"/>
              <a:t>가장 일반적으로 사용되는 </a:t>
            </a:r>
            <a:r>
              <a:rPr lang="en-US" altLang="ko-KR" sz="1400" dirty="0"/>
              <a:t>RBF </a:t>
            </a:r>
            <a:r>
              <a:rPr lang="ko-KR" altLang="en-US" sz="1400" dirty="0"/>
              <a:t>중 하나는 </a:t>
            </a:r>
            <a:r>
              <a:rPr lang="ko-KR" altLang="en-US" sz="1400" dirty="0" err="1"/>
              <a:t>가우시안</a:t>
            </a:r>
            <a:r>
              <a:rPr lang="ko-KR" altLang="en-US" sz="1400" dirty="0"/>
              <a:t> </a:t>
            </a:r>
            <a:r>
              <a:rPr lang="en-US" altLang="ko-KR" sz="1400" dirty="0"/>
              <a:t>RBF(Gaussian </a:t>
            </a:r>
            <a:r>
              <a:rPr lang="en-US" altLang="ko-KR" sz="1400" dirty="0" smtClean="0"/>
              <a:t>RBF. </a:t>
            </a:r>
          </a:p>
          <a:p>
            <a:pPr lvl="2">
              <a:spcBef>
                <a:spcPts val="300"/>
              </a:spcBef>
            </a:pPr>
            <a:r>
              <a:rPr lang="ko-KR" altLang="en-US" sz="1200" dirty="0" err="1" smtClean="0"/>
              <a:t>가우시안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RBF</a:t>
            </a:r>
            <a:r>
              <a:rPr lang="ko-KR" altLang="en-US" sz="1200" dirty="0"/>
              <a:t>는 입력 값이 고정된 지점에서 멀어질수록 출력 값이 지수 함수적으로 </a:t>
            </a:r>
            <a:r>
              <a:rPr lang="ko-KR" altLang="en-US" sz="1200" dirty="0" smtClean="0"/>
              <a:t>감소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/>
              <a:t>주택 연령 </a:t>
            </a:r>
            <a:r>
              <a:rPr lang="en-US" altLang="ko-KR" sz="1200" dirty="0"/>
              <a:t>x</a:t>
            </a:r>
            <a:r>
              <a:rPr lang="ko-KR" altLang="en-US" sz="1200" dirty="0"/>
              <a:t>와 </a:t>
            </a:r>
            <a:r>
              <a:rPr lang="en-US" altLang="ko-KR" sz="1200" dirty="0"/>
              <a:t>35 </a:t>
            </a:r>
            <a:r>
              <a:rPr lang="ko-KR" altLang="en-US" sz="1200" dirty="0"/>
              <a:t>사이의 </a:t>
            </a:r>
            <a:r>
              <a:rPr lang="ko-KR" altLang="en-US" sz="1200" dirty="0" err="1"/>
              <a:t>가우시안</a:t>
            </a:r>
            <a:r>
              <a:rPr lang="ko-KR" altLang="en-US" sz="1200" dirty="0"/>
              <a:t> </a:t>
            </a:r>
            <a:r>
              <a:rPr lang="en-US" altLang="ko-KR" sz="1200" dirty="0"/>
              <a:t>RBF </a:t>
            </a:r>
            <a:r>
              <a:rPr lang="ko-KR" altLang="en-US" sz="1200" dirty="0"/>
              <a:t>유사성은 다음과 같은 방정식으로 주어집니다</a:t>
            </a:r>
            <a:r>
              <a:rPr lang="en-US" altLang="ko-KR" sz="1200" dirty="0"/>
              <a:t>: </a:t>
            </a:r>
            <a:endParaRPr lang="en-US" altLang="ko-KR" sz="1200" dirty="0" smtClean="0"/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endParaRPr lang="en-US" altLang="ko-KR" sz="1400" dirty="0" smtClean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1400" dirty="0" smtClean="0"/>
              <a:t>                    </a:t>
            </a:r>
            <a:r>
              <a:rPr lang="ko-KR" altLang="en-US" sz="1400" dirty="0" smtClean="0"/>
              <a:t>* </a:t>
            </a:r>
            <a:r>
              <a:rPr lang="en-US" altLang="ko-KR" sz="1200" dirty="0" smtClean="0"/>
              <a:t>γ(gamma</a:t>
            </a:r>
            <a:r>
              <a:rPr lang="en-US" altLang="ko-KR" sz="1200" dirty="0"/>
              <a:t>)</a:t>
            </a:r>
            <a:r>
              <a:rPr lang="ko-KR" altLang="en-US" sz="1200" dirty="0"/>
              <a:t>는 </a:t>
            </a:r>
            <a:r>
              <a:rPr lang="en-US" altLang="ko-KR" sz="1200" dirty="0"/>
              <a:t>x</a:t>
            </a:r>
            <a:r>
              <a:rPr lang="ko-KR" altLang="en-US" sz="1200" dirty="0"/>
              <a:t>가 </a:t>
            </a:r>
            <a:r>
              <a:rPr lang="en-US" altLang="ko-KR" sz="1200" dirty="0"/>
              <a:t>35</a:t>
            </a:r>
            <a:r>
              <a:rPr lang="ko-KR" altLang="en-US" sz="1200" dirty="0"/>
              <a:t>에서 멀어짐에 따라 유사성 측정치가 얼마나 빨리 감소하는지를 결정하는 </a:t>
            </a:r>
            <a:r>
              <a:rPr lang="ko-KR" altLang="en-US" sz="1200" dirty="0" err="1" smtClean="0"/>
              <a:t>하이퍼파라미터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800100" lvl="1" indent="-342900">
              <a:spcBef>
                <a:spcPts val="300"/>
              </a:spcBef>
              <a:buFont typeface="+mj-lt"/>
              <a:buAutoNum type="arabicPeriod" startAt="5"/>
            </a:pPr>
            <a:r>
              <a:rPr lang="en-US" altLang="ko-KR" sz="1400" dirty="0" err="1" smtClean="0"/>
              <a:t>Scikit</a:t>
            </a:r>
            <a:r>
              <a:rPr lang="en-US" altLang="ko-KR" sz="1400" dirty="0" smtClean="0"/>
              <a:t>-Learn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rbf_kernel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사용하여 주택 중위 연령과 </a:t>
            </a:r>
            <a:r>
              <a:rPr lang="en-US" altLang="ko-KR" sz="1400" dirty="0"/>
              <a:t>35 </a:t>
            </a:r>
            <a:r>
              <a:rPr lang="ko-KR" altLang="en-US" sz="1400" dirty="0"/>
              <a:t>사이의 </a:t>
            </a:r>
            <a:r>
              <a:rPr lang="ko-KR" altLang="en-US" sz="1400" dirty="0" err="1"/>
              <a:t>가우시안</a:t>
            </a:r>
            <a:r>
              <a:rPr lang="ko-KR" altLang="en-US" sz="1400" dirty="0"/>
              <a:t> </a:t>
            </a:r>
            <a:r>
              <a:rPr lang="en-US" altLang="ko-KR" sz="1400" dirty="0"/>
              <a:t>RBF </a:t>
            </a:r>
            <a:r>
              <a:rPr lang="ko-KR" altLang="en-US" sz="1400" dirty="0"/>
              <a:t>유사성을 측정하는 새로운 특성을 만들 수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3860412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다중모드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(multimodal)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분포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6800" y="3917988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(–γ(x – 35)²)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3698487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다중모드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(multimodal)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분포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16388" y="1886357"/>
            <a:ext cx="8661012" cy="777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/>
          </a:bodyPr>
          <a:lstStyle/>
          <a:p>
            <a:pPr marL="285750" indent="-285750"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sklearn.metrics.pairwise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rbf_kernel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age_simil_35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rbf_kernel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(housing[["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housing_median_age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"]], [[35]], gamma=0.1)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07" y="3086100"/>
            <a:ext cx="4913168" cy="3193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2807" y="2848927"/>
            <a:ext cx="13388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코드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4-3&gt; 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참조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03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스케일링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Scaling)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4348631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 모델에서 타깃 값의 분포 변환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6389" y="3452290"/>
            <a:ext cx="4894304" cy="2244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 fontScale="70000" lnSpcReduction="20000"/>
          </a:bodyPr>
          <a:lstStyle/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target_scaler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scaled_labels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target_scaler.fit_transform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housing_labels.to_frame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(housing[["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"]],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scaled_labels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some_new_data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housing[["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"]].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[:5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scaled_predictions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some_new_data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target_scaler.inverse_transform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scaled_predictions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56505" y="3452292"/>
            <a:ext cx="5040119" cy="1430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sklearn.compose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TransformedTargetRegressor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TransformedTargetRegressor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transformer=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(housing[["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"]],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housing_labels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some_new_data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1016387" y="1725612"/>
            <a:ext cx="10080237" cy="113087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 smtClean="0"/>
              <a:t>회기 모델에서 타깃 값의 분포가 </a:t>
            </a:r>
            <a:r>
              <a:rPr lang="en-US" altLang="ko-KR" sz="1600" dirty="0"/>
              <a:t>heavy tail</a:t>
            </a:r>
            <a:r>
              <a:rPr lang="ko-KR" altLang="en-US" sz="1600" dirty="0"/>
              <a:t>을 가질 때 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평균에서 멀리 떨어진 값들이 지수적으로 희귀하지 않을 때</a:t>
            </a:r>
            <a:r>
              <a:rPr lang="en-US" altLang="ko-KR" sz="1600" dirty="0"/>
              <a:t>), </a:t>
            </a:r>
            <a:r>
              <a:rPr lang="ko-KR" altLang="en-US" sz="1600" dirty="0"/>
              <a:t>이 타깃 값을 로그 변환할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en-US" altLang="ko-KR" sz="1400" dirty="0"/>
          </a:p>
          <a:p>
            <a:pPr lvl="1">
              <a:spcBef>
                <a:spcPts val="300"/>
              </a:spcBef>
            </a:pPr>
            <a:r>
              <a:rPr lang="ko-KR" altLang="en-US" sz="1200" dirty="0"/>
              <a:t>모델이 이제 </a:t>
            </a:r>
            <a:r>
              <a:rPr lang="en-US" altLang="ko-KR" sz="1200" dirty="0"/>
              <a:t>'median house value' </a:t>
            </a:r>
            <a:r>
              <a:rPr lang="ko-KR" altLang="en-US" sz="1200" dirty="0"/>
              <a:t>대신 </a:t>
            </a:r>
            <a:r>
              <a:rPr lang="en-US" altLang="ko-KR" sz="1200" dirty="0"/>
              <a:t>'median house value'</a:t>
            </a:r>
            <a:r>
              <a:rPr lang="ko-KR" altLang="en-US" sz="1200" dirty="0"/>
              <a:t>의 로그 값을 </a:t>
            </a:r>
            <a:r>
              <a:rPr lang="ko-KR" altLang="en-US" sz="1200" dirty="0" smtClean="0"/>
              <a:t>예측</a:t>
            </a:r>
            <a:endParaRPr lang="en-US" altLang="ko-KR" sz="1200" dirty="0" smtClean="0"/>
          </a:p>
          <a:p>
            <a:pPr lvl="1">
              <a:spcBef>
                <a:spcPts val="300"/>
              </a:spcBef>
            </a:pPr>
            <a:r>
              <a:rPr lang="ko-KR" altLang="en-US" sz="1200" dirty="0"/>
              <a:t>예측된 로그 값은 실제 </a:t>
            </a:r>
            <a:r>
              <a:rPr lang="en-US" altLang="ko-KR" sz="1200" dirty="0"/>
              <a:t>'median house value'</a:t>
            </a:r>
            <a:r>
              <a:rPr lang="ko-KR" altLang="en-US" sz="1200" dirty="0"/>
              <a:t>의 로그 값을 나타내며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실제 </a:t>
            </a:r>
            <a:r>
              <a:rPr lang="en-US" altLang="ko-KR" sz="1200" dirty="0"/>
              <a:t>'median house value'</a:t>
            </a:r>
            <a:r>
              <a:rPr lang="ko-KR" altLang="en-US" sz="1200" dirty="0"/>
              <a:t>로 변환하려면 </a:t>
            </a:r>
            <a:r>
              <a:rPr lang="ko-KR" altLang="en-US" sz="1200" dirty="0" err="1"/>
              <a:t>예측값의</a:t>
            </a:r>
            <a:r>
              <a:rPr lang="ko-KR" altLang="en-US" sz="1200" dirty="0"/>
              <a:t> 지수 함수를 계산해야 합니다</a:t>
            </a:r>
            <a:endParaRPr lang="en-US" altLang="ko-KR" sz="1200" dirty="0" smtClean="0"/>
          </a:p>
        </p:txBody>
      </p:sp>
      <p:sp>
        <p:nvSpPr>
          <p:cNvPr id="10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1016387" y="3049220"/>
            <a:ext cx="4894306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b="1" kern="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스케일러의</a:t>
            </a:r>
            <a:r>
              <a:rPr lang="ko-KR" altLang="en-US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b="1" kern="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inverse_transform</a:t>
            </a:r>
            <a:r>
              <a:rPr lang="en-US" altLang="ko-KR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() </a:t>
            </a:r>
            <a:r>
              <a:rPr lang="ko-KR" altLang="en-US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메서드 이용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6060325" y="3049220"/>
            <a:ext cx="5036299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b="1" kern="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TransformedTargetRegressor</a:t>
            </a:r>
            <a:r>
              <a:rPr lang="en-US" altLang="ko-KR" sz="16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클래스 이용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387" y="5791682"/>
            <a:ext cx="13388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코드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4-4&gt; 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참조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6505" y="4952043"/>
            <a:ext cx="13388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코드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4-5&gt; 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참조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98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보강 공지사항 ◀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784063" y="1382308"/>
            <a:ext cx="4175927" cy="506595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보강 일정 </a:t>
            </a:r>
            <a:endParaRPr kumimoji="0" lang="ko-KR" altLang="en-US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784063" y="1888903"/>
            <a:ext cx="9326936" cy="90605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10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임시 공휴일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보강 </a:t>
            </a:r>
            <a:r>
              <a:rPr lang="en-US" altLang="ko-KR" sz="1800" dirty="0" smtClean="0"/>
              <a:t>-&gt; 10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13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금</a:t>
            </a:r>
            <a:r>
              <a:rPr lang="en-US" altLang="ko-KR" sz="1800" dirty="0" smtClean="0"/>
              <a:t>) 19:00 ~ 22:00</a:t>
            </a:r>
            <a:endParaRPr lang="en-US" altLang="ko-KR" sz="1800" dirty="0"/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/>
              <a:t>10</a:t>
            </a:r>
            <a:r>
              <a:rPr lang="ko-KR" altLang="en-US" sz="1800" dirty="0"/>
              <a:t>월 </a:t>
            </a:r>
            <a:r>
              <a:rPr lang="en-US" altLang="ko-KR" sz="1800" dirty="0" smtClean="0"/>
              <a:t>9</a:t>
            </a:r>
            <a:r>
              <a:rPr lang="ko-KR" altLang="en-US" sz="1800" dirty="0" smtClean="0"/>
              <a:t>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한글날</a:t>
            </a:r>
            <a:r>
              <a:rPr lang="en-US" altLang="ko-KR" sz="1800" dirty="0" smtClean="0"/>
              <a:t>) </a:t>
            </a:r>
            <a:r>
              <a:rPr lang="ko-KR" altLang="en-US" sz="1800" dirty="0"/>
              <a:t>보강 </a:t>
            </a:r>
            <a:r>
              <a:rPr lang="en-US" altLang="ko-KR" sz="1800" dirty="0"/>
              <a:t>-&gt; </a:t>
            </a:r>
            <a:r>
              <a:rPr lang="en-US" altLang="ko-KR" sz="1800" dirty="0" smtClean="0"/>
              <a:t>11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3</a:t>
            </a:r>
            <a:r>
              <a:rPr lang="ko-KR" altLang="en-US" sz="1800" dirty="0"/>
              <a:t>일</a:t>
            </a:r>
            <a:r>
              <a:rPr lang="en-US" altLang="ko-KR" sz="1800" dirty="0"/>
              <a:t>(</a:t>
            </a:r>
            <a:r>
              <a:rPr lang="ko-KR" altLang="en-US" sz="1800" dirty="0"/>
              <a:t>금</a:t>
            </a:r>
            <a:r>
              <a:rPr lang="en-US" altLang="ko-KR" sz="1800" dirty="0"/>
              <a:t>) 19:00 ~ 22:00</a:t>
            </a:r>
          </a:p>
          <a:p>
            <a:pPr>
              <a:spcBef>
                <a:spcPts val="300"/>
              </a:spcBef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9115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8197971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정의 변환기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(Custom Transformer)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4894305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정의 변환기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(custom transformers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1016387" y="1725612"/>
            <a:ext cx="10080237" cy="121599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 err="1"/>
              <a:t>Scikit</a:t>
            </a:r>
            <a:r>
              <a:rPr lang="en-US" altLang="ko-KR" sz="1600" dirty="0"/>
              <a:t>-Learn</a:t>
            </a:r>
            <a:r>
              <a:rPr lang="ko-KR" altLang="en-US" sz="1600" dirty="0"/>
              <a:t>의 </a:t>
            </a:r>
            <a:r>
              <a:rPr lang="en-US" altLang="ko-KR" sz="1600" dirty="0" err="1" smtClean="0"/>
              <a:t>FunctionTransformer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BaseEstimator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TransformerMixin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활용하여 만들 수 있는 데이터 </a:t>
            </a:r>
            <a:r>
              <a:rPr lang="ko-KR" altLang="en-US" sz="1600" dirty="0" err="1"/>
              <a:t>전처리나</a:t>
            </a:r>
            <a:r>
              <a:rPr lang="ko-KR" altLang="en-US" sz="1600" dirty="0"/>
              <a:t> 특성 변환을 수행하는 개인화된 </a:t>
            </a:r>
            <a:r>
              <a:rPr lang="ko-KR" altLang="en-US" sz="1600" dirty="0" smtClean="0"/>
              <a:t>변환기</a:t>
            </a:r>
            <a:r>
              <a:rPr lang="en-US" altLang="ko-KR" sz="1600" dirty="0" smtClean="0"/>
              <a:t>.</a:t>
            </a:r>
            <a:endParaRPr lang="en-US" altLang="ko-KR" sz="1200" dirty="0"/>
          </a:p>
          <a:p>
            <a:pPr>
              <a:spcBef>
                <a:spcPts val="300"/>
              </a:spcBef>
            </a:pPr>
            <a:r>
              <a:rPr lang="ko-KR" altLang="en-US" sz="1600" dirty="0" smtClean="0"/>
              <a:t>데이터 </a:t>
            </a:r>
            <a:r>
              <a:rPr lang="ko-KR" altLang="en-US" sz="1600" dirty="0"/>
              <a:t>전처리 파이프라인에서 다른 </a:t>
            </a:r>
            <a:r>
              <a:rPr lang="en-US" altLang="ko-KR" sz="1600" dirty="0" err="1"/>
              <a:t>Scikit</a:t>
            </a:r>
            <a:r>
              <a:rPr lang="en-US" altLang="ko-KR" sz="1600" dirty="0"/>
              <a:t>-Learn </a:t>
            </a:r>
            <a:r>
              <a:rPr lang="ko-KR" altLang="en-US" sz="1600" dirty="0"/>
              <a:t>변환기와 함께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여러 전처리 단계를 효과적으로 조합할 수 있도록 </a:t>
            </a:r>
            <a:r>
              <a:rPr lang="ko-KR" altLang="en-US" sz="1600" dirty="0" smtClean="0"/>
              <a:t>도와준다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0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1016387" y="3049220"/>
            <a:ext cx="4894306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Custom Transformers</a:t>
            </a:r>
            <a:r>
              <a:rPr lang="ko-KR" altLang="en-US" sz="16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를 만들기 위한 주요 단계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1016387" y="3452291"/>
            <a:ext cx="10080237" cy="287087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600" dirty="0"/>
              <a:t>클래스 생성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1">
              <a:spcBef>
                <a:spcPts val="300"/>
              </a:spcBef>
            </a:pPr>
            <a:r>
              <a:rPr lang="en-US" altLang="ko-KR" sz="1400" dirty="0" err="1" smtClean="0"/>
              <a:t>BaseEstimator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TransformerMixin</a:t>
            </a:r>
            <a:r>
              <a:rPr lang="ko-KR" altLang="en-US" sz="1400" dirty="0"/>
              <a:t>을 상속하는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클래스를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600" dirty="0"/>
              <a:t>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 </a:t>
            </a:r>
            <a:r>
              <a:rPr lang="ko-KR" altLang="en-US" sz="1600" dirty="0"/>
              <a:t>메서드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클래스의 </a:t>
            </a:r>
            <a:r>
              <a:rPr lang="ko-KR" altLang="en-US" sz="1400" dirty="0" err="1"/>
              <a:t>생성자에서</a:t>
            </a:r>
            <a:r>
              <a:rPr lang="ko-KR" altLang="en-US" sz="1400" dirty="0"/>
              <a:t> 필요한 </a:t>
            </a:r>
            <a:r>
              <a:rPr lang="ko-KR" altLang="en-US" sz="1400" dirty="0" err="1"/>
              <a:t>하이퍼파라미터</a:t>
            </a:r>
            <a:r>
              <a:rPr lang="ko-KR" altLang="en-US" sz="1400" dirty="0"/>
              <a:t> 및 설정을 받아 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600" dirty="0"/>
              <a:t>fit 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(</a:t>
            </a:r>
            <a:r>
              <a:rPr lang="ko-KR" altLang="en-US" sz="1600" dirty="0"/>
              <a:t>선택적</a:t>
            </a:r>
            <a:r>
              <a:rPr lang="en-US" altLang="ko-KR" sz="1600" dirty="0"/>
              <a:t>): </a:t>
            </a:r>
            <a:endParaRPr lang="en-US" altLang="ko-KR" sz="1600" dirty="0" smtClean="0"/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모델을 </a:t>
            </a:r>
            <a:r>
              <a:rPr lang="ko-KR" altLang="en-US" sz="1400" dirty="0"/>
              <a:t>학습시키는 </a:t>
            </a:r>
            <a:r>
              <a:rPr lang="ko-KR" altLang="en-US" sz="1400" dirty="0" smtClean="0"/>
              <a:t>메서드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만약 해당 변환기가 학습이 필요하다면 이 메서드를 </a:t>
            </a:r>
            <a:r>
              <a:rPr lang="ko-KR" altLang="en-US" sz="1400" dirty="0" smtClean="0"/>
              <a:t>구현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평균값을 계산하거나 다른 학습 데이터에 대한 정보를 얻을 때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이 메서드가 없는 변환기도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600" dirty="0"/>
              <a:t>transform </a:t>
            </a:r>
            <a:r>
              <a:rPr lang="ko-KR" altLang="en-US" sz="1600" dirty="0"/>
              <a:t>메서드</a:t>
            </a:r>
            <a:r>
              <a:rPr lang="en-US" altLang="ko-KR" sz="1600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입력 </a:t>
            </a:r>
            <a:r>
              <a:rPr lang="ko-KR" altLang="en-US" sz="1400" dirty="0"/>
              <a:t>데이터를 변환하는 </a:t>
            </a:r>
            <a:r>
              <a:rPr lang="ko-KR" altLang="en-US" sz="1400" dirty="0" smtClean="0"/>
              <a:t>메서드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메서드는 학습 데이터로부터 얻은 정보나 설정을 활용하여 입력 데이터를 </a:t>
            </a:r>
            <a:r>
              <a:rPr lang="ko-KR" altLang="en-US" sz="1400" dirty="0" smtClean="0"/>
              <a:t>변환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600" dirty="0" err="1"/>
              <a:t>fit_transform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(</a:t>
            </a:r>
            <a:r>
              <a:rPr lang="ko-KR" altLang="en-US" sz="1600" dirty="0"/>
              <a:t>선택적</a:t>
            </a:r>
            <a:r>
              <a:rPr lang="en-US" altLang="ko-KR" sz="1600" dirty="0"/>
              <a:t>): </a:t>
            </a:r>
            <a:endParaRPr lang="en-US" altLang="ko-KR" sz="1600" dirty="0" smtClean="0"/>
          </a:p>
          <a:p>
            <a:pPr lvl="1">
              <a:spcBef>
                <a:spcPts val="300"/>
              </a:spcBef>
            </a:pPr>
            <a:r>
              <a:rPr lang="en-US" altLang="ko-KR" sz="1400" dirty="0" smtClean="0"/>
              <a:t>fit </a:t>
            </a:r>
            <a:r>
              <a:rPr lang="ko-KR" altLang="en-US" sz="1400" dirty="0"/>
              <a:t>메서드와 </a:t>
            </a:r>
            <a:r>
              <a:rPr lang="en-US" altLang="ko-KR" sz="1400" dirty="0"/>
              <a:t>transform </a:t>
            </a:r>
            <a:r>
              <a:rPr lang="ko-KR" altLang="en-US" sz="1400" dirty="0"/>
              <a:t>메서드의 </a:t>
            </a:r>
            <a:r>
              <a:rPr lang="ko-KR" altLang="en-US" sz="1400" dirty="0" smtClean="0"/>
              <a:t>조합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만약 해당 변환기가 효율적으로 </a:t>
            </a:r>
            <a:r>
              <a:rPr lang="en-US" altLang="ko-KR" sz="1400" dirty="0"/>
              <a:t>fit</a:t>
            </a:r>
            <a:r>
              <a:rPr lang="ko-KR" altLang="en-US" sz="1400" dirty="0"/>
              <a:t>과 </a:t>
            </a:r>
            <a:r>
              <a:rPr lang="en-US" altLang="ko-KR" sz="1400" dirty="0"/>
              <a:t>transform</a:t>
            </a:r>
            <a:r>
              <a:rPr lang="ko-KR" altLang="en-US" sz="1400" dirty="0"/>
              <a:t>을 동시에 수행할 수 있다면 이 메서드를 구현하여 성능을 향상시킬 수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8197971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정의 변환기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(Custom Transformer)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9901778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 변환기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(custom transformers):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FunctionTransformer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1016388" y="3126858"/>
            <a:ext cx="4894306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log-transformer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6388" y="3532708"/>
            <a:ext cx="4918586" cy="1375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FunctionTransformer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log_transformer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FunctionTransformer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(np.log,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inverse_func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np.exp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log_pop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log_transformer.transform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(housing[["population"]])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1016388" y="1725613"/>
            <a:ext cx="9901778" cy="107797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/>
              <a:t>목적</a:t>
            </a:r>
            <a:r>
              <a:rPr lang="en-US" altLang="ko-KR" sz="1600" dirty="0"/>
              <a:t>: </a:t>
            </a:r>
            <a:r>
              <a:rPr lang="ko-KR" altLang="en-US" sz="1600" dirty="0"/>
              <a:t>주로 함수나 함수들의 리스트를 사용하여 데이터를 변환하고자 할 때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spcBef>
                <a:spcPts val="300"/>
              </a:spcBef>
            </a:pPr>
            <a:r>
              <a:rPr lang="ko-KR" altLang="en-US" sz="1600" dirty="0" smtClean="0"/>
              <a:t>구현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FunctionTransformer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변환에 사용할 함수나 함수들을 </a:t>
            </a:r>
            <a:r>
              <a:rPr lang="ko-KR" altLang="en-US" sz="1600" dirty="0" smtClean="0"/>
              <a:t>지정하여 </a:t>
            </a:r>
            <a:r>
              <a:rPr lang="ko-KR" altLang="en-US" sz="1600" dirty="0"/>
              <a:t>간단하며 빠르게 사용자 정의 변환을 적용할 때 </a:t>
            </a:r>
            <a:r>
              <a:rPr lang="ko-KR" altLang="en-US" sz="1600" dirty="0" smtClean="0"/>
              <a:t>유용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5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5999580" y="3126858"/>
            <a:ext cx="4918586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RBF-transformer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9580" y="3532708"/>
            <a:ext cx="4918586" cy="1375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FunctionTransformer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rbf_transformer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FunctionTransformer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rbf_kernel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kw_args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=[[35.]], gamma=0.1))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age_simil_35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rbf_transformer.transform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(housing[["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housing_median_age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6388" y="5058438"/>
            <a:ext cx="13388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코드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4-6&gt; 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참조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26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8197971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정의 변환기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(Custom Transformer)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9901778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 변환기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(custom transformers):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BaseEstimator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TransformerMixin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2049" y="1774572"/>
            <a:ext cx="13388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코드</a:t>
            </a:r>
            <a:r>
              <a:rPr lang="en-US" altLang="ko-KR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4-6&gt; </a:t>
            </a:r>
            <a:r>
              <a:rPr lang="ko-KR" altLang="en-US" sz="1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참조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5" y="2100530"/>
            <a:ext cx="6691582" cy="42541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511009" y="1782618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get_params</a:t>
            </a:r>
            <a:r>
              <a:rPr lang="en-US" altLang="ko-KR" sz="1400" dirty="0" smtClean="0"/>
              <a:t>(), </a:t>
            </a:r>
            <a:r>
              <a:rPr lang="en-US" altLang="ko-KR" sz="1400" dirty="0" err="1"/>
              <a:t>set_params</a:t>
            </a:r>
            <a:r>
              <a:rPr lang="en-US" altLang="ko-KR" sz="1400" dirty="0"/>
              <a:t>().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6747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8197971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정의 변환기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(Custom Transformer)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016388" y="1322542"/>
            <a:ext cx="4608035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 변환기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(custom transformers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):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1016388" y="1807016"/>
            <a:ext cx="4894306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kern="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KMeans</a:t>
            </a:r>
            <a:r>
              <a:rPr lang="en-US" altLang="ko-KR" sz="16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b="1" kern="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clusterer</a:t>
            </a:r>
            <a:r>
              <a:rPr lang="en-US" altLang="ko-KR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사용자</a:t>
            </a:r>
            <a:r>
              <a:rPr lang="en-US" altLang="ko-KR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정의 변환기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8" y="2404074"/>
            <a:ext cx="5012712" cy="36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748" y="1590337"/>
            <a:ext cx="6162972" cy="281776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정제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텍스트와 범주형 특성 다루기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스케일링 및 변환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정의 변환기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 파이프라인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518739" y="85388"/>
            <a:ext cx="8838906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파이프라인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(Transformation Pipelines)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956003" y="1115508"/>
            <a:ext cx="4348631" cy="43632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파이프라인이란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956003" y="2410865"/>
            <a:ext cx="4348632" cy="478323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주요 구성 요소 및 작동 방식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956003" y="2813934"/>
            <a:ext cx="10310095" cy="350922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/>
              <a:t>단계</a:t>
            </a:r>
            <a:r>
              <a:rPr lang="en-US" altLang="ko-KR" sz="1600" dirty="0"/>
              <a:t>(Steps): </a:t>
            </a:r>
            <a:endParaRPr lang="en-US" altLang="ko-KR" sz="1600" dirty="0" smtClean="0"/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파이프라인은 </a:t>
            </a:r>
            <a:r>
              <a:rPr lang="ko-KR" altLang="en-US" sz="1400" dirty="0"/>
              <a:t>여러 단계 또는 단계의 시퀀스로 </a:t>
            </a:r>
            <a:r>
              <a:rPr lang="ko-KR" altLang="en-US" sz="1400" dirty="0" smtClean="0"/>
              <a:t>구성</a:t>
            </a:r>
            <a:r>
              <a:rPr lang="en-US" altLang="ko-KR" sz="1400" dirty="0" smtClean="0"/>
              <a:t>. 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단계는 데이터를 처리하거나 변환하는 특정 작업을 </a:t>
            </a:r>
            <a:r>
              <a:rPr lang="ko-KR" altLang="en-US" sz="1400" dirty="0" smtClean="0"/>
              <a:t>수행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스케일링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결측값</a:t>
            </a:r>
            <a:r>
              <a:rPr lang="ko-KR" altLang="en-US" sz="1400" dirty="0"/>
              <a:t> 처리</a:t>
            </a:r>
            <a:r>
              <a:rPr lang="en-US" altLang="ko-KR" sz="1400" dirty="0"/>
              <a:t>, </a:t>
            </a:r>
            <a:r>
              <a:rPr lang="ko-KR" altLang="en-US" sz="1400" dirty="0"/>
              <a:t>특성 선택 및 모델 학습 단계는 파이프라인의 일부 단계가 될 수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 smtClean="0"/>
              <a:t>각 </a:t>
            </a:r>
            <a:r>
              <a:rPr lang="ko-KR" altLang="en-US" sz="1600" dirty="0"/>
              <a:t>단계의 순서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-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파이프라인에서 </a:t>
            </a:r>
            <a:r>
              <a:rPr lang="ko-KR" altLang="en-US" sz="1400" dirty="0"/>
              <a:t>각 단계는 순서대로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하나의 단계에서 생성된 출력이 다음 단계의 입력으로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spcBef>
                <a:spcPts val="300"/>
              </a:spcBef>
            </a:pP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조정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파이프라인의 </a:t>
            </a:r>
            <a:r>
              <a:rPr lang="ko-KR" altLang="en-US" sz="1400" dirty="0"/>
              <a:t>각 단계는 자체 </a:t>
            </a:r>
            <a:r>
              <a:rPr lang="ko-KR" altLang="en-US" sz="1400" dirty="0" err="1"/>
              <a:t>하이퍼파라미터를</a:t>
            </a:r>
            <a:r>
              <a:rPr lang="ko-KR" altLang="en-US" sz="1400" dirty="0"/>
              <a:t> 가질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이러한 </a:t>
            </a:r>
            <a:r>
              <a:rPr lang="ko-KR" altLang="en-US" sz="1400" dirty="0" err="1"/>
              <a:t>파라미터는</a:t>
            </a:r>
            <a:r>
              <a:rPr lang="ko-KR" altLang="en-US" sz="1400" dirty="0"/>
              <a:t> 사전에 설정하여 최적화된 변환 작업을 </a:t>
            </a:r>
            <a:r>
              <a:rPr lang="ko-KR" altLang="en-US" sz="1400" dirty="0" smtClean="0"/>
              <a:t>수행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spcBef>
                <a:spcPts val="300"/>
              </a:spcBef>
            </a:pPr>
            <a:r>
              <a:rPr lang="ko-KR" altLang="en-US" sz="1600" dirty="0" smtClean="0"/>
              <a:t>피팅 </a:t>
            </a:r>
            <a:r>
              <a:rPr lang="ko-KR" altLang="en-US" sz="1600" dirty="0"/>
              <a:t>및 변환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파이프라인을 </a:t>
            </a:r>
            <a:r>
              <a:rPr lang="ko-KR" altLang="en-US" sz="1400" dirty="0"/>
              <a:t>사용하여 모델을 학습하거나 데이터를 변환할 때</a:t>
            </a:r>
            <a:r>
              <a:rPr lang="en-US" altLang="ko-KR" sz="1400" dirty="0"/>
              <a:t>, </a:t>
            </a:r>
            <a:r>
              <a:rPr lang="ko-KR" altLang="en-US" sz="1400" dirty="0"/>
              <a:t>파이프라인은 각 단계에 대해 </a:t>
            </a:r>
            <a:r>
              <a:rPr lang="en-US" altLang="ko-KR" sz="1400" dirty="0"/>
              <a:t>fit </a:t>
            </a:r>
            <a:r>
              <a:rPr lang="ko-KR" altLang="en-US" sz="1400" dirty="0"/>
              <a:t>및 </a:t>
            </a:r>
            <a:r>
              <a:rPr lang="en-US" altLang="ko-KR" sz="1400" dirty="0"/>
              <a:t>transform </a:t>
            </a:r>
            <a:r>
              <a:rPr lang="ko-KR" altLang="en-US" sz="1400" dirty="0"/>
              <a:t>메서드를 순차적으로 </a:t>
            </a:r>
            <a:r>
              <a:rPr lang="ko-KR" altLang="en-US" sz="1400" dirty="0" smtClean="0"/>
              <a:t>호출</a:t>
            </a:r>
            <a:r>
              <a:rPr lang="en-US" altLang="ko-KR" sz="1400" dirty="0" smtClean="0"/>
              <a:t>. 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학습 </a:t>
            </a:r>
            <a:r>
              <a:rPr lang="ko-KR" altLang="en-US" sz="1400" dirty="0"/>
              <a:t>데이터에서는 </a:t>
            </a:r>
            <a:r>
              <a:rPr lang="en-US" altLang="ko-KR" sz="1400" dirty="0"/>
              <a:t>fit</a:t>
            </a:r>
            <a:r>
              <a:rPr lang="ko-KR" altLang="en-US" sz="1400" dirty="0"/>
              <a:t>을 호출하고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데이터 또는 새로운 데이터에서는 </a:t>
            </a:r>
            <a:r>
              <a:rPr lang="en-US" altLang="ko-KR" sz="1400" dirty="0"/>
              <a:t>transform</a:t>
            </a:r>
            <a:r>
              <a:rPr lang="ko-KR" altLang="en-US" sz="1400" dirty="0"/>
              <a:t>을 호출합니다</a:t>
            </a:r>
            <a:r>
              <a:rPr lang="en-US" altLang="ko-KR" sz="14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 smtClean="0"/>
              <a:t>편리한 </a:t>
            </a:r>
            <a:r>
              <a:rPr lang="ko-KR" altLang="en-US" sz="1600" dirty="0"/>
              <a:t>인터페이스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파이프라인은 </a:t>
            </a:r>
            <a:r>
              <a:rPr lang="en-US" altLang="ko-KR" sz="1400" dirty="0" err="1"/>
              <a:t>Scikit</a:t>
            </a:r>
            <a:r>
              <a:rPr lang="en-US" altLang="ko-KR" sz="1400" dirty="0"/>
              <a:t>-Learn</a:t>
            </a:r>
            <a:r>
              <a:rPr lang="ko-KR" altLang="en-US" sz="1400" dirty="0"/>
              <a:t>과 같은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라이브러리에서 일반적으로 사용되는 모델과 함께 사용할 수 있도록 </a:t>
            </a:r>
            <a:r>
              <a:rPr lang="ko-KR" altLang="en-US" sz="1400" dirty="0" smtClean="0"/>
              <a:t>설계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이는 편리한 </a:t>
            </a:r>
            <a:r>
              <a:rPr lang="en-US" altLang="ko-KR" sz="1400" dirty="0"/>
              <a:t>API</a:t>
            </a:r>
            <a:r>
              <a:rPr lang="ko-KR" altLang="en-US" sz="1400" dirty="0"/>
              <a:t>를 통해 파이프라인을 정의하고 사용할 수 있음을 </a:t>
            </a:r>
            <a:r>
              <a:rPr lang="ko-KR" altLang="en-US" sz="1400" dirty="0" smtClean="0"/>
              <a:t>의미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956003" y="1550903"/>
            <a:ext cx="10310096" cy="77604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 smtClean="0"/>
              <a:t>데이터 </a:t>
            </a:r>
            <a:r>
              <a:rPr lang="ko-KR" altLang="en-US" sz="1600" dirty="0"/>
              <a:t>처리 및 변환 작업을 단계적으로 수행하는 방법을 구성하고 관리하는 데 사용되는 </a:t>
            </a:r>
            <a:r>
              <a:rPr lang="ko-KR" altLang="en-US" sz="1600" dirty="0" smtClean="0"/>
              <a:t>개념</a:t>
            </a:r>
            <a:endParaRPr lang="en-US" altLang="ko-KR" sz="1600" dirty="0" smtClean="0"/>
          </a:p>
          <a:p>
            <a:pPr>
              <a:spcBef>
                <a:spcPts val="300"/>
              </a:spcBef>
            </a:pPr>
            <a:r>
              <a:rPr lang="ko-KR" altLang="en-US" sz="1600" dirty="0" err="1"/>
              <a:t>머신러닝에서</a:t>
            </a:r>
            <a:r>
              <a:rPr lang="ko-KR" altLang="en-US" sz="1600" dirty="0"/>
              <a:t> 주로 데이터 전처리 및 모델 학습 과정에서 </a:t>
            </a:r>
            <a:r>
              <a:rPr lang="ko-KR" altLang="en-US" sz="1600" dirty="0" smtClean="0"/>
              <a:t>적용</a:t>
            </a:r>
            <a:endParaRPr lang="en-US" altLang="ko-KR" sz="1200" dirty="0"/>
          </a:p>
          <a:p>
            <a:pPr>
              <a:spcBef>
                <a:spcPts val="300"/>
              </a:spcBef>
            </a:pPr>
            <a:r>
              <a:rPr lang="ko-KR" altLang="en-US" sz="1600" dirty="0"/>
              <a:t>코드를 보다 간결하게 작성하고 유지 관리를 용이하게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모델의 성능을 개선하는 데 도움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9111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518739" y="85388"/>
            <a:ext cx="8838906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파이프라인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(Transformation Pipelines)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956003" y="1115508"/>
            <a:ext cx="10456743" cy="43632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파이프라인의 생성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0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956003" y="1617602"/>
            <a:ext cx="4918586" cy="403069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With Pipeline </a:t>
            </a:r>
            <a:r>
              <a:rPr lang="ko-KR" altLang="en-US" sz="16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클래스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6003" y="2020671"/>
            <a:ext cx="4918586" cy="1206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 fontScale="85000" lnSpcReduction="10000"/>
          </a:bodyPr>
          <a:lstStyle/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sklearn.pipeline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Pipeline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num_pipeline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Pipeline([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("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impute",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SimpleImputer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(strategy="median")),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("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standardize",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()), ])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956003" y="3227205"/>
            <a:ext cx="4918586" cy="22678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400" dirty="0" smtClean="0"/>
              <a:t>Pipeline </a:t>
            </a:r>
            <a:r>
              <a:rPr lang="ko-KR" altLang="en-US" sz="1400" dirty="0" err="1"/>
              <a:t>컨스트럭터는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이름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추정기</a:t>
            </a:r>
            <a:r>
              <a:rPr lang="en-US" altLang="ko-KR" sz="1400" dirty="0"/>
              <a:t>) </a:t>
            </a:r>
            <a:r>
              <a:rPr lang="ko-KR" altLang="en-US" sz="1400" dirty="0"/>
              <a:t>형태의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목록으로 시퀀스 스텝을 정의</a:t>
            </a:r>
            <a:r>
              <a:rPr lang="en-US" altLang="ko-KR" sz="14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단계의 이름은 파이프라인 내에서 고유해야 하며 </a:t>
            </a:r>
            <a:r>
              <a:rPr lang="ko-KR" altLang="en-US" sz="1400" dirty="0" err="1"/>
              <a:t>언더스코어</a:t>
            </a:r>
            <a:r>
              <a:rPr lang="en-US" altLang="ko-KR" sz="1400" dirty="0"/>
              <a:t>(__)</a:t>
            </a:r>
            <a:r>
              <a:rPr lang="ko-KR" altLang="en-US" sz="1400" dirty="0"/>
              <a:t>를 포함해서는 </a:t>
            </a:r>
            <a:r>
              <a:rPr lang="ko-KR" altLang="en-US" sz="1400" dirty="0" smtClean="0"/>
              <a:t>안된다</a:t>
            </a:r>
            <a:r>
              <a:rPr lang="en-US" altLang="ko-KR" sz="14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400" dirty="0"/>
              <a:t>모든 단계의 </a:t>
            </a:r>
            <a:r>
              <a:rPr lang="ko-KR" altLang="en-US" sz="1400" dirty="0" err="1"/>
              <a:t>추정기</a:t>
            </a:r>
            <a:r>
              <a:rPr lang="en-US" altLang="ko-KR" sz="1400" dirty="0"/>
              <a:t>(estimator)</a:t>
            </a:r>
            <a:r>
              <a:rPr lang="ko-KR" altLang="en-US" sz="1400" dirty="0"/>
              <a:t>가 </a:t>
            </a:r>
            <a:r>
              <a:rPr lang="en-US" altLang="ko-KR" sz="1400" dirty="0" err="1" smtClean="0"/>
              <a:t>fit_transform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가져야 </a:t>
            </a:r>
            <a:r>
              <a:rPr lang="ko-KR" altLang="en-US" sz="1400" dirty="0" smtClean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>
              <a:spcBef>
                <a:spcPts val="300"/>
              </a:spcBef>
            </a:pPr>
            <a:r>
              <a:rPr lang="ko-KR" altLang="en-US" sz="1400" dirty="0" smtClean="0"/>
              <a:t>마지막 </a:t>
            </a:r>
            <a:r>
              <a:rPr lang="ko-KR" altLang="en-US" sz="1400" dirty="0"/>
              <a:t>단계는 변환기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예측기</a:t>
            </a:r>
            <a:r>
              <a:rPr lang="en-US" altLang="ko-KR" sz="1400" dirty="0"/>
              <a:t>, </a:t>
            </a:r>
            <a:r>
              <a:rPr lang="ko-KR" altLang="en-US" sz="1400" dirty="0"/>
              <a:t>또는 다른 유형의 </a:t>
            </a:r>
            <a:r>
              <a:rPr lang="ko-KR" altLang="en-US" sz="1400" dirty="0" err="1"/>
              <a:t>추정기일</a:t>
            </a:r>
            <a:r>
              <a:rPr lang="ko-KR" altLang="en-US" sz="1400" dirty="0"/>
              <a:t> 수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 </a:t>
            </a:r>
            <a:r>
              <a:rPr lang="ko-KR" altLang="en-US" sz="1400" dirty="0"/>
              <a:t>파이프라인의 마지막 </a:t>
            </a:r>
            <a:r>
              <a:rPr lang="ko-KR" altLang="en-US" sz="1400" dirty="0" err="1"/>
              <a:t>추정기는</a:t>
            </a:r>
            <a:r>
              <a:rPr lang="ko-KR" altLang="en-US" sz="1400" dirty="0"/>
              <a:t> </a:t>
            </a:r>
            <a:r>
              <a:rPr lang="en-US" altLang="ko-KR" sz="1400" dirty="0"/>
              <a:t>fit() </a:t>
            </a:r>
            <a:r>
              <a:rPr lang="ko-KR" altLang="en-US" sz="1400" dirty="0"/>
              <a:t>메서드를 가지고 있어야 하며 모델 학습을 수행하거나 예측을 수행할 수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14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6012611" y="1617602"/>
            <a:ext cx="5400135" cy="403069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With </a:t>
            </a:r>
            <a:r>
              <a:rPr lang="en-US" altLang="ko-KR" sz="1600" b="1" kern="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make_pipeline</a:t>
            </a:r>
            <a:r>
              <a:rPr lang="en-US" altLang="ko-KR" sz="1600" b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() </a:t>
            </a:r>
            <a:r>
              <a:rPr lang="ko-KR" altLang="en-US" sz="1600" b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함수</a:t>
            </a:r>
            <a:endParaRPr lang="ko-KR" altLang="en-US" sz="1600" b="1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12611" y="2020671"/>
            <a:ext cx="5400135" cy="1206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sklearn.pipeline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make_pipeline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num_pipeline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make_pipeline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SimpleImputer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(strategy="median"),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6012611" y="3227205"/>
            <a:ext cx="5400135" cy="22678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400" dirty="0"/>
              <a:t>파이프라인 내의 변환기</a:t>
            </a:r>
            <a:r>
              <a:rPr lang="en-US" altLang="ko-KR" sz="1400" dirty="0"/>
              <a:t>(</a:t>
            </a:r>
            <a:r>
              <a:rPr lang="ko-KR" altLang="en-US" sz="1400" dirty="0"/>
              <a:t>또는 </a:t>
            </a:r>
            <a:r>
              <a:rPr lang="ko-KR" altLang="en-US" sz="1400" dirty="0" err="1"/>
              <a:t>추정기</a:t>
            </a:r>
            <a:r>
              <a:rPr lang="en-US" altLang="ko-KR" sz="1400" dirty="0"/>
              <a:t>)</a:t>
            </a:r>
            <a:r>
              <a:rPr lang="ko-KR" altLang="en-US" sz="1400" dirty="0"/>
              <a:t>에 이름을 부여하지 않아도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spcBef>
                <a:spcPts val="300"/>
              </a:spcBef>
            </a:pPr>
            <a:r>
              <a:rPr lang="en-US" altLang="ko-KR" sz="1400" dirty="0" err="1"/>
              <a:t>make_pipeline</a:t>
            </a:r>
            <a:r>
              <a:rPr lang="ko-KR" altLang="en-US" sz="1400" dirty="0"/>
              <a:t>은 변환기</a:t>
            </a:r>
            <a:r>
              <a:rPr lang="en-US" altLang="ko-KR" sz="1400" dirty="0"/>
              <a:t>(</a:t>
            </a:r>
            <a:r>
              <a:rPr lang="ko-KR" altLang="en-US" sz="1400" dirty="0"/>
              <a:t>또는 </a:t>
            </a:r>
            <a:r>
              <a:rPr lang="ko-KR" altLang="en-US" sz="1400" dirty="0" err="1"/>
              <a:t>추정기</a:t>
            </a:r>
            <a:r>
              <a:rPr lang="en-US" altLang="ko-KR" sz="1400" dirty="0"/>
              <a:t>)</a:t>
            </a:r>
            <a:r>
              <a:rPr lang="ko-KR" altLang="en-US" sz="1400" dirty="0"/>
              <a:t>의 클래스 이름을 소문자로 변환하고 </a:t>
            </a:r>
            <a:r>
              <a:rPr lang="ko-KR" altLang="en-US" sz="1400" dirty="0" err="1"/>
              <a:t>언더스코어</a:t>
            </a:r>
            <a:r>
              <a:rPr lang="en-US" altLang="ko-KR" sz="1400" dirty="0"/>
              <a:t>(_)</a:t>
            </a:r>
            <a:r>
              <a:rPr lang="ko-KR" altLang="en-US" sz="1400" dirty="0"/>
              <a:t>를 제거하여 자동으로 이름을 생성</a:t>
            </a:r>
            <a:r>
              <a:rPr lang="en-US" altLang="ko-KR" sz="14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400" dirty="0" err="1"/>
              <a:t>make_pipeline</a:t>
            </a:r>
            <a:r>
              <a:rPr lang="en-US" altLang="ko-KR" sz="1400" dirty="0"/>
              <a:t> </a:t>
            </a:r>
            <a:r>
              <a:rPr lang="ko-KR" altLang="en-US" sz="1400" dirty="0"/>
              <a:t>함수는 </a:t>
            </a:r>
            <a:r>
              <a:rPr lang="ko-KR" altLang="en-US" sz="1400" dirty="0" smtClean="0"/>
              <a:t>변환기들의 </a:t>
            </a:r>
            <a:r>
              <a:rPr lang="ko-KR" altLang="en-US" sz="1400" dirty="0"/>
              <a:t>클래스 이름을 사용하여 파이프라인의 단계를 자동으로 </a:t>
            </a:r>
            <a:r>
              <a:rPr lang="ko-KR" altLang="en-US" sz="1400" dirty="0" smtClean="0"/>
              <a:t>명명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SimpleImputer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en-US" altLang="ko-KR" sz="1400" dirty="0" err="1"/>
              <a:t>simpleimputer</a:t>
            </a:r>
            <a:r>
              <a:rPr lang="en-US" altLang="ko-KR" sz="1400" dirty="0"/>
              <a:t>"</a:t>
            </a:r>
            <a:r>
              <a:rPr lang="ko-KR" altLang="en-US" sz="1400" dirty="0"/>
              <a:t>로 변환되고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StandardScaler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en-US" altLang="ko-KR" sz="1400" dirty="0" err="1"/>
              <a:t>standardscaler</a:t>
            </a:r>
            <a:r>
              <a:rPr lang="en-US" altLang="ko-KR" sz="1400" dirty="0"/>
              <a:t>"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변환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spcBef>
                <a:spcPts val="300"/>
              </a:spcBef>
            </a:pPr>
            <a:r>
              <a:rPr lang="ko-KR" altLang="en-US" sz="1400" dirty="0"/>
              <a:t>만약 두 개 이상의 변환기가 동일한 이름을 가지면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make_pipeline</a:t>
            </a:r>
            <a:r>
              <a:rPr lang="en-US" altLang="ko-KR" sz="1400" dirty="0"/>
              <a:t> </a:t>
            </a:r>
            <a:r>
              <a:rPr lang="ko-KR" altLang="en-US" sz="1400" dirty="0"/>
              <a:t>함수는 각각에 인덱스를 추가하여 이름을 </a:t>
            </a:r>
            <a:r>
              <a:rPr lang="ko-KR" altLang="en-US" sz="1400" dirty="0" smtClean="0"/>
              <a:t>만든다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두 개의 </a:t>
            </a:r>
            <a:r>
              <a:rPr lang="en-US" altLang="ko-KR" sz="1400" dirty="0" err="1"/>
              <a:t>SimpleImputer</a:t>
            </a:r>
            <a:r>
              <a:rPr lang="ko-KR" altLang="en-US" sz="1400" dirty="0"/>
              <a:t>가 있다면 하나는 </a:t>
            </a:r>
            <a:r>
              <a:rPr lang="en-US" altLang="ko-KR" sz="1400" dirty="0"/>
              <a:t>"</a:t>
            </a:r>
            <a:r>
              <a:rPr lang="en-US" altLang="ko-KR" sz="1400" dirty="0" err="1"/>
              <a:t>simpleimputer</a:t>
            </a:r>
            <a:r>
              <a:rPr lang="en-US" altLang="ko-KR" sz="1400" dirty="0"/>
              <a:t>"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/>
              <a:t>다른 하나는 </a:t>
            </a:r>
            <a:r>
              <a:rPr lang="en-US" altLang="ko-KR" sz="1400" dirty="0"/>
              <a:t>"simpleimputer-1"</a:t>
            </a:r>
            <a:r>
              <a:rPr lang="ko-KR" altLang="en-US" sz="1400" dirty="0"/>
              <a:t>로 명명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73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518739" y="85388"/>
            <a:ext cx="8838906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파이프라인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(Transformation Pipelines)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1223422" y="1124135"/>
            <a:ext cx="9266297" cy="414313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파이프라인의 실행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1223420" y="1560456"/>
            <a:ext cx="9266299" cy="437451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400" dirty="0" smtClean="0"/>
              <a:t>fit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 호출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lvl="1">
              <a:spcBef>
                <a:spcPts val="300"/>
              </a:spcBef>
            </a:pPr>
            <a:r>
              <a:rPr lang="ko-KR" altLang="en-US" sz="1200" dirty="0" smtClean="0"/>
              <a:t>파이프라인의 </a:t>
            </a:r>
            <a:r>
              <a:rPr lang="en-US" altLang="ko-KR" sz="1200" dirty="0"/>
              <a:t>fit() </a:t>
            </a:r>
            <a:r>
              <a:rPr lang="ko-KR" altLang="en-US" sz="1200" dirty="0"/>
              <a:t>메서드를 호출하면</a:t>
            </a:r>
            <a:r>
              <a:rPr lang="en-US" altLang="ko-KR" sz="1200" dirty="0"/>
              <a:t>, </a:t>
            </a:r>
            <a:r>
              <a:rPr lang="ko-KR" altLang="en-US" sz="1200" dirty="0"/>
              <a:t>각 변환기</a:t>
            </a:r>
            <a:r>
              <a:rPr lang="en-US" altLang="ko-KR" sz="1200" dirty="0"/>
              <a:t>(</a:t>
            </a:r>
            <a:r>
              <a:rPr lang="ko-KR" altLang="en-US" sz="1200" dirty="0"/>
              <a:t>또는 </a:t>
            </a:r>
            <a:r>
              <a:rPr lang="ko-KR" altLang="en-US" sz="1200" dirty="0" err="1"/>
              <a:t>추정기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대해 </a:t>
            </a:r>
            <a:r>
              <a:rPr lang="en-US" altLang="ko-KR" sz="1200" dirty="0" err="1"/>
              <a:t>fit_transform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메서드를 순차적으로 </a:t>
            </a:r>
            <a:r>
              <a:rPr lang="ko-KR" altLang="en-US" sz="1200" dirty="0" smtClean="0"/>
              <a:t>호출</a:t>
            </a:r>
            <a:r>
              <a:rPr lang="en-US" altLang="ko-KR" sz="1200" dirty="0" smtClean="0"/>
              <a:t>. </a:t>
            </a:r>
          </a:p>
          <a:p>
            <a:pPr lvl="1">
              <a:spcBef>
                <a:spcPts val="300"/>
              </a:spcBef>
            </a:pPr>
            <a:r>
              <a:rPr lang="ko-KR" altLang="en-US" sz="1200" dirty="0" smtClean="0"/>
              <a:t>각 </a:t>
            </a:r>
            <a:r>
              <a:rPr lang="ko-KR" altLang="en-US" sz="1200" dirty="0"/>
              <a:t>변환기의 </a:t>
            </a:r>
            <a:r>
              <a:rPr lang="en-US" altLang="ko-KR" sz="1200" dirty="0" err="1"/>
              <a:t>fit_transform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메서드는 데이터를 변환하고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결과를 다음 단계로 </a:t>
            </a:r>
            <a:r>
              <a:rPr lang="ko-KR" altLang="en-US" sz="1200" dirty="0" smtClean="0"/>
              <a:t>전달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spcBef>
                <a:spcPts val="300"/>
              </a:spcBef>
            </a:pPr>
            <a:r>
              <a:rPr lang="ko-KR" altLang="en-US" sz="1400" dirty="0"/>
              <a:t>변환 단계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lvl="1">
              <a:spcBef>
                <a:spcPts val="300"/>
              </a:spcBef>
            </a:pPr>
            <a:r>
              <a:rPr lang="ko-KR" altLang="en-US" sz="1200" dirty="0" smtClean="0"/>
              <a:t>파이프라인은 </a:t>
            </a:r>
            <a:r>
              <a:rPr lang="ko-KR" altLang="en-US" sz="1200" dirty="0"/>
              <a:t>변환기들을 연결하여 데이터를 </a:t>
            </a:r>
            <a:r>
              <a:rPr lang="ko-KR" altLang="en-US" sz="1200" dirty="0" smtClean="0"/>
              <a:t>변환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첫 번째 변환기의 </a:t>
            </a:r>
            <a:r>
              <a:rPr lang="en-US" altLang="ko-KR" sz="1200" dirty="0" err="1"/>
              <a:t>fit_transform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메서드를 호출한 후 그 결과를 다음 변환기로 전달하고</a:t>
            </a:r>
            <a:r>
              <a:rPr lang="en-US" altLang="ko-KR" sz="1200" dirty="0"/>
              <a:t>, </a:t>
            </a:r>
            <a:r>
              <a:rPr lang="ko-KR" altLang="en-US" sz="1200" dirty="0"/>
              <a:t>다음 변환기의 </a:t>
            </a:r>
            <a:r>
              <a:rPr lang="en-US" altLang="ko-KR" sz="1200" dirty="0" err="1"/>
              <a:t>fit_transform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메서드를 </a:t>
            </a:r>
            <a:r>
              <a:rPr lang="ko-KR" altLang="en-US" sz="1200" dirty="0" smtClean="0"/>
              <a:t>호출</a:t>
            </a:r>
            <a:r>
              <a:rPr lang="en-US" altLang="ko-KR" sz="1200" dirty="0" smtClean="0"/>
              <a:t>. </a:t>
            </a:r>
          </a:p>
          <a:p>
            <a:pPr lvl="1">
              <a:spcBef>
                <a:spcPts val="300"/>
              </a:spcBef>
            </a:pPr>
            <a:r>
              <a:rPr lang="ko-KR" altLang="en-US" sz="1200" dirty="0" smtClean="0"/>
              <a:t>이러한 </a:t>
            </a:r>
            <a:r>
              <a:rPr lang="ko-KR" altLang="en-US" sz="1200" dirty="0"/>
              <a:t>과정을 마지막 변환기까지 </a:t>
            </a:r>
            <a:r>
              <a:rPr lang="ko-KR" altLang="en-US" sz="1200" dirty="0" smtClean="0"/>
              <a:t>반복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spcBef>
                <a:spcPts val="300"/>
              </a:spcBef>
            </a:pPr>
            <a:r>
              <a:rPr lang="ko-KR" altLang="en-US" sz="1400" dirty="0"/>
              <a:t>최종 </a:t>
            </a:r>
            <a:r>
              <a:rPr lang="ko-KR" altLang="en-US" sz="1400" dirty="0" err="1"/>
              <a:t>추정기</a:t>
            </a:r>
            <a:r>
              <a:rPr lang="ko-KR" altLang="en-US" sz="1400" dirty="0"/>
              <a:t> 호출</a:t>
            </a:r>
            <a:r>
              <a:rPr lang="en-US" altLang="ko-KR" sz="1400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ko-KR" altLang="en-US" sz="1200" dirty="0" smtClean="0"/>
              <a:t>파이프라인의 </a:t>
            </a:r>
            <a:r>
              <a:rPr lang="ko-KR" altLang="en-US" sz="1200" dirty="0"/>
              <a:t>마지막 단계는 </a:t>
            </a:r>
            <a:r>
              <a:rPr lang="ko-KR" altLang="en-US" sz="1200" dirty="0" err="1"/>
              <a:t>추정기</a:t>
            </a:r>
            <a:r>
              <a:rPr lang="en-US" altLang="ko-KR" sz="1200" dirty="0"/>
              <a:t>(</a:t>
            </a:r>
            <a:r>
              <a:rPr lang="ko-KR" altLang="en-US" sz="1200" dirty="0"/>
              <a:t>예를 들면</a:t>
            </a:r>
            <a:r>
              <a:rPr lang="en-US" altLang="ko-KR" sz="1200" dirty="0"/>
              <a:t>, </a:t>
            </a:r>
            <a:r>
              <a:rPr lang="ko-KR" altLang="en-US" sz="1200" dirty="0"/>
              <a:t>모델</a:t>
            </a:r>
            <a:r>
              <a:rPr lang="en-US" altLang="ko-KR" sz="1200" dirty="0"/>
              <a:t>)</a:t>
            </a:r>
            <a:r>
              <a:rPr lang="ko-KR" altLang="en-US" sz="1200" dirty="0"/>
              <a:t>일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 </a:t>
            </a:r>
            <a:r>
              <a:rPr lang="ko-KR" altLang="en-US" sz="1200" dirty="0"/>
              <a:t>마지막 단계에서는 데이터 변환 작업이 완료된 후 최종 모델을 학습하기 위해 </a:t>
            </a:r>
            <a:r>
              <a:rPr lang="en-US" altLang="ko-KR" sz="1200" dirty="0"/>
              <a:t>fit() </a:t>
            </a:r>
            <a:r>
              <a:rPr lang="ko-KR" altLang="en-US" sz="1200" dirty="0"/>
              <a:t>메서드를 </a:t>
            </a:r>
            <a:r>
              <a:rPr lang="ko-KR" altLang="en-US" sz="1200" dirty="0" smtClean="0"/>
              <a:t>호출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spcBef>
                <a:spcPts val="300"/>
              </a:spcBef>
            </a:pPr>
            <a:r>
              <a:rPr lang="ko-KR" altLang="en-US" sz="1400" dirty="0"/>
              <a:t>메서드 노출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lvl="1">
              <a:spcBef>
                <a:spcPts val="300"/>
              </a:spcBef>
            </a:pPr>
            <a:r>
              <a:rPr lang="ko-KR" altLang="en-US" sz="1200" dirty="0" smtClean="0"/>
              <a:t>파이프라인은 </a:t>
            </a:r>
            <a:r>
              <a:rPr lang="ko-KR" altLang="en-US" sz="1200" dirty="0"/>
              <a:t>마지막 </a:t>
            </a:r>
            <a:r>
              <a:rPr lang="ko-KR" altLang="en-US" sz="1200" dirty="0" err="1"/>
              <a:t>추정기와</a:t>
            </a:r>
            <a:r>
              <a:rPr lang="ko-KR" altLang="en-US" sz="1200" dirty="0"/>
              <a:t> 동일한 메서드를 </a:t>
            </a:r>
            <a:r>
              <a:rPr lang="ko-KR" altLang="en-US" sz="1200" dirty="0" smtClean="0"/>
              <a:t>노출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파이프라인이 마지막 </a:t>
            </a:r>
            <a:r>
              <a:rPr lang="ko-KR" altLang="en-US" sz="1200" dirty="0" err="1"/>
              <a:t>추정기가</a:t>
            </a:r>
            <a:r>
              <a:rPr lang="ko-KR" altLang="en-US" sz="1200" dirty="0"/>
              <a:t> 변환기인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파이프라인은 변환 작업을 수행하는 </a:t>
            </a:r>
            <a:r>
              <a:rPr lang="en-US" altLang="ko-KR" sz="1200" dirty="0"/>
              <a:t>transform() </a:t>
            </a:r>
            <a:r>
              <a:rPr lang="ko-KR" altLang="en-US" sz="1200" dirty="0"/>
              <a:t>메서드를 </a:t>
            </a:r>
            <a:r>
              <a:rPr lang="ko-KR" altLang="en-US" sz="1200" dirty="0" smtClean="0"/>
              <a:t>노출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이렇게 하면 파이프라인을 </a:t>
            </a:r>
            <a:r>
              <a:rPr lang="ko-KR" altLang="en-US" sz="1200" dirty="0"/>
              <a:t>사용하여 데이터를 변환할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spcBef>
                <a:spcPts val="300"/>
              </a:spcBef>
            </a:pPr>
            <a:r>
              <a:rPr lang="ko-KR" altLang="en-US" sz="1400" dirty="0"/>
              <a:t>예측 또는 변환</a:t>
            </a:r>
            <a:r>
              <a:rPr lang="en-US" altLang="ko-KR" sz="1400" dirty="0"/>
              <a:t>: </a:t>
            </a:r>
          </a:p>
          <a:p>
            <a:pPr lvl="1">
              <a:spcBef>
                <a:spcPts val="300"/>
              </a:spcBef>
            </a:pPr>
            <a:r>
              <a:rPr lang="ko-KR" altLang="en-US" sz="1200" dirty="0" smtClean="0"/>
              <a:t>마지막 </a:t>
            </a:r>
            <a:r>
              <a:rPr lang="ko-KR" altLang="en-US" sz="1200" dirty="0" err="1"/>
              <a:t>추정기가</a:t>
            </a:r>
            <a:r>
              <a:rPr lang="ko-KR" altLang="en-US" sz="1200" dirty="0"/>
              <a:t> 모델인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파이프라인은 </a:t>
            </a:r>
            <a:r>
              <a:rPr lang="en-US" altLang="ko-KR" sz="1200" dirty="0"/>
              <a:t>predict() </a:t>
            </a:r>
            <a:r>
              <a:rPr lang="ko-KR" altLang="en-US" sz="1200" dirty="0"/>
              <a:t>메서드를 </a:t>
            </a:r>
            <a:r>
              <a:rPr lang="ko-KR" altLang="en-US" sz="1200" dirty="0" smtClean="0"/>
              <a:t>노출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이 메서드는 파이프라인을 통해 데이터를 변환하고 최종 모델의 </a:t>
            </a:r>
            <a:r>
              <a:rPr lang="en-US" altLang="ko-KR" sz="1200" dirty="0"/>
              <a:t>predict() </a:t>
            </a:r>
            <a:r>
              <a:rPr lang="ko-KR" altLang="en-US" sz="1200" dirty="0"/>
              <a:t>메서드를 호출하여 예측을 </a:t>
            </a:r>
            <a:r>
              <a:rPr lang="ko-KR" altLang="en-US" sz="1200" dirty="0" smtClean="0"/>
              <a:t>수행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19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518739" y="85388"/>
            <a:ext cx="8838906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파이프라인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(Transformation Pipelines)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964629" y="1175894"/>
            <a:ext cx="9888932" cy="414313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ColumnTransformer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5883215" y="1590207"/>
            <a:ext cx="4970346" cy="437451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400" dirty="0" err="1" smtClean="0"/>
              <a:t>ColumnTransformer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클래스를 가져오기</a:t>
            </a:r>
            <a:r>
              <a:rPr lang="en-US" altLang="ko-KR" sz="1400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en-US" altLang="ko-KR" sz="1200" dirty="0" err="1" smtClean="0"/>
              <a:t>ColumnTransformer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클래스는 여러 열 변환 단계를 하나로 묶을 수 있도록 도와주는 </a:t>
            </a:r>
            <a:r>
              <a:rPr lang="en-US" altLang="ko-KR" sz="1200" dirty="0" err="1"/>
              <a:t>Scikit</a:t>
            </a:r>
            <a:r>
              <a:rPr lang="en-US" altLang="ko-KR" sz="1200" dirty="0"/>
              <a:t>-Learn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spcBef>
                <a:spcPts val="300"/>
              </a:spcBef>
            </a:pPr>
            <a:r>
              <a:rPr lang="ko-KR" altLang="en-US" sz="1400" dirty="0" smtClean="0"/>
              <a:t>열 </a:t>
            </a:r>
            <a:r>
              <a:rPr lang="ko-KR" altLang="en-US" sz="1400" dirty="0"/>
              <a:t>이름 목록 정의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lvl="1">
              <a:spcBef>
                <a:spcPts val="300"/>
              </a:spcBef>
            </a:pPr>
            <a:r>
              <a:rPr lang="ko-KR" altLang="en-US" sz="1200" dirty="0" smtClean="0"/>
              <a:t>데이터셋에서 </a:t>
            </a:r>
            <a:r>
              <a:rPr lang="ko-KR" altLang="en-US" sz="1200" dirty="0"/>
              <a:t>어떤 열이 </a:t>
            </a:r>
            <a:r>
              <a:rPr lang="ko-KR" altLang="en-US" sz="1200" dirty="0" err="1"/>
              <a:t>숫자형이고</a:t>
            </a:r>
            <a:r>
              <a:rPr lang="ko-KR" altLang="en-US" sz="1200" dirty="0"/>
              <a:t> 어떤 열이 범주형인지를 나타내는 열 이름의 목록을 </a:t>
            </a:r>
            <a:r>
              <a:rPr lang="ko-KR" altLang="en-US" sz="1200" dirty="0" smtClean="0"/>
              <a:t>정의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spcBef>
                <a:spcPts val="300"/>
              </a:spcBef>
            </a:pPr>
            <a:r>
              <a:rPr lang="ko-KR" altLang="en-US" sz="1400" dirty="0" smtClean="0"/>
              <a:t>범주형 </a:t>
            </a:r>
            <a:r>
              <a:rPr lang="ko-KR" altLang="en-US" sz="1400" dirty="0"/>
              <a:t>열 파이프라인 생성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lvl="1">
              <a:spcBef>
                <a:spcPts val="300"/>
              </a:spcBef>
            </a:pPr>
            <a:r>
              <a:rPr lang="ko-KR" altLang="en-US" sz="1200" dirty="0" smtClean="0"/>
              <a:t>범주형 </a:t>
            </a:r>
            <a:r>
              <a:rPr lang="ko-KR" altLang="en-US" sz="1200" dirty="0"/>
              <a:t>열을 처리하기 위한 단순한 파이프라인을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이 파이프라인은 범주형 데이터를 처리하기 위한 변환 단계를 </a:t>
            </a:r>
            <a:r>
              <a:rPr lang="ko-KR" altLang="en-US" sz="1200" dirty="0" smtClean="0"/>
              <a:t>정의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/>
              <a:t>범주형 열에 대한 대체 전략이나 원</a:t>
            </a:r>
            <a:r>
              <a:rPr lang="en-US" altLang="ko-KR" sz="1200" dirty="0"/>
              <a:t>-</a:t>
            </a:r>
            <a:r>
              <a:rPr lang="ko-KR" altLang="en-US" sz="1200" dirty="0" err="1"/>
              <a:t>핫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인코딩을</a:t>
            </a:r>
            <a:r>
              <a:rPr lang="ko-KR" altLang="en-US" sz="1200" dirty="0"/>
              <a:t> 수행하는 변환 단계를 정의할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400" dirty="0" err="1" smtClean="0"/>
              <a:t>ColumnTransformer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생성</a:t>
            </a:r>
            <a:r>
              <a:rPr lang="en-US" altLang="ko-KR" sz="1400" dirty="0"/>
              <a:t>: </a:t>
            </a:r>
            <a:endParaRPr lang="en-US" altLang="ko-KR" sz="1200" dirty="0"/>
          </a:p>
          <a:p>
            <a:pPr lvl="1">
              <a:spcBef>
                <a:spcPts val="300"/>
              </a:spcBef>
            </a:pPr>
            <a:r>
              <a:rPr lang="ko-KR" altLang="en-US" sz="1200" dirty="0" smtClean="0"/>
              <a:t>변환을 </a:t>
            </a:r>
            <a:r>
              <a:rPr lang="ko-KR" altLang="en-US" sz="1200" dirty="0"/>
              <a:t>적용할 각 열의 이름을 나타내는 </a:t>
            </a:r>
            <a:r>
              <a:rPr lang="en-US" altLang="ko-KR" sz="1200" dirty="0"/>
              <a:t>3-</a:t>
            </a:r>
            <a:r>
              <a:rPr lang="ko-KR" altLang="en-US" sz="1200" dirty="0" err="1"/>
              <a:t>튜플</a:t>
            </a:r>
            <a:r>
              <a:rPr lang="en-US" altLang="ko-KR" sz="1200" dirty="0"/>
              <a:t>(</a:t>
            </a:r>
            <a:r>
              <a:rPr lang="ko-KR" altLang="en-US" sz="1200" dirty="0"/>
              <a:t>세 개의 요소를 가진 </a:t>
            </a:r>
            <a:r>
              <a:rPr lang="ko-KR" altLang="en-US" sz="1200" dirty="0" err="1"/>
              <a:t>튜플</a:t>
            </a:r>
            <a:r>
              <a:rPr lang="en-US" altLang="ko-KR" sz="1200" dirty="0"/>
              <a:t>)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목록</a:t>
            </a:r>
            <a:r>
              <a:rPr lang="en-US" altLang="ko-KR" sz="12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각 </a:t>
            </a:r>
            <a:r>
              <a:rPr lang="ko-KR" altLang="en-US" sz="1400" dirty="0" err="1"/>
              <a:t>튜플은</a:t>
            </a:r>
            <a:r>
              <a:rPr lang="ko-KR" altLang="en-US" sz="1400" dirty="0"/>
              <a:t> 다음과 같이 </a:t>
            </a:r>
            <a:r>
              <a:rPr lang="ko-KR" altLang="en-US" sz="1400" dirty="0" smtClean="0"/>
              <a:t>구성</a:t>
            </a:r>
            <a:r>
              <a:rPr lang="en-US" altLang="ko-KR" sz="1400" dirty="0" smtClean="0"/>
              <a:t>:</a:t>
            </a:r>
          </a:p>
          <a:p>
            <a:pPr lvl="2">
              <a:spcBef>
                <a:spcPts val="300"/>
              </a:spcBef>
            </a:pPr>
            <a:r>
              <a:rPr lang="ko-KR" altLang="en-US" sz="1000" dirty="0" smtClean="0"/>
              <a:t>열에 </a:t>
            </a:r>
            <a:r>
              <a:rPr lang="ko-KR" altLang="en-US" sz="1000" dirty="0"/>
              <a:t>대한 이름</a:t>
            </a:r>
            <a:r>
              <a:rPr lang="en-US" altLang="ko-KR" sz="1000" dirty="0"/>
              <a:t>(</a:t>
            </a:r>
            <a:r>
              <a:rPr lang="ko-KR" altLang="en-US" sz="1000" dirty="0"/>
              <a:t>고유해야 하며 이중 밑줄</a:t>
            </a:r>
            <a:r>
              <a:rPr lang="en-US" altLang="ko-KR" sz="1000" dirty="0"/>
              <a:t>(__)</a:t>
            </a:r>
            <a:r>
              <a:rPr lang="ko-KR" altLang="en-US" sz="1000" dirty="0"/>
              <a:t>을 포함해서는 안 됨</a:t>
            </a:r>
            <a:r>
              <a:rPr lang="en-US" altLang="ko-KR" sz="1000" dirty="0"/>
              <a:t>)</a:t>
            </a:r>
          </a:p>
          <a:p>
            <a:pPr lvl="2">
              <a:spcBef>
                <a:spcPts val="300"/>
              </a:spcBef>
            </a:pPr>
            <a:r>
              <a:rPr lang="ko-KR" altLang="en-US" sz="1000" dirty="0"/>
              <a:t>적용할 변환기</a:t>
            </a:r>
            <a:r>
              <a:rPr lang="en-US" altLang="ko-KR" sz="1000" dirty="0"/>
              <a:t>(transformer)</a:t>
            </a:r>
          </a:p>
          <a:p>
            <a:pPr lvl="2">
              <a:spcBef>
                <a:spcPts val="300"/>
              </a:spcBef>
            </a:pPr>
            <a:r>
              <a:rPr lang="ko-KR" altLang="en-US" sz="1000" dirty="0"/>
              <a:t>변환을 적용할 열 이름 또는 인덱스의 목록</a:t>
            </a:r>
            <a:endParaRPr lang="en-US" altLang="ko-KR" sz="800" dirty="0"/>
          </a:p>
        </p:txBody>
      </p:sp>
      <p:sp>
        <p:nvSpPr>
          <p:cNvPr id="5" name="직사각형 4"/>
          <p:cNvSpPr/>
          <p:nvPr/>
        </p:nvSpPr>
        <p:spPr>
          <a:xfrm>
            <a:off x="964629" y="1590207"/>
            <a:ext cx="4918586" cy="4374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sklearn.compose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ColumnTransformer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num_attribs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["longitude", "latitude", 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housing_median_age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total_rooms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total_bedrooms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"population", "households",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median_income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cat_attribs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ocean_proximity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cat_pipeline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make_pipeline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SimpleImputer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(strategy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most_frequent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handle_unknown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="ignore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ColumnTransformer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("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num_pipeline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num_attribs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("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cat",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cat_pipeline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cat_attribs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])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43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518739" y="85388"/>
            <a:ext cx="8838906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파이프라인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(Transformation Pipelines)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964629" y="1175894"/>
            <a:ext cx="9888932" cy="414313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make_column_selector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  &amp;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make_column_transformer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34975" y="1590207"/>
            <a:ext cx="4918586" cy="390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rmAutofit fontScale="92500"/>
          </a:bodyPr>
          <a:lstStyle/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sklearn.compose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make_column_selector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make_column_transformer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make_column_transformer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num_pipeline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make_column_selector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dtype_include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np.number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cat_pipeline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make_column_selector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dtype_include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=object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)</a:t>
            </a:r>
          </a:p>
          <a:p>
            <a:pPr marL="285750" indent="-285750">
              <a:lnSpc>
                <a:spcPct val="120000"/>
              </a:lnSpc>
              <a:buFont typeface="맑은 고딕" panose="020B0503020000020004" pitchFamily="50" charset="-127"/>
              <a:buChar char="≫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housing_prepared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preprocessing.fit_transform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(housing)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754048" y="1882281"/>
            <a:ext cx="5180928" cy="361274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 err="1"/>
              <a:t>make_column_selector</a:t>
            </a:r>
            <a:r>
              <a:rPr lang="en-US" altLang="ko-KR" sz="1600" dirty="0"/>
              <a:t>: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make_column_selector</a:t>
            </a:r>
            <a:r>
              <a:rPr lang="en-US" altLang="ko-KR" sz="1400" dirty="0"/>
              <a:t> </a:t>
            </a:r>
            <a:r>
              <a:rPr lang="ko-KR" altLang="en-US" sz="1400" dirty="0"/>
              <a:t>함수는 열을 선택하기 위한 편리한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특정 </a:t>
            </a:r>
            <a:r>
              <a:rPr lang="ko-KR" altLang="en-US" sz="1400" dirty="0"/>
              <a:t>조건에 따라 열을 선택할 수 </a:t>
            </a:r>
            <a:r>
              <a:rPr lang="ko-KR" altLang="en-US" sz="1400" dirty="0" smtClean="0"/>
              <a:t>있으며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주로 </a:t>
            </a:r>
            <a:r>
              <a:rPr lang="en-US" altLang="ko-KR" sz="1400" dirty="0" err="1"/>
              <a:t>ColumnTransformer</a:t>
            </a:r>
            <a:r>
              <a:rPr lang="ko-KR" altLang="en-US" sz="1400" dirty="0"/>
              <a:t>와 함께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예를 </a:t>
            </a:r>
            <a:r>
              <a:rPr lang="ko-KR" altLang="en-US" sz="1400" dirty="0"/>
              <a:t>들어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숫자형</a:t>
            </a:r>
            <a:r>
              <a:rPr lang="ko-KR" altLang="en-US" sz="1400" dirty="0"/>
              <a:t> 열만 선택하거나 범주형 열만 선택하려는 경우에 사용할 수 있습니다</a:t>
            </a:r>
            <a:r>
              <a:rPr lang="en-US" altLang="ko-KR" sz="1400" dirty="0" smtClean="0"/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/>
              <a:t>make_column_transformer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열</a:t>
            </a:r>
            <a:r>
              <a:rPr lang="en-US" altLang="ko-KR" sz="1400" dirty="0"/>
              <a:t>(Column)</a:t>
            </a:r>
            <a:r>
              <a:rPr lang="ko-KR" altLang="en-US" sz="1400" dirty="0"/>
              <a:t>에 대한 변환을 정의하는 데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열에 </a:t>
            </a:r>
            <a:r>
              <a:rPr lang="ko-KR" altLang="en-US" sz="1400" dirty="0"/>
              <a:t>대한 다양한 변환 단계를 간단한 방식으로 정의할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변환기</a:t>
            </a:r>
            <a:r>
              <a:rPr lang="en-US" altLang="ko-KR" sz="1400" dirty="0"/>
              <a:t>(Transformer)</a:t>
            </a:r>
            <a:r>
              <a:rPr lang="ko-KR" altLang="en-US" sz="1400" dirty="0"/>
              <a:t>의 리스트를 인자로 </a:t>
            </a:r>
            <a:r>
              <a:rPr lang="ko-KR" altLang="en-US" sz="1400" dirty="0" smtClean="0"/>
              <a:t>받는다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959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748" y="1590337"/>
            <a:ext cx="6162972" cy="281776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정제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텍스트와 범주형 특성 다루기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스케일링 및 변환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정의 변환기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파이프라인</a:t>
            </a:r>
            <a:endParaRPr lang="en-US" altLang="ko-KR" sz="24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426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518739" y="85388"/>
            <a:ext cx="8838906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파이프라인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(Transformation Pipelines)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779925" y="917101"/>
            <a:ext cx="9888932" cy="445732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파이프라인의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779924" y="1331414"/>
            <a:ext cx="9888933" cy="501762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 err="1"/>
              <a:t>결측값</a:t>
            </a:r>
            <a:r>
              <a:rPr lang="ko-KR" altLang="en-US" sz="1600" dirty="0"/>
              <a:t> 처리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pPr lvl="1">
              <a:spcBef>
                <a:spcPts val="300"/>
              </a:spcBef>
            </a:pPr>
            <a:r>
              <a:rPr lang="ko-KR" altLang="en-US" sz="1400" dirty="0" err="1"/>
              <a:t>수치형</a:t>
            </a:r>
            <a:r>
              <a:rPr lang="ko-KR" altLang="en-US" sz="1400" dirty="0"/>
              <a:t> 특성 </a:t>
            </a:r>
            <a:r>
              <a:rPr lang="en-US" altLang="ko-KR" sz="1400" dirty="0"/>
              <a:t>(numerical features) 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결측값</a:t>
            </a:r>
            <a:r>
              <a:rPr lang="ko-KR" altLang="en-US" sz="1400" dirty="0"/>
              <a:t> </a:t>
            </a:r>
            <a:r>
              <a:rPr lang="en-US" altLang="ko-KR" sz="1400" dirty="0"/>
              <a:t>(missing values) </a:t>
            </a:r>
            <a:r>
              <a:rPr lang="ko-KR" altLang="en-US" sz="1400" dirty="0"/>
              <a:t>은 해당 특성의 </a:t>
            </a:r>
            <a:r>
              <a:rPr lang="ko-KR" altLang="en-US" sz="1400" dirty="0" err="1"/>
              <a:t>중간값</a:t>
            </a:r>
            <a:r>
              <a:rPr lang="en-US" altLang="ko-KR" sz="1400" dirty="0"/>
              <a:t>(median)</a:t>
            </a:r>
            <a:r>
              <a:rPr lang="ko-KR" altLang="en-US" sz="1400" dirty="0"/>
              <a:t>으로 대체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범주형 특성 </a:t>
            </a:r>
            <a:r>
              <a:rPr lang="en-US" altLang="ko-KR" sz="1400" dirty="0"/>
              <a:t>(categorical features) 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결측값은</a:t>
            </a:r>
            <a:r>
              <a:rPr lang="ko-KR" altLang="en-US" sz="1400" dirty="0"/>
              <a:t> 해당 특성에서 가장 빈번하게 나타나는 카테고리로 </a:t>
            </a:r>
            <a:r>
              <a:rPr lang="ko-KR" altLang="en-US" sz="1400" dirty="0" smtClean="0"/>
              <a:t>대체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spcBef>
                <a:spcPts val="300"/>
              </a:spcBef>
            </a:pPr>
            <a:r>
              <a:rPr lang="ko-KR" altLang="en-US" sz="1600" dirty="0"/>
              <a:t>원</a:t>
            </a:r>
            <a:r>
              <a:rPr lang="en-US" altLang="ko-KR" sz="1600" dirty="0"/>
              <a:t>-</a:t>
            </a:r>
            <a:r>
              <a:rPr lang="ko-KR" altLang="en-US" sz="1600" dirty="0" err="1"/>
              <a:t>핫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범주형 특성은 원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핫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인코딩을</a:t>
            </a:r>
            <a:r>
              <a:rPr lang="ko-KR" altLang="en-US" sz="1400" dirty="0"/>
              <a:t> 통해 </a:t>
            </a:r>
            <a:r>
              <a:rPr lang="ko-KR" altLang="en-US" sz="1400" dirty="0" smtClean="0"/>
              <a:t>변환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대부분의 머신 러닝 알고리즘은 </a:t>
            </a:r>
            <a:r>
              <a:rPr lang="ko-KR" altLang="en-US" sz="1400" dirty="0" err="1"/>
              <a:t>숫자형</a:t>
            </a:r>
            <a:r>
              <a:rPr lang="ko-KR" altLang="en-US" sz="1400" dirty="0"/>
              <a:t> 데이터만 처리할 수 있으므로 범주형 데이터를 이진 형태로 </a:t>
            </a:r>
            <a:r>
              <a:rPr lang="ko-KR" altLang="en-US" sz="1400" dirty="0" smtClean="0"/>
              <a:t>변환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spcBef>
                <a:spcPts val="300"/>
              </a:spcBef>
            </a:pPr>
            <a:r>
              <a:rPr lang="ko-KR" altLang="en-US" sz="1600" dirty="0"/>
              <a:t>비율 특성 생성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몇 가지 비율 관련 특성 </a:t>
            </a:r>
            <a:r>
              <a:rPr lang="en-US" altLang="ko-KR" sz="1400" dirty="0"/>
              <a:t>(ratio features) </a:t>
            </a:r>
            <a:r>
              <a:rPr lang="ko-KR" altLang="en-US" sz="1400" dirty="0"/>
              <a:t>이 계산되고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방 개수 대비 침실 개수 비율</a:t>
            </a:r>
            <a:r>
              <a:rPr lang="en-US" altLang="ko-KR" sz="1400" dirty="0"/>
              <a:t>, </a:t>
            </a:r>
            <a:r>
              <a:rPr lang="ko-KR" altLang="en-US" sz="1400" dirty="0"/>
              <a:t>집당 방 개수</a:t>
            </a:r>
            <a:r>
              <a:rPr lang="en-US" altLang="ko-KR" sz="1400" dirty="0"/>
              <a:t>, </a:t>
            </a:r>
            <a:r>
              <a:rPr lang="ko-KR" altLang="en-US" sz="1400" dirty="0"/>
              <a:t>집당 인구 수 등이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. 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이러한 </a:t>
            </a:r>
            <a:r>
              <a:rPr lang="ko-KR" altLang="en-US" sz="1400" dirty="0"/>
              <a:t>비율 특성은 주택 가격과 더 관련이 있을 것으로 예상되며 머신 러닝 모델에 도움이 될 수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/>
              <a:t>클러스터 유사도 특성 추가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몇 가지 클러스터 유사도 관련 특성이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이러한 특성은 위도와 경도보다 모델에 더 유용할 것으로 </a:t>
            </a:r>
            <a:r>
              <a:rPr lang="ko-KR" altLang="en-US" sz="1400" dirty="0" smtClean="0"/>
              <a:t>예상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spcBef>
                <a:spcPts val="300"/>
              </a:spcBef>
            </a:pPr>
            <a:r>
              <a:rPr lang="ko-KR" altLang="en-US" sz="1600" dirty="0"/>
              <a:t>긴 꼬리 특성 변환</a:t>
            </a:r>
            <a:r>
              <a:rPr lang="en-US" altLang="ko-KR" sz="1600" dirty="0"/>
              <a:t>: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분포가 </a:t>
            </a:r>
            <a:r>
              <a:rPr lang="ko-KR" altLang="en-US" sz="1400" dirty="0"/>
              <a:t>긴 꼬리를 가지는 </a:t>
            </a:r>
            <a:r>
              <a:rPr lang="en-US" altLang="ko-KR" sz="1400" dirty="0"/>
              <a:t>(heavy-tailed) </a:t>
            </a:r>
            <a:r>
              <a:rPr lang="ko-KR" altLang="en-US" sz="1400" dirty="0" err="1"/>
              <a:t>수치형</a:t>
            </a:r>
            <a:r>
              <a:rPr lang="ko-KR" altLang="en-US" sz="1400" dirty="0"/>
              <a:t> 특성은 해당 특성의 로그를 취하여 </a:t>
            </a:r>
            <a:r>
              <a:rPr lang="ko-KR" altLang="en-US" sz="1400" dirty="0" smtClean="0"/>
              <a:t>변환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대부분의 머신 러닝 모델은 데이터가 </a:t>
            </a:r>
            <a:r>
              <a:rPr lang="ko-KR" altLang="en-US" sz="1400" dirty="0" err="1"/>
              <a:t>균등하거나</a:t>
            </a:r>
            <a:r>
              <a:rPr lang="ko-KR" altLang="en-US" sz="1400" dirty="0"/>
              <a:t> 정규 분포와 유사할 때 더 잘 작동하므로 이러한 변환을 통해 분포를 보다 정규 분포에 가깝게 </a:t>
            </a:r>
            <a:r>
              <a:rPr lang="ko-KR" altLang="en-US" sz="1400" dirty="0" smtClean="0"/>
              <a:t>만든다</a:t>
            </a:r>
            <a:r>
              <a:rPr lang="en-US" altLang="ko-KR" sz="14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 err="1"/>
              <a:t>수치형</a:t>
            </a:r>
            <a:r>
              <a:rPr lang="ko-KR" altLang="en-US" sz="1600" dirty="0"/>
              <a:t> 특성 표준화</a:t>
            </a:r>
            <a:r>
              <a:rPr lang="en-US" altLang="ko-KR" sz="1600" dirty="0"/>
              <a:t>: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모든 </a:t>
            </a:r>
            <a:r>
              <a:rPr lang="ko-KR" altLang="en-US" sz="1400" dirty="0" err="1"/>
              <a:t>수치형</a:t>
            </a:r>
            <a:r>
              <a:rPr lang="ko-KR" altLang="en-US" sz="1400" dirty="0"/>
              <a:t> 특성은 </a:t>
            </a:r>
            <a:r>
              <a:rPr lang="ko-KR" altLang="en-US" sz="1400" dirty="0" smtClean="0"/>
              <a:t>표준화</a:t>
            </a:r>
            <a:r>
              <a:rPr lang="en-US" altLang="ko-KR" sz="1400" dirty="0" smtClean="0"/>
              <a:t>. 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smtClean="0"/>
              <a:t>모든 </a:t>
            </a:r>
            <a:r>
              <a:rPr lang="ko-KR" altLang="en-US" sz="1400" dirty="0"/>
              <a:t>특성이 대략적으로 동일한 스케일을 가질 때 대부분의 머신 러닝 알고리즘이 더 잘 작동하므로 </a:t>
            </a:r>
            <a:r>
              <a:rPr lang="ko-KR" altLang="en-US" sz="1400" dirty="0" err="1"/>
              <a:t>수치형</a:t>
            </a:r>
            <a:r>
              <a:rPr lang="ko-KR" altLang="en-US" sz="1400" dirty="0"/>
              <a:t> 데이터를 평균 </a:t>
            </a:r>
            <a:r>
              <a:rPr lang="en-US" altLang="ko-KR" sz="1400" dirty="0"/>
              <a:t>0, </a:t>
            </a:r>
            <a:r>
              <a:rPr lang="ko-KR" altLang="en-US" sz="1400" dirty="0"/>
              <a:t>표준 편차 </a:t>
            </a:r>
            <a:r>
              <a:rPr lang="en-US" altLang="ko-KR" sz="1400" dirty="0"/>
              <a:t>1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조정</a:t>
            </a:r>
            <a:r>
              <a:rPr lang="en-US" altLang="ko-KR" sz="14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31035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38678"/>
            <a:ext cx="6555433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Reference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878953" y="1123516"/>
            <a:ext cx="8615191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ko-KR" altLang="en-US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행렬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878952" y="1532371"/>
            <a:ext cx="4175928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희소행렬</a:t>
            </a:r>
            <a:r>
              <a:rPr lang="en-US" altLang="ko-KR" sz="16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(Sparse Matrix):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878948" y="1910664"/>
            <a:ext cx="4175932" cy="419516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/>
              <a:t>대부분의 원소가 </a:t>
            </a:r>
            <a:r>
              <a:rPr lang="en-US" altLang="ko-KR" sz="1600" dirty="0"/>
              <a:t>0 </a:t>
            </a:r>
            <a:r>
              <a:rPr lang="ko-KR" altLang="en-US" sz="1600" dirty="0"/>
              <a:t>또는 비어 있는 값을 가지는 </a:t>
            </a:r>
            <a:r>
              <a:rPr lang="ko-KR" altLang="en-US" sz="1600" dirty="0" smtClean="0"/>
              <a:t>행렬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spcBef>
                <a:spcPts val="300"/>
              </a:spcBef>
            </a:pPr>
            <a:r>
              <a:rPr lang="ko-KR" altLang="en-US" sz="1600" dirty="0"/>
              <a:t>실제 데이터에서는 흔하게 나타나는 형태로</a:t>
            </a:r>
            <a:r>
              <a:rPr lang="en-US" altLang="ko-KR" sz="1600" dirty="0"/>
              <a:t>, </a:t>
            </a:r>
            <a:r>
              <a:rPr lang="ko-KR" altLang="en-US" sz="1600" dirty="0"/>
              <a:t>예를 들어 텍스트 문서의 단어</a:t>
            </a:r>
            <a:r>
              <a:rPr lang="en-US" altLang="ko-KR" sz="1600" dirty="0"/>
              <a:t>-</a:t>
            </a:r>
            <a:r>
              <a:rPr lang="ko-KR" altLang="en-US" sz="1600" dirty="0"/>
              <a:t>문서 행렬이나 사용자</a:t>
            </a:r>
            <a:r>
              <a:rPr lang="en-US" altLang="ko-KR" sz="1600" dirty="0"/>
              <a:t>-</a:t>
            </a:r>
            <a:r>
              <a:rPr lang="ko-KR" altLang="en-US" sz="1600" dirty="0"/>
              <a:t>상품 평가 행렬 등이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/>
              <a:t>메모리와 연산 시간을 절약할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왜냐하면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아닌 원소만 저장하면 되기 </a:t>
            </a:r>
            <a:r>
              <a:rPr lang="ko-KR" altLang="en-US" sz="1600" dirty="0" smtClean="0"/>
              <a:t>때문이다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"</a:t>
            </a:r>
            <a:r>
              <a:rPr lang="ko-KR" altLang="en-US" sz="1600" dirty="0" err="1"/>
              <a:t>스파스</a:t>
            </a:r>
            <a:r>
              <a:rPr lang="ko-KR" altLang="en-US" sz="1600" dirty="0"/>
              <a:t> 행렬</a:t>
            </a:r>
            <a:r>
              <a:rPr lang="en-US" altLang="ko-KR" sz="1600" dirty="0"/>
              <a:t>" </a:t>
            </a:r>
            <a:r>
              <a:rPr lang="ko-KR" altLang="en-US" sz="1600" dirty="0"/>
              <a:t>형태로 저장하거나 희소 행렬을 다루기 위한 특수한 데이터 구조를 </a:t>
            </a:r>
            <a:r>
              <a:rPr lang="ko-KR" altLang="en-US" sz="1600" dirty="0" smtClean="0"/>
              <a:t>사용한다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7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5318216" y="1526587"/>
            <a:ext cx="4175928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밀집행렬</a:t>
            </a:r>
            <a:r>
              <a:rPr lang="en-US" altLang="ko-KR" sz="16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(Dense Matrix):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5318212" y="1904880"/>
            <a:ext cx="4175932" cy="419516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400" dirty="0"/>
              <a:t>대부분의 원소가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아니며 실제 값을 가지는 </a:t>
            </a:r>
            <a:r>
              <a:rPr lang="ko-KR" altLang="en-US" sz="1400" dirty="0" smtClean="0"/>
              <a:t>행렬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spcBef>
                <a:spcPts val="300"/>
              </a:spcBef>
            </a:pPr>
            <a:r>
              <a:rPr lang="ko-KR" altLang="en-US" sz="1600" dirty="0"/>
              <a:t>이러한 행렬은 모든 원소가 저장되므로 메모리 사용량이 많고</a:t>
            </a:r>
            <a:r>
              <a:rPr lang="en-US" altLang="ko-KR" sz="1600" dirty="0"/>
              <a:t>, </a:t>
            </a:r>
            <a:r>
              <a:rPr lang="ko-KR" altLang="en-US" sz="1600" dirty="0"/>
              <a:t>연산 시간이 더 오래 걸릴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픽셀 값으로 이루어진 이미지나 전체 </a:t>
            </a:r>
            <a:r>
              <a:rPr lang="ko-KR" altLang="en-US" sz="1600" dirty="0" err="1"/>
              <a:t>데이터셋의</a:t>
            </a:r>
            <a:r>
              <a:rPr lang="ko-KR" altLang="en-US" sz="1600" dirty="0"/>
              <a:t> 특성 행렬이 밀집 행렬에 </a:t>
            </a:r>
            <a:r>
              <a:rPr lang="ko-KR" altLang="en-US" sz="1600" dirty="0" smtClean="0"/>
              <a:t>해당</a:t>
            </a:r>
            <a:r>
              <a:rPr lang="en-US" altLang="ko-KR" sz="16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74615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878953" y="1123516"/>
            <a:ext cx="4175927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i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altLang="ko-KR" sz="1600" b="1" i="1" kern="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DataFrame.select_dtypes</a:t>
            </a:r>
            <a:r>
              <a:rPr lang="en-US" altLang="ko-KR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878953" y="1526586"/>
            <a:ext cx="5306187" cy="477932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/>
              <a:t>pandas </a:t>
            </a:r>
            <a:r>
              <a:rPr lang="ko-KR" altLang="en-US" sz="1600" dirty="0"/>
              <a:t>라이브러리에서 제공하는 함수로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 </a:t>
            </a:r>
            <a:r>
              <a:rPr lang="ko-KR" altLang="en-US" sz="1600" dirty="0"/>
              <a:t>객체 내에서 특정 데이터 유형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 타입</a:t>
            </a:r>
            <a:r>
              <a:rPr lang="en-US" altLang="ko-KR" sz="1600" dirty="0"/>
              <a:t>)</a:t>
            </a:r>
            <a:r>
              <a:rPr lang="ko-KR" altLang="en-US" sz="1600" dirty="0"/>
              <a:t>을 가진 열</a:t>
            </a:r>
            <a:r>
              <a:rPr lang="en-US" altLang="ko-KR" sz="1600" dirty="0"/>
              <a:t>(</a:t>
            </a:r>
            <a:r>
              <a:rPr lang="ko-KR" altLang="en-US" sz="1600" dirty="0"/>
              <a:t>컬럼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선택하는 데 사용됩니다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함수를 사용하면 </a:t>
            </a:r>
            <a:r>
              <a:rPr lang="en-US" altLang="ko-KR" sz="1600" dirty="0" err="1"/>
              <a:t>DataFrame</a:t>
            </a:r>
            <a:r>
              <a:rPr lang="ko-KR" altLang="en-US" sz="1600" dirty="0"/>
              <a:t>에서 원하는 데이터 타입을 가진 열만 쉽게 추출할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/>
              <a:t>DataFrame.select_dtypes</a:t>
            </a:r>
            <a:r>
              <a:rPr lang="en-US" altLang="ko-KR" sz="1600" dirty="0"/>
              <a:t>() </a:t>
            </a:r>
            <a:r>
              <a:rPr lang="ko-KR" altLang="en-US" sz="1600" dirty="0"/>
              <a:t>함수의 주요 매개변수 및 사용법은 다음과 </a:t>
            </a:r>
            <a:r>
              <a:rPr lang="ko-KR" altLang="en-US" sz="1600" dirty="0" smtClean="0"/>
              <a:t>같다</a:t>
            </a:r>
            <a:r>
              <a:rPr lang="en-US" altLang="ko-KR" sz="1600" dirty="0"/>
              <a:t>:</a:t>
            </a:r>
          </a:p>
          <a:p>
            <a:pPr>
              <a:spcBef>
                <a:spcPts val="300"/>
              </a:spcBef>
            </a:pPr>
            <a:r>
              <a:rPr lang="en-US" altLang="ko-KR" sz="1600" dirty="0"/>
              <a:t>include: </a:t>
            </a:r>
            <a:r>
              <a:rPr lang="ko-KR" altLang="en-US" sz="1600" dirty="0"/>
              <a:t>선택하려는 데이터 타입을 지정하는 매개변수입니다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매개변수에는 데이터 타입 또는 데이터 타입의 리스트를 전달할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None</a:t>
            </a:r>
            <a:r>
              <a:rPr lang="ko-KR" altLang="en-US" sz="1600" dirty="0"/>
              <a:t>으로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데이터 타입을 </a:t>
            </a:r>
            <a:r>
              <a:rPr lang="ko-KR" altLang="en-US" sz="1600" dirty="0" smtClean="0"/>
              <a:t>포함</a:t>
            </a:r>
            <a:r>
              <a:rPr lang="ko-KR" altLang="en-US" sz="1600" dirty="0"/>
              <a:t>한</a:t>
            </a:r>
            <a:r>
              <a:rPr lang="ko-KR" altLang="en-US" sz="1600" dirty="0" smtClean="0"/>
              <a:t>다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600" dirty="0"/>
              <a:t>exclude: </a:t>
            </a:r>
            <a:r>
              <a:rPr lang="ko-KR" altLang="en-US" sz="1600" dirty="0"/>
              <a:t>제외하려는 데이터 타입을 지정하는 매개변수입니다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매개변수에는 데이터 타입 또는 데이터 타입의 리스트를 전달할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None</a:t>
            </a:r>
            <a:r>
              <a:rPr lang="ko-KR" altLang="en-US" sz="1600" dirty="0"/>
              <a:t>으로</a:t>
            </a:r>
            <a:r>
              <a:rPr lang="en-US" altLang="ko-KR" sz="1600" dirty="0"/>
              <a:t>, </a:t>
            </a:r>
            <a:r>
              <a:rPr lang="ko-KR" altLang="en-US" sz="1600" dirty="0"/>
              <a:t>아무런 데이터 타입도 제외하지 </a:t>
            </a:r>
            <a:r>
              <a:rPr lang="ko-KR" altLang="en-US" sz="1600" dirty="0" smtClean="0"/>
              <a:t>않는다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/>
              <a:t>데이터 타입은 </a:t>
            </a:r>
            <a:r>
              <a:rPr lang="en-US" altLang="ko-KR" sz="1600" dirty="0"/>
              <a:t>Python</a:t>
            </a:r>
            <a:r>
              <a:rPr lang="ko-KR" altLang="en-US" sz="1600" dirty="0"/>
              <a:t>에서 기본적으로 지원하는 데이터 타입인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 float, bool, object, </a:t>
            </a:r>
            <a:r>
              <a:rPr lang="ko-KR" altLang="en-US" sz="1600" dirty="0"/>
              <a:t>등과 함께 </a:t>
            </a:r>
            <a:r>
              <a:rPr lang="en-US" altLang="ko-KR" sz="1600" dirty="0"/>
              <a:t>pandas</a:t>
            </a:r>
            <a:r>
              <a:rPr lang="ko-KR" altLang="en-US" sz="1600" dirty="0"/>
              <a:t>에서 사용하는 데이터 타입인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, category </a:t>
            </a:r>
            <a:r>
              <a:rPr lang="ko-KR" altLang="en-US" sz="1600" dirty="0"/>
              <a:t>등을 </a:t>
            </a:r>
            <a:r>
              <a:rPr lang="ko-KR" altLang="en-US" sz="1600" dirty="0" smtClean="0"/>
              <a:t>포함한다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71201" y="1526586"/>
            <a:ext cx="4178060" cy="4541705"/>
          </a:xfrm>
          <a:prstGeom prst="rect">
            <a:avLst/>
          </a:prstGeom>
        </p:spPr>
        <p:txBody>
          <a:bodyPr wrap="square" anchor="ctr" anchorCtr="0">
            <a:normAutofit fontScale="92500" lnSpcReduction="10000"/>
          </a:bodyPr>
          <a:lstStyle/>
          <a:p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샘플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  <a:p>
            <a:r>
              <a:rPr lang="en-US" altLang="ko-KR" dirty="0"/>
              <a:t>data = {'A': [1, 2, 3],</a:t>
            </a:r>
          </a:p>
          <a:p>
            <a:r>
              <a:rPr lang="en-US" altLang="ko-KR" dirty="0"/>
              <a:t>        'B': [1.1, 2.2, 3.3],</a:t>
            </a:r>
          </a:p>
          <a:p>
            <a:r>
              <a:rPr lang="en-US" altLang="ko-KR" dirty="0"/>
              <a:t>        'C': ['apple', 'banana', 'cherry'],</a:t>
            </a:r>
          </a:p>
          <a:p>
            <a:r>
              <a:rPr lang="en-US" altLang="ko-KR" dirty="0"/>
              <a:t>        'D': [True, False, True]}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(data)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ko-KR" altLang="en-US" dirty="0"/>
              <a:t>타입을 가진 열 선택</a:t>
            </a:r>
          </a:p>
          <a:p>
            <a:r>
              <a:rPr lang="en-US" altLang="ko-KR" dirty="0" err="1"/>
              <a:t>int_columns</a:t>
            </a:r>
            <a:r>
              <a:rPr lang="en-US" altLang="ko-KR" dirty="0"/>
              <a:t> = </a:t>
            </a:r>
            <a:r>
              <a:rPr lang="en-US" altLang="ko-KR" dirty="0" err="1"/>
              <a:t>df.select_dtypes</a:t>
            </a:r>
            <a:r>
              <a:rPr lang="en-US" altLang="ko-KR" dirty="0"/>
              <a:t>(include=['</a:t>
            </a:r>
            <a:r>
              <a:rPr lang="en-US" altLang="ko-KR" dirty="0" err="1"/>
              <a:t>int</a:t>
            </a:r>
            <a:r>
              <a:rPr lang="en-US" altLang="ko-KR" dirty="0"/>
              <a:t>'])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int_columns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실수</a:t>
            </a:r>
            <a:r>
              <a:rPr lang="en-US" altLang="ko-KR" dirty="0"/>
              <a:t>(float) </a:t>
            </a:r>
            <a:r>
              <a:rPr lang="ko-KR" altLang="en-US" dirty="0"/>
              <a:t>타입을 가진 열 선택</a:t>
            </a:r>
          </a:p>
          <a:p>
            <a:r>
              <a:rPr lang="en-US" altLang="ko-KR" dirty="0" err="1"/>
              <a:t>float_columns</a:t>
            </a:r>
            <a:r>
              <a:rPr lang="en-US" altLang="ko-KR" dirty="0"/>
              <a:t> = </a:t>
            </a:r>
            <a:r>
              <a:rPr lang="en-US" altLang="ko-KR" dirty="0" err="1"/>
              <a:t>df.select_dtypes</a:t>
            </a:r>
            <a:r>
              <a:rPr lang="en-US" altLang="ko-KR" dirty="0"/>
              <a:t>(include=['float'])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float_columns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문자열</a:t>
            </a:r>
            <a:r>
              <a:rPr lang="en-US" altLang="ko-KR" dirty="0"/>
              <a:t>(object) </a:t>
            </a:r>
            <a:r>
              <a:rPr lang="ko-KR" altLang="en-US" dirty="0"/>
              <a:t>타입을 가진 열 선택</a:t>
            </a:r>
          </a:p>
          <a:p>
            <a:r>
              <a:rPr lang="en-US" altLang="ko-KR" dirty="0" err="1"/>
              <a:t>object_columns</a:t>
            </a:r>
            <a:r>
              <a:rPr lang="en-US" altLang="ko-KR" dirty="0"/>
              <a:t> = </a:t>
            </a:r>
            <a:r>
              <a:rPr lang="en-US" altLang="ko-KR" dirty="0" err="1"/>
              <a:t>df.select_dtypes</a:t>
            </a:r>
            <a:r>
              <a:rPr lang="en-US" altLang="ko-KR" dirty="0"/>
              <a:t>(include=['object'])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object_columns</a:t>
            </a:r>
            <a:r>
              <a:rPr lang="en-US" altLang="ko-KR" dirty="0"/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38678"/>
            <a:ext cx="6555433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Reference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929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878953" y="1123516"/>
            <a:ext cx="4175927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i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altLang="ko-KR" sz="1600" b="1" i="1" kern="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numpy.number</a:t>
            </a:r>
            <a:endParaRPr lang="en-US" altLang="ko-KR" sz="1600" b="1" i="1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878953" y="1526586"/>
            <a:ext cx="5306187" cy="477932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 err="1"/>
              <a:t>NumPy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라이브러리에서 제공하는 추상 베이스 클래스</a:t>
            </a:r>
            <a:r>
              <a:rPr lang="en-US" altLang="ko-KR" sz="1600" dirty="0"/>
              <a:t>(abstract base class)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클래스는 모든 숫자 데이터 타입의 기본 클래스입니다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숫자 데이터 타입은 </a:t>
            </a:r>
            <a:r>
              <a:rPr lang="en-US" altLang="ko-KR" sz="1600" dirty="0" err="1"/>
              <a:t>numpy.number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클래스에서 파생된 것으로 간주할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600" dirty="0" err="1"/>
              <a:t>numpy.number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클래스는 실제로 직접 사용하는 것보다는 </a:t>
            </a:r>
            <a:r>
              <a:rPr lang="en-US" altLang="ko-KR" sz="1600" dirty="0" err="1"/>
              <a:t>NumPy</a:t>
            </a:r>
            <a:r>
              <a:rPr lang="ko-KR" altLang="en-US" sz="1600" dirty="0"/>
              <a:t>의 숫자 데이터 타입과 관련된 클래스의 기본 클래스로서 활용됩니다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NumPy</a:t>
            </a:r>
            <a:r>
              <a:rPr lang="ko-KR" altLang="en-US" sz="1600" dirty="0"/>
              <a:t>에서 제공하는 주요 숫자 데이터 타입에는 다음과 같은 것들이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: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/>
              <a:t>numpy.int_: </a:t>
            </a:r>
            <a:r>
              <a:rPr lang="ko-KR" altLang="en-US" sz="1400" dirty="0"/>
              <a:t>정수형 데이터 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int8, int16, int32, int64 </a:t>
            </a:r>
            <a:r>
              <a:rPr lang="ko-KR" altLang="en-US" sz="1400" dirty="0"/>
              <a:t>등이 이 클래스의 하위 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numpy.float</a:t>
            </a:r>
            <a:r>
              <a:rPr lang="en-US" altLang="ko-KR" sz="1400" dirty="0"/>
              <a:t>_: </a:t>
            </a:r>
            <a:r>
              <a:rPr lang="ko-KR" altLang="en-US" sz="1400" dirty="0"/>
              <a:t>부동 소수점 데이터 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float16, float32, float64 </a:t>
            </a:r>
            <a:r>
              <a:rPr lang="ko-KR" altLang="en-US" sz="1400" dirty="0"/>
              <a:t>등이 이 클래스의 하위 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numpy.complex</a:t>
            </a:r>
            <a:r>
              <a:rPr lang="en-US" altLang="ko-KR" sz="1400" dirty="0"/>
              <a:t>_: </a:t>
            </a:r>
            <a:r>
              <a:rPr lang="ko-KR" altLang="en-US" sz="1400" dirty="0"/>
              <a:t>복소수 데이터 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complex64</a:t>
            </a:r>
            <a:r>
              <a:rPr lang="ko-KR" altLang="en-US" sz="1400" dirty="0"/>
              <a:t>와 </a:t>
            </a:r>
            <a:r>
              <a:rPr lang="en-US" altLang="ko-KR" sz="1400" dirty="0"/>
              <a:t>complex128</a:t>
            </a:r>
            <a:r>
              <a:rPr lang="ko-KR" altLang="en-US" sz="1400" dirty="0"/>
              <a:t>이 이 클래스의 하위 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numpy.int64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numpy.number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상속받아 만들어진 정수형 데이터 </a:t>
            </a:r>
            <a:r>
              <a:rPr lang="ko-KR" altLang="en-US" sz="1400" dirty="0" smtClean="0"/>
              <a:t>타입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따라서 </a:t>
            </a:r>
            <a:r>
              <a:rPr lang="en-US" altLang="ko-KR" sz="1400" dirty="0" err="1"/>
              <a:t>numpy.number</a:t>
            </a:r>
            <a:r>
              <a:rPr lang="ko-KR" altLang="en-US" sz="1400" dirty="0"/>
              <a:t>는 이러한 숫자 데이터 타입 간의 관계를 추상화하는 데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" name="직사각형 1"/>
          <p:cNvSpPr/>
          <p:nvPr/>
        </p:nvSpPr>
        <p:spPr>
          <a:xfrm>
            <a:off x="6725729" y="1412038"/>
            <a:ext cx="4178060" cy="2504209"/>
          </a:xfrm>
          <a:prstGeom prst="rect">
            <a:avLst/>
          </a:prstGeom>
        </p:spPr>
        <p:txBody>
          <a:bodyPr wrap="square" anchor="ctr" anchorCtr="0">
            <a:normAutofit fontScale="92500" lnSpcReduction="10000"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numpy.number</a:t>
            </a:r>
            <a:r>
              <a:rPr lang="ko-KR" altLang="en-US" dirty="0"/>
              <a:t>를 사용한 예제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np.number</a:t>
            </a:r>
            <a:r>
              <a:rPr lang="en-US" altLang="ko-KR" dirty="0"/>
              <a:t>(42)</a:t>
            </a:r>
          </a:p>
          <a:p>
            <a:r>
              <a:rPr lang="en-US" altLang="ko-KR" dirty="0"/>
              <a:t>print(x)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정수형 데이터 타입과 </a:t>
            </a:r>
            <a:r>
              <a:rPr lang="en-US" altLang="ko-KR" dirty="0" err="1"/>
              <a:t>numpy.number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  <a:p>
            <a:r>
              <a:rPr lang="en-US" altLang="ko-KR" dirty="0"/>
              <a:t>y = np.int64(42)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isinstance</a:t>
            </a:r>
            <a:r>
              <a:rPr lang="en-US" altLang="ko-KR" dirty="0"/>
              <a:t>(y, </a:t>
            </a:r>
            <a:r>
              <a:rPr lang="en-US" altLang="ko-KR" dirty="0" err="1"/>
              <a:t>np.number</a:t>
            </a:r>
            <a:r>
              <a:rPr lang="en-US" altLang="ko-KR" dirty="0"/>
              <a:t>))  # True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38678"/>
            <a:ext cx="6555433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Reference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061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878953" y="1123516"/>
            <a:ext cx="4175927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i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US" altLang="ko-KR" sz="1600" b="1" i="1" kern="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DataFrame.median</a:t>
            </a:r>
            <a:r>
              <a:rPr lang="en-US" altLang="ko-KR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878953" y="1526586"/>
            <a:ext cx="5306187" cy="398059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/>
              <a:t>pandas </a:t>
            </a:r>
            <a:r>
              <a:rPr lang="ko-KR" altLang="en-US" sz="1600" dirty="0"/>
              <a:t>라이브러리에서 사용되며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 </a:t>
            </a:r>
            <a:r>
              <a:rPr lang="ko-KR" altLang="en-US" sz="1600" dirty="0"/>
              <a:t>객체 내의 열</a:t>
            </a:r>
            <a:r>
              <a:rPr lang="en-US" altLang="ko-KR" sz="1600" dirty="0"/>
              <a:t>(</a:t>
            </a:r>
            <a:r>
              <a:rPr lang="ko-KR" altLang="en-US" sz="1600" dirty="0"/>
              <a:t>컬럼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중앙값</a:t>
            </a:r>
            <a:r>
              <a:rPr lang="en-US" altLang="ko-KR" sz="1600" dirty="0"/>
              <a:t>(median)</a:t>
            </a:r>
            <a:r>
              <a:rPr lang="ko-KR" altLang="en-US" sz="1600" dirty="0"/>
              <a:t>을 계산하는 데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중앙값은 데이터 집합의 중앙에 위치한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정렬했을 때 가운데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중앙값은 이상치</a:t>
            </a:r>
            <a:r>
              <a:rPr lang="en-US" altLang="ko-KR" sz="1600" dirty="0"/>
              <a:t>(outlier)</a:t>
            </a:r>
            <a:r>
              <a:rPr lang="ko-KR" altLang="en-US" sz="1600" dirty="0"/>
              <a:t>에 덜 민감하며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분포의 중심 경향성을 나타내는 데 </a:t>
            </a:r>
            <a:r>
              <a:rPr lang="ko-KR" altLang="en-US" sz="1600" dirty="0" smtClean="0"/>
              <a:t>유용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spcBef>
                <a:spcPts val="300"/>
              </a:spcBef>
            </a:pPr>
            <a:r>
              <a:rPr lang="en-US" altLang="ko-KR" sz="1600" dirty="0" err="1"/>
              <a:t>DataFrame.median</a:t>
            </a:r>
            <a:r>
              <a:rPr lang="en-US" altLang="ko-KR" sz="1600" dirty="0"/>
              <a:t>() </a:t>
            </a:r>
            <a:r>
              <a:rPr lang="ko-KR" altLang="en-US" sz="1600" dirty="0"/>
              <a:t>함수의 주요 매개변수와 사용법은 다음과 </a:t>
            </a:r>
            <a:r>
              <a:rPr lang="ko-KR" altLang="en-US" sz="1600" dirty="0" smtClean="0"/>
              <a:t>같다</a:t>
            </a:r>
            <a:r>
              <a:rPr lang="en-US" altLang="ko-KR" sz="1600" dirty="0"/>
              <a:t>: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/>
              <a:t>axis: </a:t>
            </a:r>
            <a:r>
              <a:rPr lang="ko-KR" altLang="en-US" sz="1400" dirty="0"/>
              <a:t>계산할 중앙값의 축을 지정합니다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기본값은 </a:t>
            </a:r>
            <a:r>
              <a:rPr lang="en-US" altLang="ko-KR" sz="1400" dirty="0"/>
              <a:t>axis=0</a:t>
            </a:r>
            <a:r>
              <a:rPr lang="ko-KR" altLang="en-US" sz="1400" dirty="0"/>
              <a:t>으로 열</a:t>
            </a:r>
            <a:r>
              <a:rPr lang="en-US" altLang="ko-KR" sz="1400" dirty="0"/>
              <a:t>(</a:t>
            </a:r>
            <a:r>
              <a:rPr lang="ko-KR" altLang="en-US" sz="1400" dirty="0"/>
              <a:t>컬럼</a:t>
            </a:r>
            <a:r>
              <a:rPr lang="en-US" altLang="ko-KR" sz="1400" dirty="0"/>
              <a:t>)</a:t>
            </a:r>
            <a:r>
              <a:rPr lang="ko-KR" altLang="en-US" sz="1400" dirty="0"/>
              <a:t>을 따라 중앙값을 계산합니다</a:t>
            </a:r>
            <a:r>
              <a:rPr lang="en-US" altLang="ko-KR" sz="1400" dirty="0"/>
              <a:t>. axis=1</a:t>
            </a:r>
            <a:r>
              <a:rPr lang="ko-KR" altLang="en-US" sz="1400" dirty="0"/>
              <a:t>로 설정하면 행을 따라 중앙값을 </a:t>
            </a:r>
            <a:r>
              <a:rPr lang="ko-KR" altLang="en-US" sz="1400" dirty="0" smtClean="0"/>
              <a:t>계산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skipna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결측치</a:t>
            </a:r>
            <a:r>
              <a:rPr lang="en-US" altLang="ko-KR" sz="1400" dirty="0"/>
              <a:t>(</a:t>
            </a:r>
            <a:r>
              <a:rPr lang="ko-KR" altLang="en-US" sz="1400" dirty="0"/>
              <a:t>누락된 데이터</a:t>
            </a:r>
            <a:r>
              <a:rPr lang="en-US" altLang="ko-KR" sz="1400" dirty="0"/>
              <a:t>)</a:t>
            </a:r>
            <a:r>
              <a:rPr lang="ko-KR" altLang="en-US" sz="1400" dirty="0"/>
              <a:t>를 무시할지 여부를 </a:t>
            </a:r>
            <a:r>
              <a:rPr lang="ko-KR" altLang="en-US" sz="1400" dirty="0" smtClean="0"/>
              <a:t>지정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기본값은 </a:t>
            </a:r>
            <a:r>
              <a:rPr lang="en-US" altLang="ko-KR" sz="1400" dirty="0"/>
              <a:t>True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결측치를</a:t>
            </a:r>
            <a:r>
              <a:rPr lang="ko-KR" altLang="en-US" sz="1400" dirty="0"/>
              <a:t> 무시하고 중앙값을 </a:t>
            </a:r>
            <a:r>
              <a:rPr lang="ko-KR" altLang="en-US" sz="1400" dirty="0" smtClean="0"/>
              <a:t>계산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False</a:t>
            </a:r>
            <a:r>
              <a:rPr lang="ko-KR" altLang="en-US" sz="1400" dirty="0"/>
              <a:t>로 설정하면 </a:t>
            </a:r>
            <a:r>
              <a:rPr lang="ko-KR" altLang="en-US" sz="1400" dirty="0" err="1"/>
              <a:t>결측치가</a:t>
            </a:r>
            <a:r>
              <a:rPr lang="ko-KR" altLang="en-US" sz="1400" dirty="0"/>
              <a:t> 있는 열은 중앙값 계산에서 </a:t>
            </a:r>
            <a:r>
              <a:rPr lang="ko-KR" altLang="en-US" sz="1400" dirty="0" smtClean="0"/>
              <a:t>제외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" name="직사각형 1"/>
          <p:cNvSpPr/>
          <p:nvPr/>
        </p:nvSpPr>
        <p:spPr>
          <a:xfrm>
            <a:off x="6798466" y="1931583"/>
            <a:ext cx="4178060" cy="2504209"/>
          </a:xfrm>
          <a:prstGeom prst="rect">
            <a:avLst/>
          </a:prstGeom>
        </p:spPr>
        <p:txBody>
          <a:bodyPr wrap="square" anchor="ctr" anchorCtr="0">
            <a:normAutofit fontScale="85000" lnSpcReduction="20000"/>
          </a:bodyPr>
          <a:lstStyle/>
          <a:p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샘플 데이터 생성</a:t>
            </a:r>
          </a:p>
          <a:p>
            <a:r>
              <a:rPr lang="en-US" altLang="ko-KR" dirty="0"/>
              <a:t>data = {'A': [1, 2, 3, 4, 5],</a:t>
            </a:r>
          </a:p>
          <a:p>
            <a:r>
              <a:rPr lang="en-US" altLang="ko-KR" dirty="0"/>
              <a:t>        'B': [10, 20, 30, 40, 50],</a:t>
            </a:r>
          </a:p>
          <a:p>
            <a:r>
              <a:rPr lang="en-US" altLang="ko-KR" dirty="0"/>
              <a:t>        'C': [100, 200, 300, 400, 500]}</a:t>
            </a:r>
          </a:p>
          <a:p>
            <a:endParaRPr lang="en-US" altLang="ko-KR" dirty="0"/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(data)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각 열에 대한 중앙값 계산</a:t>
            </a:r>
          </a:p>
          <a:p>
            <a:r>
              <a:rPr lang="en-US" altLang="ko-KR" dirty="0" err="1"/>
              <a:t>median_values</a:t>
            </a:r>
            <a:r>
              <a:rPr lang="en-US" altLang="ko-KR" dirty="0"/>
              <a:t> = </a:t>
            </a:r>
            <a:r>
              <a:rPr lang="en-US" altLang="ko-KR" dirty="0" err="1"/>
              <a:t>df.median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median_values</a:t>
            </a:r>
            <a:r>
              <a:rPr lang="en-US" altLang="ko-KR" dirty="0"/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38678"/>
            <a:ext cx="6555433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Reference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878953" y="1123516"/>
            <a:ext cx="4175927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i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US" altLang="ko-KR" sz="1600" b="1" i="1" kern="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DataFrame.values</a:t>
            </a:r>
            <a:endParaRPr lang="en-US" altLang="ko-KR" sz="1600" b="1" i="1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878953" y="1526585"/>
            <a:ext cx="5306187" cy="448975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/>
              <a:t>pandas 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 </a:t>
            </a:r>
            <a:r>
              <a:rPr lang="ko-KR" altLang="en-US" sz="1600" dirty="0"/>
              <a:t>객체에서 실제 데이터를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</a:t>
            </a:r>
            <a:r>
              <a:rPr lang="ko-KR" altLang="en-US" sz="1600" dirty="0"/>
              <a:t>다차원 배열로 반환하는 속성</a:t>
            </a:r>
            <a:r>
              <a:rPr lang="en-US" altLang="ko-KR" sz="1600" dirty="0"/>
              <a:t>(Attribute</a:t>
            </a:r>
            <a:r>
              <a:rPr lang="en-US" altLang="ko-KR" sz="1600" dirty="0" smtClean="0"/>
              <a:t>). </a:t>
            </a:r>
            <a:r>
              <a:rPr lang="ko-KR" altLang="en-US" sz="1600" dirty="0"/>
              <a:t>이 속성을 사용하면 </a:t>
            </a:r>
            <a:r>
              <a:rPr lang="en-US" altLang="ko-KR" sz="1600" dirty="0" err="1"/>
              <a:t>DataFrame</a:t>
            </a:r>
            <a:r>
              <a:rPr lang="ko-KR" altLang="en-US" sz="1600" dirty="0"/>
              <a:t>에 있는 데이터를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</a:t>
            </a:r>
            <a:r>
              <a:rPr lang="ko-KR" altLang="en-US" sz="1600" dirty="0"/>
              <a:t>배열로 변환하여 데이터를 조작하거나 다른 라이브러리에서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spcBef>
                <a:spcPts val="300"/>
              </a:spcBef>
            </a:pPr>
            <a:r>
              <a:rPr lang="en-US" altLang="ko-KR" sz="1600" dirty="0" err="1"/>
              <a:t>DataFrame.values</a:t>
            </a:r>
            <a:r>
              <a:rPr lang="ko-KR" altLang="en-US" sz="1600" dirty="0"/>
              <a:t>의 주요 특징과 사용법은 다음과 </a:t>
            </a:r>
            <a:r>
              <a:rPr lang="ko-KR" altLang="en-US" sz="1600" dirty="0" smtClean="0"/>
              <a:t>같다</a:t>
            </a:r>
            <a:r>
              <a:rPr lang="en-US" altLang="ko-KR" sz="1600" dirty="0"/>
              <a:t>: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속성</a:t>
            </a:r>
            <a:r>
              <a:rPr lang="en-US" altLang="ko-KR" sz="1400" dirty="0"/>
              <a:t>(Attribute): </a:t>
            </a:r>
            <a:r>
              <a:rPr lang="en-US" altLang="ko-KR" sz="1400" dirty="0" err="1"/>
              <a:t>DataFrame.values</a:t>
            </a:r>
            <a:r>
              <a:rPr lang="ko-KR" altLang="en-US" sz="1400" dirty="0"/>
              <a:t>는 속성</a:t>
            </a:r>
            <a:r>
              <a:rPr lang="en-US" altLang="ko-KR" sz="1400" dirty="0"/>
              <a:t>(Attribute)</a:t>
            </a:r>
            <a:r>
              <a:rPr lang="ko-KR" altLang="en-US" sz="1400" dirty="0"/>
              <a:t>이므로 괄호 </a:t>
            </a:r>
            <a:r>
              <a:rPr lang="en-US" altLang="ko-KR" sz="1400" dirty="0"/>
              <a:t>()</a:t>
            </a:r>
            <a:r>
              <a:rPr lang="ko-KR" altLang="en-US" sz="1400" dirty="0"/>
              <a:t>를 사용하지 않고 직접 접근할 수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ko-KR" altLang="en-US" sz="1400" dirty="0"/>
              <a:t>배열 반환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DataFrame.values</a:t>
            </a:r>
            <a:r>
              <a:rPr lang="ko-KR" altLang="en-US" sz="1400" dirty="0"/>
              <a:t>를 사용하면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</a:t>
            </a:r>
            <a:r>
              <a:rPr lang="ko-KR" altLang="en-US" sz="1400" dirty="0"/>
              <a:t>내의 모든 데이터가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ko-KR" altLang="en-US" sz="1400" dirty="0"/>
              <a:t>다차원 배열로 </a:t>
            </a:r>
            <a:r>
              <a:rPr lang="ko-KR" altLang="en-US" sz="1400" dirty="0" smtClean="0"/>
              <a:t>반환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데이터 유형 유지</a:t>
            </a:r>
            <a:r>
              <a:rPr lang="en-US" altLang="ko-KR" sz="1400" dirty="0"/>
              <a:t>: </a:t>
            </a:r>
            <a:r>
              <a:rPr lang="ko-KR" altLang="en-US" sz="1400" dirty="0"/>
              <a:t>반환된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ko-KR" altLang="en-US" sz="1400" dirty="0"/>
              <a:t>배열은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</a:t>
            </a:r>
            <a:r>
              <a:rPr lang="ko-KR" altLang="en-US" sz="1400" dirty="0"/>
              <a:t>내의 데이터 유형을 </a:t>
            </a:r>
            <a:r>
              <a:rPr lang="ko-KR" altLang="en-US" sz="1400" dirty="0" smtClean="0"/>
              <a:t>유지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정수</a:t>
            </a:r>
            <a:r>
              <a:rPr lang="en-US" altLang="ko-KR" sz="1400" dirty="0"/>
              <a:t>, </a:t>
            </a:r>
            <a:r>
              <a:rPr lang="ko-KR" altLang="en-US" sz="1400" dirty="0"/>
              <a:t>부동 소수점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 등의 데이터 타입은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ko-KR" altLang="en-US" sz="1400" dirty="0"/>
              <a:t>배열 내에서도 </a:t>
            </a:r>
            <a:r>
              <a:rPr lang="ko-KR" altLang="en-US" sz="1400" dirty="0" smtClean="0"/>
              <a:t>유지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인덱스 및 열 이름 제외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DataFrame.values</a:t>
            </a:r>
            <a:r>
              <a:rPr lang="ko-KR" altLang="en-US" sz="1400" dirty="0"/>
              <a:t>는 데이터만을 반환하므로 인덱스 및 열 이름은 반환되지 </a:t>
            </a:r>
            <a:r>
              <a:rPr lang="ko-KR" altLang="en-US" sz="1400" dirty="0" smtClean="0"/>
              <a:t>않는다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798466" y="1890142"/>
            <a:ext cx="4178060" cy="3762635"/>
          </a:xfrm>
          <a:prstGeom prst="rect">
            <a:avLst/>
          </a:prstGeom>
        </p:spPr>
        <p:txBody>
          <a:bodyPr wrap="square" anchor="ctr" anchorCtr="0">
            <a:normAutofit fontScale="92500" lnSpcReduction="20000"/>
          </a:bodyPr>
          <a:lstStyle/>
          <a:p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샘플 데이터 생성</a:t>
            </a:r>
          </a:p>
          <a:p>
            <a:r>
              <a:rPr lang="en-US" altLang="ko-KR" dirty="0"/>
              <a:t>data = {'A': [1, 2, 3],</a:t>
            </a:r>
          </a:p>
          <a:p>
            <a:r>
              <a:rPr lang="en-US" altLang="ko-KR" dirty="0"/>
              <a:t>        'B': [4, 5, 6]}</a:t>
            </a:r>
          </a:p>
          <a:p>
            <a:endParaRPr lang="en-US" altLang="ko-KR" dirty="0"/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(data)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DataFrame</a:t>
            </a:r>
            <a:r>
              <a:rPr lang="ko-KR" altLang="en-US" dirty="0"/>
              <a:t>의 데이터를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배열로 변환</a:t>
            </a:r>
          </a:p>
          <a:p>
            <a:r>
              <a:rPr lang="en-US" altLang="ko-KR" dirty="0" err="1"/>
              <a:t>data_array</a:t>
            </a:r>
            <a:r>
              <a:rPr lang="en-US" altLang="ko-KR" dirty="0"/>
              <a:t> = </a:t>
            </a:r>
            <a:r>
              <a:rPr lang="en-US" altLang="ko-KR" dirty="0" err="1"/>
              <a:t>df.values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data_array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array([[1, 4],</a:t>
            </a:r>
          </a:p>
          <a:p>
            <a:r>
              <a:rPr lang="en-US" altLang="ko-KR" dirty="0"/>
              <a:t>       [2, 5],</a:t>
            </a:r>
          </a:p>
          <a:p>
            <a:r>
              <a:rPr lang="en-US" altLang="ko-KR" dirty="0"/>
              <a:t>       [3, 6]])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38678"/>
            <a:ext cx="6555433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Reference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33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정제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878953" y="1123516"/>
            <a:ext cx="4175927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데이터 준비 </a:t>
            </a:r>
            <a:r>
              <a:rPr lang="ko-KR" altLang="en-US" sz="1600" b="1" i="1" kern="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자동화</a:t>
            </a:r>
            <a:endParaRPr kumimoji="0" lang="ko-KR" altLang="en-US" sz="1600" b="1" i="1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878953" y="1630111"/>
            <a:ext cx="9326936" cy="109230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800" dirty="0"/>
              <a:t>대부분의 </a:t>
            </a:r>
            <a:r>
              <a:rPr lang="ko-KR" altLang="en-US" sz="1800" dirty="0" err="1"/>
              <a:t>머신러닝</a:t>
            </a:r>
            <a:r>
              <a:rPr lang="ko-KR" altLang="en-US" sz="1800" dirty="0"/>
              <a:t> 알고리즘은 데이터가 누락된 특성을 처리하지 못한다</a:t>
            </a:r>
            <a:r>
              <a:rPr lang="en-US" altLang="ko-KR" sz="18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800" dirty="0"/>
              <a:t>향후 프로젝트에 사용할 수 있는 변환 라이브러리를 점진적으로 구축</a:t>
            </a:r>
            <a:endParaRPr lang="en-US" altLang="ko-KR" sz="1800" dirty="0"/>
          </a:p>
          <a:p>
            <a:pPr>
              <a:spcBef>
                <a:spcPts val="300"/>
              </a:spcBef>
            </a:pPr>
            <a:r>
              <a:rPr lang="ko-KR" altLang="en-US" sz="1800" dirty="0"/>
              <a:t>여러 가지 데이터 변환을 쉽게 시도해볼 수 있고 어떤 조합이 가장 좋은지 확인하는 데 편리</a:t>
            </a:r>
            <a:endParaRPr lang="en-US" altLang="ko-KR" sz="1800" dirty="0"/>
          </a:p>
          <a:p>
            <a:pPr>
              <a:spcBef>
                <a:spcPts val="300"/>
              </a:spcBef>
            </a:pPr>
            <a:endParaRPr lang="en-US" altLang="ko-KR" sz="1200" dirty="0"/>
          </a:p>
        </p:txBody>
      </p:sp>
      <p:sp>
        <p:nvSpPr>
          <p:cNvPr id="7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878953" y="2825943"/>
            <a:ext cx="9326932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결측치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처리 방법 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878949" y="3204236"/>
            <a:ext cx="9326936" cy="241195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600" dirty="0"/>
              <a:t>해당 구역</a:t>
            </a:r>
            <a:r>
              <a:rPr lang="en-US" altLang="ko-KR" sz="1600" dirty="0"/>
              <a:t>(</a:t>
            </a:r>
            <a:r>
              <a:rPr lang="ko-KR" altLang="en-US" sz="1600" dirty="0"/>
              <a:t>행</a:t>
            </a:r>
            <a:r>
              <a:rPr lang="en-US" altLang="ko-KR" sz="1600" dirty="0"/>
              <a:t>)</a:t>
            </a:r>
            <a:r>
              <a:rPr lang="ko-KR" altLang="en-US" sz="1600" dirty="0"/>
              <a:t>을 제거</a:t>
            </a:r>
            <a:endParaRPr lang="en-US" altLang="ko-KR" sz="1600" dirty="0"/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housing.dropna</a:t>
            </a:r>
            <a:r>
              <a:rPr lang="en-US" altLang="ko-KR" sz="1400" dirty="0"/>
              <a:t>(subset=["</a:t>
            </a:r>
            <a:r>
              <a:rPr lang="en-US" altLang="ko-KR" sz="1400" dirty="0" err="1"/>
              <a:t>total_bedrooms</a:t>
            </a:r>
            <a:r>
              <a:rPr lang="en-US" altLang="ko-KR" sz="1400" dirty="0"/>
              <a:t>"], </a:t>
            </a:r>
            <a:r>
              <a:rPr lang="en-US" altLang="ko-KR" sz="1400" dirty="0" err="1"/>
              <a:t>inplace</a:t>
            </a:r>
            <a:r>
              <a:rPr lang="en-US" altLang="ko-KR" sz="1400" dirty="0"/>
              <a:t>=True)    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600" dirty="0"/>
              <a:t>해당 특성</a:t>
            </a:r>
            <a:r>
              <a:rPr lang="en-US" altLang="ko-KR" sz="1600" dirty="0"/>
              <a:t>(</a:t>
            </a:r>
            <a:r>
              <a:rPr lang="ko-KR" altLang="en-US" sz="1600" dirty="0"/>
              <a:t>컬럼</a:t>
            </a:r>
            <a:r>
              <a:rPr lang="en-US" altLang="ko-KR" sz="1600" dirty="0"/>
              <a:t>)</a:t>
            </a:r>
            <a:r>
              <a:rPr lang="ko-KR" altLang="en-US" sz="1600" dirty="0"/>
              <a:t>을 삭제</a:t>
            </a:r>
            <a:endParaRPr lang="en-US" altLang="ko-KR" sz="1600" dirty="0"/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housing.drop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total_bedrooms</a:t>
            </a:r>
            <a:r>
              <a:rPr lang="en-US" altLang="ko-KR" sz="1400" dirty="0"/>
              <a:t>", axis=1)       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600" dirty="0"/>
              <a:t>임의의 어떤 값으로 채운다</a:t>
            </a:r>
            <a:endParaRPr lang="en-US" altLang="ko-KR" sz="1600" dirty="0"/>
          </a:p>
          <a:p>
            <a:pPr lvl="1">
              <a:spcBef>
                <a:spcPts val="300"/>
              </a:spcBef>
            </a:pPr>
            <a:r>
              <a:rPr lang="en-US" altLang="ko-KR" sz="1400" dirty="0"/>
              <a:t>median = housing["</a:t>
            </a:r>
            <a:r>
              <a:rPr lang="en-US" altLang="ko-KR" sz="1400" dirty="0" err="1"/>
              <a:t>total_bedrooms</a:t>
            </a:r>
            <a:r>
              <a:rPr lang="en-US" altLang="ko-KR" sz="1400" dirty="0"/>
              <a:t>"].median()  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/>
              <a:t>housing["</a:t>
            </a:r>
            <a:r>
              <a:rPr lang="en-US" altLang="ko-KR" sz="1400" dirty="0" err="1"/>
              <a:t>total_bedrooms</a:t>
            </a:r>
            <a:r>
              <a:rPr lang="en-US" altLang="ko-KR" sz="1400" dirty="0"/>
              <a:t>"].</a:t>
            </a:r>
            <a:r>
              <a:rPr lang="en-US" altLang="ko-KR" sz="1400" dirty="0" err="1"/>
              <a:t>fillna</a:t>
            </a:r>
            <a:r>
              <a:rPr lang="en-US" altLang="ko-KR" sz="1400" dirty="0"/>
              <a:t>(median, </a:t>
            </a:r>
            <a:r>
              <a:rPr lang="en-US" altLang="ko-KR" sz="1400" dirty="0" err="1"/>
              <a:t>inplace</a:t>
            </a:r>
            <a:r>
              <a:rPr lang="en-US" altLang="ko-KR" sz="1400" dirty="0"/>
              <a:t>=True)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02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878953" y="1123516"/>
            <a:ext cx="4175927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i="1" kern="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US" altLang="ko-KR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-learn :</a:t>
            </a:r>
            <a:r>
              <a:rPr lang="ko-KR" altLang="en-US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ko-KR" sz="1600" b="1" i="1" kern="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SimpleImputer</a:t>
            </a:r>
            <a:endParaRPr lang="en-US" altLang="ko-KR" sz="1600" b="1" i="1" kern="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878953" y="1526586"/>
            <a:ext cx="10176974" cy="440662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/>
              <a:t>Imputation </a:t>
            </a:r>
            <a:r>
              <a:rPr lang="ko-KR" altLang="en-US" sz="1600" dirty="0"/>
              <a:t>전략 </a:t>
            </a:r>
            <a:r>
              <a:rPr lang="en-US" altLang="ko-KR" sz="1600" dirty="0"/>
              <a:t>(Strategy):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SimpleImputer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결측치를</a:t>
            </a:r>
            <a:r>
              <a:rPr lang="ko-KR" altLang="en-US" sz="1400" dirty="0"/>
              <a:t> 채우는 여러 가지 전략</a:t>
            </a:r>
            <a:r>
              <a:rPr lang="en-US" altLang="ko-KR" sz="1400" dirty="0"/>
              <a:t>(Imputation Strategy)</a:t>
            </a:r>
            <a:r>
              <a:rPr lang="ko-KR" altLang="en-US" sz="1400" dirty="0"/>
              <a:t>을 지원</a:t>
            </a:r>
            <a:r>
              <a:rPr lang="en-US" altLang="ko-KR" sz="1400" dirty="0"/>
              <a:t>. </a:t>
            </a:r>
            <a:r>
              <a:rPr lang="ko-KR" altLang="en-US" sz="1400" dirty="0"/>
              <a:t>가장 일반적인 전략은 평균</a:t>
            </a:r>
            <a:r>
              <a:rPr lang="en-US" altLang="ko-KR" sz="1400" dirty="0"/>
              <a:t>(mean), </a:t>
            </a:r>
            <a:r>
              <a:rPr lang="ko-KR" altLang="en-US" sz="1400" dirty="0"/>
              <a:t>중앙값</a:t>
            </a:r>
            <a:r>
              <a:rPr lang="en-US" altLang="ko-KR" sz="1400" dirty="0"/>
              <a:t>(median), </a:t>
            </a:r>
            <a:r>
              <a:rPr lang="ko-KR" altLang="en-US" sz="1400" dirty="0" err="1"/>
              <a:t>최빈값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most_frequent</a:t>
            </a:r>
            <a:r>
              <a:rPr lang="en-US" altLang="ko-KR" sz="1400" dirty="0"/>
              <a:t>), </a:t>
            </a:r>
            <a:r>
              <a:rPr lang="ko-KR" altLang="en-US" sz="1400" dirty="0"/>
              <a:t>특정 상수</a:t>
            </a:r>
            <a:r>
              <a:rPr lang="en-US" altLang="ko-KR" sz="1400" dirty="0"/>
              <a:t>(constant) </a:t>
            </a:r>
            <a:r>
              <a:rPr lang="ko-KR" altLang="en-US" sz="1400" dirty="0"/>
              <a:t>값으로 </a:t>
            </a:r>
            <a:r>
              <a:rPr lang="ko-KR" altLang="en-US" sz="1400" dirty="0" err="1"/>
              <a:t>결측치를</a:t>
            </a:r>
            <a:r>
              <a:rPr lang="ko-KR" altLang="en-US" sz="1400" dirty="0"/>
              <a:t> 대체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평균값으로 </a:t>
            </a:r>
            <a:r>
              <a:rPr lang="ko-KR" altLang="en-US" sz="1400" dirty="0" err="1"/>
              <a:t>결측치를</a:t>
            </a:r>
            <a:r>
              <a:rPr lang="ko-KR" altLang="en-US" sz="1400" dirty="0"/>
              <a:t> 대체하려면 </a:t>
            </a:r>
            <a:r>
              <a:rPr lang="en-US" altLang="ko-KR" sz="1400" dirty="0"/>
              <a:t>strategy='mean'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pPr>
              <a:spcBef>
                <a:spcPts val="300"/>
              </a:spcBef>
            </a:pPr>
            <a:r>
              <a:rPr lang="ko-KR" altLang="en-US" sz="1600" dirty="0"/>
              <a:t>사용 방법</a:t>
            </a:r>
            <a:r>
              <a:rPr lang="en-US" altLang="ko-KR" sz="1600" dirty="0"/>
              <a:t>: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SimpleImputer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생성한 후 </a:t>
            </a:r>
            <a:r>
              <a:rPr lang="en-US" altLang="ko-KR" sz="1400" dirty="0"/>
              <a:t>fit() </a:t>
            </a:r>
            <a:r>
              <a:rPr lang="ko-KR" altLang="en-US" sz="1400" dirty="0"/>
              <a:t>메서드를 호출하여 </a:t>
            </a:r>
            <a:r>
              <a:rPr lang="ko-KR" altLang="en-US" sz="1400" dirty="0" err="1"/>
              <a:t>결측치를</a:t>
            </a:r>
            <a:r>
              <a:rPr lang="ko-KR" altLang="en-US" sz="1400" dirty="0"/>
              <a:t> 처리하기 위한 통계 정보</a:t>
            </a:r>
            <a:r>
              <a:rPr lang="en-US" altLang="ko-KR" sz="1400" dirty="0"/>
              <a:t>(</a:t>
            </a:r>
            <a:r>
              <a:rPr lang="ko-KR" altLang="en-US" sz="1400" dirty="0"/>
              <a:t>평균</a:t>
            </a:r>
            <a:r>
              <a:rPr lang="en-US" altLang="ko-KR" sz="1400" dirty="0"/>
              <a:t>, </a:t>
            </a:r>
            <a:r>
              <a:rPr lang="ko-KR" altLang="en-US" sz="1400" dirty="0"/>
              <a:t>중앙값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최빈값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  <a:r>
              <a:rPr lang="ko-KR" altLang="en-US" sz="1400" dirty="0"/>
              <a:t>를 계산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그 다음</a:t>
            </a:r>
            <a:r>
              <a:rPr lang="en-US" altLang="ko-KR" sz="1400" dirty="0"/>
              <a:t>, transform() </a:t>
            </a:r>
            <a:r>
              <a:rPr lang="ko-KR" altLang="en-US" sz="1400" dirty="0"/>
              <a:t>메서드를 호출하여 실제 데이터에서 </a:t>
            </a:r>
            <a:r>
              <a:rPr lang="ko-KR" altLang="en-US" sz="1400" dirty="0" err="1"/>
              <a:t>결측치를</a:t>
            </a:r>
            <a:r>
              <a:rPr lang="ko-KR" altLang="en-US" sz="1400" dirty="0"/>
              <a:t> 채우거나 대체</a:t>
            </a:r>
            <a:r>
              <a:rPr lang="en-US" altLang="ko-KR" sz="14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/>
              <a:t>사용 예제</a:t>
            </a:r>
            <a:r>
              <a:rPr lang="en-US" altLang="ko-KR" sz="1600" dirty="0"/>
              <a:t>: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sklearn.impute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SimpleImputer</a:t>
            </a:r>
            <a:endParaRPr lang="en-US" altLang="ko-KR" sz="1200" dirty="0"/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200" dirty="0"/>
              <a:t>imputer = </a:t>
            </a:r>
            <a:r>
              <a:rPr lang="en-US" altLang="ko-KR" sz="1200" dirty="0" err="1"/>
              <a:t>SimpleImputer</a:t>
            </a:r>
            <a:r>
              <a:rPr lang="en-US" altLang="ko-KR" sz="1200" dirty="0"/>
              <a:t>(strategy='mean')	       # </a:t>
            </a:r>
            <a:r>
              <a:rPr lang="en-US" altLang="ko-KR" sz="1200" dirty="0" err="1"/>
              <a:t>SimpleImputer</a:t>
            </a:r>
            <a:r>
              <a:rPr lang="en-US" altLang="ko-KR" sz="1200" dirty="0"/>
              <a:t> </a:t>
            </a:r>
            <a:r>
              <a:rPr lang="ko-KR" altLang="en-US" sz="1200" dirty="0"/>
              <a:t>객체 생성 </a:t>
            </a:r>
            <a:r>
              <a:rPr lang="en-US" altLang="ko-KR" sz="1200" dirty="0"/>
              <a:t>(</a:t>
            </a:r>
            <a:r>
              <a:rPr lang="ko-KR" altLang="en-US" sz="1200" dirty="0"/>
              <a:t>평균값으로 대체</a:t>
            </a:r>
            <a:r>
              <a:rPr lang="en-US" altLang="ko-KR" sz="1200" dirty="0"/>
              <a:t>)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200" dirty="0" err="1"/>
              <a:t>imputer.fit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)		       # </a:t>
            </a:r>
            <a:r>
              <a:rPr lang="ko-KR" altLang="en-US" sz="1200" dirty="0"/>
              <a:t>학습 데이터에 대해 </a:t>
            </a:r>
            <a:r>
              <a:rPr lang="en-US" altLang="ko-KR" sz="1200" dirty="0"/>
              <a:t>fit() </a:t>
            </a:r>
            <a:r>
              <a:rPr lang="ko-KR" altLang="en-US" sz="1200" dirty="0"/>
              <a:t>호출하여 평균 계산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200" dirty="0" err="1"/>
              <a:t>X_train_imputed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imputer.transform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)    # </a:t>
            </a:r>
            <a:r>
              <a:rPr lang="ko-KR" altLang="en-US" sz="1200" dirty="0"/>
              <a:t>학습 및 테스트 데이터에 대해 </a:t>
            </a:r>
            <a:r>
              <a:rPr lang="en-US" altLang="ko-KR" sz="1200" dirty="0"/>
              <a:t>transform() </a:t>
            </a:r>
            <a:r>
              <a:rPr lang="ko-KR" altLang="en-US" sz="1200" dirty="0"/>
              <a:t>호출하여 </a:t>
            </a:r>
            <a:r>
              <a:rPr lang="ko-KR" altLang="en-US" sz="1200" dirty="0" err="1"/>
              <a:t>결측치를</a:t>
            </a:r>
            <a:r>
              <a:rPr lang="ko-KR" altLang="en-US" sz="1200" dirty="0"/>
              <a:t> 평균값으로 대체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200" dirty="0" err="1"/>
              <a:t>X_test_imputed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imputer.transform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정제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85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840">
            <a:extLst>
              <a:ext uri="{FF2B5EF4-FFF2-40B4-BE49-F238E27FC236}">
                <a16:creationId xmlns:a16="http://schemas.microsoft.com/office/drawing/2014/main" id="{C21B0193-F12C-9765-600D-562CF0D5BCF5}"/>
              </a:ext>
            </a:extLst>
          </p:cNvPr>
          <p:cNvSpPr/>
          <p:nvPr/>
        </p:nvSpPr>
        <p:spPr>
          <a:xfrm>
            <a:off x="878953" y="1123516"/>
            <a:ext cx="10176974" cy="403071"/>
          </a:xfrm>
          <a:prstGeom prst="round2SameRect">
            <a:avLst/>
          </a:prstGeom>
          <a:solidFill>
            <a:srgbClr val="2D6BDB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600" b="1" i="1" kern="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US" altLang="ko-KR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-learn</a:t>
            </a:r>
            <a:r>
              <a:rPr lang="ko-KR" altLang="en-US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ko-KR" altLang="en-US" sz="1600" b="1" i="1" kern="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추정기</a:t>
            </a:r>
            <a:r>
              <a:rPr lang="en-US" altLang="ko-KR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(Estimator)", "</a:t>
            </a:r>
            <a:r>
              <a:rPr lang="ko-KR" altLang="en-US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변환기</a:t>
            </a:r>
            <a:r>
              <a:rPr lang="en-US" altLang="ko-KR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(Transformer)", "</a:t>
            </a:r>
            <a:r>
              <a:rPr lang="ko-KR" altLang="en-US" sz="1600" b="1" i="1" kern="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예측기</a:t>
            </a:r>
            <a:r>
              <a:rPr lang="en-US" altLang="ko-KR" sz="1600" b="1" i="1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Cambria" panose="02040503050406030204" pitchFamily="18" charset="0"/>
                <a:ea typeface="Cambria" panose="02040503050406030204" pitchFamily="18" charset="0"/>
              </a:rPr>
              <a:t>(Predictor)"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878953" y="1526586"/>
            <a:ext cx="10176974" cy="440662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600" dirty="0" err="1"/>
              <a:t>추정기</a:t>
            </a:r>
            <a:r>
              <a:rPr lang="ko-KR" altLang="en-US" sz="1600" dirty="0"/>
              <a:t> </a:t>
            </a:r>
            <a:r>
              <a:rPr lang="en-US" altLang="ko-KR" sz="1600" dirty="0"/>
              <a:t>(Estimator):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err="1"/>
              <a:t>추정기는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모델의 학습과 관련된 주요 개체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데이터로부터 모델을 학습하거나 </a:t>
            </a:r>
            <a:r>
              <a:rPr lang="ko-KR" altLang="en-US" sz="1400" dirty="0" err="1"/>
              <a:t>적합시키는</a:t>
            </a:r>
            <a:r>
              <a:rPr lang="ko-KR" altLang="en-US" sz="1400" dirty="0"/>
              <a:t> 역할을 수행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scikit</a:t>
            </a:r>
            <a:r>
              <a:rPr lang="en-US" altLang="ko-KR" sz="1400" dirty="0"/>
              <a:t>-learn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fit() </a:t>
            </a:r>
            <a:r>
              <a:rPr lang="ko-KR" altLang="en-US" sz="1400" dirty="0"/>
              <a:t>메서드를 사용하여 </a:t>
            </a:r>
            <a:r>
              <a:rPr lang="ko-KR" altLang="en-US" sz="1400" dirty="0" err="1"/>
              <a:t>추정기를</a:t>
            </a:r>
            <a:r>
              <a:rPr lang="ko-KR" altLang="en-US" sz="1400" dirty="0"/>
              <a:t> 학습시키고</a:t>
            </a:r>
            <a:r>
              <a:rPr lang="en-US" altLang="ko-KR" sz="1400" dirty="0"/>
              <a:t>, </a:t>
            </a:r>
            <a:r>
              <a:rPr lang="ko-KR" altLang="en-US" sz="1400" dirty="0"/>
              <a:t>학습된 모델을 사용하여 예측을 수행할 수 있다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예시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LinearRegression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RandomForestClassifier</a:t>
            </a:r>
            <a:r>
              <a:rPr lang="en-US" altLang="ko-KR" sz="1400" dirty="0"/>
              <a:t>, SVC </a:t>
            </a:r>
            <a:r>
              <a:rPr lang="ko-KR" altLang="en-US" sz="1400" dirty="0"/>
              <a:t>등</a:t>
            </a:r>
            <a:r>
              <a:rPr lang="en-US" altLang="ko-KR" sz="14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/>
              <a:t>변환기 </a:t>
            </a:r>
            <a:r>
              <a:rPr lang="en-US" altLang="ko-KR" sz="1600" dirty="0"/>
              <a:t>(Transformer):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변환기는 데이터를 변환하거나 </a:t>
            </a:r>
            <a:r>
              <a:rPr lang="ko-KR" altLang="en-US" sz="1400" dirty="0" err="1"/>
              <a:t>전처리하는</a:t>
            </a:r>
            <a:r>
              <a:rPr lang="ko-KR" altLang="en-US" sz="1400" dirty="0"/>
              <a:t> 데 사용</a:t>
            </a:r>
            <a:r>
              <a:rPr lang="en-US" altLang="ko-KR" sz="1400" dirty="0"/>
              <a:t>. </a:t>
            </a:r>
            <a:r>
              <a:rPr lang="ko-KR" altLang="en-US" sz="1400" dirty="0"/>
              <a:t>입력 데이터를 받아 출력 데이터를 생성하는 변환 작업을 수행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변환 작업에는 특성 스케일링</a:t>
            </a:r>
            <a:r>
              <a:rPr lang="en-US" altLang="ko-KR" sz="1400" dirty="0"/>
              <a:t>, </a:t>
            </a:r>
            <a:r>
              <a:rPr lang="ko-KR" altLang="en-US" sz="1400" dirty="0"/>
              <a:t>차원 축소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 데이터 </a:t>
            </a:r>
            <a:r>
              <a:rPr lang="ko-KR" altLang="en-US" sz="1400" dirty="0" err="1"/>
              <a:t>벡터화</a:t>
            </a:r>
            <a:r>
              <a:rPr lang="ko-KR" altLang="en-US" sz="1400" dirty="0"/>
              <a:t> 등이 포함될 수 있다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scikit</a:t>
            </a:r>
            <a:r>
              <a:rPr lang="en-US" altLang="ko-KR" sz="1400" dirty="0"/>
              <a:t>-learn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fit()</a:t>
            </a:r>
            <a:r>
              <a:rPr lang="ko-KR" altLang="en-US" sz="1400" dirty="0"/>
              <a:t>과 </a:t>
            </a:r>
            <a:r>
              <a:rPr lang="en-US" altLang="ko-KR" sz="1400" dirty="0"/>
              <a:t>transform()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fit_transform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사용하여 변환기를 학습하고 데이터를 변환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예시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SimpleImputer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StandardScaler</a:t>
            </a:r>
            <a:r>
              <a:rPr lang="en-US" altLang="ko-KR" sz="1400" dirty="0"/>
              <a:t>, PCA, </a:t>
            </a:r>
            <a:r>
              <a:rPr lang="en-US" altLang="ko-KR" sz="1400" dirty="0" err="1"/>
              <a:t>CountVectorizer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 err="1"/>
              <a:t>예측기</a:t>
            </a:r>
            <a:r>
              <a:rPr lang="ko-KR" altLang="en-US" sz="1600" dirty="0"/>
              <a:t> </a:t>
            </a:r>
            <a:r>
              <a:rPr lang="en-US" altLang="ko-KR" sz="1600" dirty="0"/>
              <a:t>(Predictor):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 err="1"/>
              <a:t>예측기는</a:t>
            </a:r>
            <a:r>
              <a:rPr lang="ko-KR" altLang="en-US" sz="1400" dirty="0"/>
              <a:t> 학습된 모델을 사용하여 새로운 데이터에 대한 예측을 수행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altLang="ko-KR" sz="1400" dirty="0" err="1"/>
              <a:t>scikit</a:t>
            </a:r>
            <a:r>
              <a:rPr lang="en-US" altLang="ko-KR" sz="1400" dirty="0"/>
              <a:t>-learn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predict() </a:t>
            </a:r>
            <a:r>
              <a:rPr lang="ko-KR" altLang="en-US" sz="1400" dirty="0"/>
              <a:t>메서드를 사용하여 예측을 수행</a:t>
            </a:r>
            <a:r>
              <a:rPr lang="en-US" altLang="ko-KR" sz="1400" dirty="0"/>
              <a:t>.</a:t>
            </a:r>
          </a:p>
          <a:p>
            <a:pPr lvl="1">
              <a:spcBef>
                <a:spcPts val="300"/>
              </a:spcBef>
            </a:pPr>
            <a:r>
              <a:rPr lang="ko-KR" altLang="en-US" sz="1400" dirty="0"/>
              <a:t>예시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LinearRegression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RandomForestClassifier</a:t>
            </a:r>
            <a:r>
              <a:rPr lang="en-US" altLang="ko-KR" sz="1400" dirty="0"/>
              <a:t>, SVC </a:t>
            </a:r>
            <a:r>
              <a:rPr lang="ko-KR" altLang="en-US" sz="1400" dirty="0"/>
              <a:t>등</a:t>
            </a:r>
            <a:r>
              <a:rPr lang="en-US" altLang="ko-KR" sz="1400" dirty="0"/>
              <a:t>.</a:t>
            </a:r>
            <a:endParaRPr lang="en-US" altLang="ko-KR" sz="1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정제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33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748" y="1590337"/>
            <a:ext cx="6162972" cy="281776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정제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텍스트와 범주형 특성 다루기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스케일링 및 변환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정의 변환기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 파이프라인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16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75146"/>
            <a:ext cx="7797873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텍스트와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범주형 특성  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681109" y="1262306"/>
            <a:ext cx="5095822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OrdinalEncoder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9" name="양쪽 모서리가 둥근 사각형 840">
            <a:extLst>
              <a:ext uri="{FF2B5EF4-FFF2-40B4-BE49-F238E27FC236}">
                <a16:creationId xmlns:a16="http://schemas.microsoft.com/office/drawing/2014/main" id="{8D63CFD1-F7A1-6096-9287-B695E26C972D}"/>
              </a:ext>
            </a:extLst>
          </p:cNvPr>
          <p:cNvSpPr/>
          <p:nvPr/>
        </p:nvSpPr>
        <p:spPr>
          <a:xfrm>
            <a:off x="5931071" y="1262306"/>
            <a:ext cx="5095822" cy="403071"/>
          </a:xfrm>
          <a:prstGeom prst="round2Same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pPr marL="7200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OneHotEncoder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681105" y="1665377"/>
            <a:ext cx="5095826" cy="463151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 err="1"/>
              <a:t>OrdinalEncoder</a:t>
            </a:r>
            <a:r>
              <a:rPr lang="ko-KR" altLang="en-US" sz="1600" dirty="0"/>
              <a:t>는 범주형 변수를 정수로 인코딩하는 데 사용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/>
              <a:t>학력 수준 </a:t>
            </a:r>
            <a:r>
              <a:rPr lang="en-US" altLang="ko-KR" sz="1600" dirty="0"/>
              <a:t>(</a:t>
            </a:r>
            <a:r>
              <a:rPr lang="ko-KR" altLang="en-US" sz="1600" dirty="0"/>
              <a:t>고졸</a:t>
            </a:r>
            <a:r>
              <a:rPr lang="en-US" altLang="ko-KR" sz="1600" dirty="0"/>
              <a:t>, </a:t>
            </a:r>
            <a:r>
              <a:rPr lang="ko-KR" altLang="en-US" sz="1600" dirty="0"/>
              <a:t>대학 졸업</a:t>
            </a:r>
            <a:r>
              <a:rPr lang="en-US" altLang="ko-KR" sz="1600" dirty="0"/>
              <a:t>, </a:t>
            </a:r>
            <a:r>
              <a:rPr lang="ko-KR" altLang="en-US" sz="1600" dirty="0"/>
              <a:t>석사</a:t>
            </a:r>
            <a:r>
              <a:rPr lang="en-US" altLang="ko-KR" sz="1600" dirty="0"/>
              <a:t>, </a:t>
            </a:r>
            <a:r>
              <a:rPr lang="ko-KR" altLang="en-US" sz="1600" dirty="0"/>
              <a:t>박사</a:t>
            </a:r>
            <a:r>
              <a:rPr lang="en-US" altLang="ko-KR" sz="1600" dirty="0"/>
              <a:t>)</a:t>
            </a:r>
            <a:r>
              <a:rPr lang="ko-KR" altLang="en-US" sz="1600" dirty="0"/>
              <a:t>와 같이 순서가 있는 범주형 변수가 있을 때 사용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600" dirty="0"/>
              <a:t>fit() </a:t>
            </a:r>
            <a:r>
              <a:rPr lang="ko-KR" altLang="en-US" sz="1600" dirty="0"/>
              <a:t>메서드를 사용하여 범주형 변수의 고유한 값들을 학습하고</a:t>
            </a:r>
            <a:r>
              <a:rPr lang="en-US" altLang="ko-KR" sz="1600" dirty="0"/>
              <a:t>, transform() </a:t>
            </a:r>
            <a:r>
              <a:rPr lang="ko-KR" altLang="en-US" sz="1600" dirty="0"/>
              <a:t>메서드를 사용하여 실제 데이터를 해당 정수 값으로 </a:t>
            </a:r>
            <a:r>
              <a:rPr lang="ko-KR" altLang="en-US" sz="1600" dirty="0" err="1"/>
              <a:t>인코딩</a:t>
            </a:r>
            <a:r>
              <a:rPr lang="en-US" altLang="ko-KR" sz="1600" dirty="0"/>
              <a:t>.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 smtClean="0"/>
              <a:t>from </a:t>
            </a:r>
            <a:r>
              <a:rPr lang="en-US" altLang="ko-KR" sz="1400" dirty="0" err="1"/>
              <a:t>sklearn.preprocessing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OrdinalEncoder</a:t>
            </a:r>
            <a:endParaRPr lang="en-US" altLang="ko-KR" sz="1400" dirty="0"/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/>
              <a:t># </a:t>
            </a:r>
            <a:r>
              <a:rPr lang="ko-KR" altLang="en-US" sz="1400" dirty="0"/>
              <a:t>범주형 변수의 고유한 값들을 정의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 err="1"/>
              <a:t>education_levels</a:t>
            </a:r>
            <a:r>
              <a:rPr lang="en-US" altLang="ko-KR" sz="1400" dirty="0"/>
              <a:t> = ['</a:t>
            </a:r>
            <a:r>
              <a:rPr lang="ko-KR" altLang="en-US" sz="1400" dirty="0"/>
              <a:t>고졸</a:t>
            </a:r>
            <a:r>
              <a:rPr lang="en-US" altLang="ko-KR" sz="1400" dirty="0"/>
              <a:t>', '</a:t>
            </a:r>
            <a:r>
              <a:rPr lang="ko-KR" altLang="en-US" sz="1400" dirty="0"/>
              <a:t>대학 졸업</a:t>
            </a:r>
            <a:r>
              <a:rPr lang="en-US" altLang="ko-KR" sz="1400" dirty="0"/>
              <a:t>', '</a:t>
            </a:r>
            <a:r>
              <a:rPr lang="ko-KR" altLang="en-US" sz="1400" dirty="0"/>
              <a:t>석사</a:t>
            </a:r>
            <a:r>
              <a:rPr lang="en-US" altLang="ko-KR" sz="1400" dirty="0"/>
              <a:t>', '</a:t>
            </a:r>
            <a:r>
              <a:rPr lang="ko-KR" altLang="en-US" sz="1400" dirty="0"/>
              <a:t>박사</a:t>
            </a:r>
            <a:r>
              <a:rPr lang="en-US" altLang="ko-KR" sz="1400" dirty="0"/>
              <a:t>']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/>
              <a:t># </a:t>
            </a:r>
            <a:r>
              <a:rPr lang="en-US" altLang="ko-KR" sz="1400" dirty="0" err="1"/>
              <a:t>OrdinalEncoder</a:t>
            </a:r>
            <a:r>
              <a:rPr lang="en-US" altLang="ko-KR" sz="1400" dirty="0"/>
              <a:t> </a:t>
            </a:r>
            <a:r>
              <a:rPr lang="ko-KR" altLang="en-US" sz="1400" dirty="0"/>
              <a:t>객체 생성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/>
              <a:t>encoder = </a:t>
            </a:r>
            <a:r>
              <a:rPr lang="en-US" altLang="ko-KR" sz="1400" dirty="0" err="1"/>
              <a:t>OrdinalEncoder</a:t>
            </a:r>
            <a:r>
              <a:rPr lang="en-US" altLang="ko-KR" sz="1400" dirty="0"/>
              <a:t>(categories=[</a:t>
            </a:r>
            <a:r>
              <a:rPr lang="en-US" altLang="ko-KR" sz="1400" dirty="0" err="1"/>
              <a:t>education_levels</a:t>
            </a:r>
            <a:r>
              <a:rPr lang="en-US" altLang="ko-KR" sz="1400" dirty="0"/>
              <a:t>])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/>
              <a:t># </a:t>
            </a:r>
            <a:r>
              <a:rPr lang="ko-KR" altLang="en-US" sz="1400" dirty="0"/>
              <a:t>학습 데이터에 대해 </a:t>
            </a:r>
            <a:r>
              <a:rPr lang="en-US" altLang="ko-KR" sz="1400" dirty="0"/>
              <a:t>fit() </a:t>
            </a:r>
            <a:r>
              <a:rPr lang="ko-KR" altLang="en-US" sz="1400" dirty="0"/>
              <a:t>호출하여 범주형 변수 학습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 err="1"/>
              <a:t>encoder.fit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)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/>
              <a:t># </a:t>
            </a:r>
            <a:r>
              <a:rPr lang="ko-KR" altLang="en-US" sz="1400" dirty="0"/>
              <a:t>학습 및 테스트 데이터에 대해 </a:t>
            </a:r>
            <a:r>
              <a:rPr lang="en-US" altLang="ko-KR" sz="1400" dirty="0"/>
              <a:t>transform() </a:t>
            </a:r>
            <a:r>
              <a:rPr lang="ko-KR" altLang="en-US" sz="1400" dirty="0"/>
              <a:t>호출하여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수행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 err="1"/>
              <a:t>X_train_encoded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encoder.transform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)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 err="1"/>
              <a:t>X_test_encoded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encoder.transform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ko-KR" sz="140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758EB211-C7A6-A012-D18C-ABA94823E934}"/>
              </a:ext>
            </a:extLst>
          </p:cNvPr>
          <p:cNvSpPr txBox="1">
            <a:spLocks/>
          </p:cNvSpPr>
          <p:nvPr/>
        </p:nvSpPr>
        <p:spPr>
          <a:xfrm>
            <a:off x="5931071" y="1660257"/>
            <a:ext cx="5095822" cy="463663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ko-KR" sz="1600" dirty="0" err="1"/>
              <a:t>OneHotEncoder</a:t>
            </a:r>
            <a:r>
              <a:rPr lang="ko-KR" altLang="en-US" sz="1600" dirty="0"/>
              <a:t>는 범주형 변수를 이진</a:t>
            </a:r>
            <a:r>
              <a:rPr lang="en-US" altLang="ko-KR" sz="1600" dirty="0"/>
              <a:t>(0 </a:t>
            </a:r>
            <a:r>
              <a:rPr lang="ko-KR" altLang="en-US" sz="1600" dirty="0"/>
              <a:t>또는 </a:t>
            </a:r>
            <a:r>
              <a:rPr lang="en-US" altLang="ko-KR" sz="1600" dirty="0"/>
              <a:t>1) </a:t>
            </a:r>
            <a:r>
              <a:rPr lang="ko-KR" altLang="en-US" sz="1600" dirty="0"/>
              <a:t>형태로 변환하는 데 사용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600" dirty="0"/>
              <a:t>범주형 변수가 순서가 없고</a:t>
            </a:r>
            <a:r>
              <a:rPr lang="en-US" altLang="ko-KR" sz="1600" dirty="0"/>
              <a:t>, </a:t>
            </a:r>
            <a:r>
              <a:rPr lang="ko-KR" altLang="en-US" sz="1600" dirty="0"/>
              <a:t>서로 독립적인 경우에 주로 적용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도시 이름과 같이 서로 상호 배타적인 범주형 변수가 있을 때 사용</a:t>
            </a:r>
            <a:r>
              <a:rPr lang="en-US" altLang="ko-KR" sz="1600" dirty="0"/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600" dirty="0"/>
              <a:t>fit() </a:t>
            </a:r>
            <a:r>
              <a:rPr lang="ko-KR" altLang="en-US" sz="1600" dirty="0"/>
              <a:t>메서드를 사용하여 범주형 변수의 고유한 값들을 학습하고</a:t>
            </a:r>
            <a:r>
              <a:rPr lang="en-US" altLang="ko-KR" sz="1600" dirty="0"/>
              <a:t>, transform() </a:t>
            </a:r>
            <a:r>
              <a:rPr lang="ko-KR" altLang="en-US" sz="1600" dirty="0"/>
              <a:t>메서드를 사용하여 실제 데이터를 이진 형태로 변환</a:t>
            </a:r>
            <a:r>
              <a:rPr lang="en-US" altLang="ko-KR" sz="1600" dirty="0"/>
              <a:t>.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sklearn.preprocessing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OneHotEncoder</a:t>
            </a:r>
            <a:endParaRPr lang="en-US" altLang="ko-KR" sz="1400" dirty="0"/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/>
              <a:t># </a:t>
            </a:r>
            <a:r>
              <a:rPr lang="en-US" altLang="ko-KR" sz="1400" dirty="0" err="1"/>
              <a:t>OneHotEncoder</a:t>
            </a:r>
            <a:r>
              <a:rPr lang="en-US" altLang="ko-KR" sz="1400" dirty="0"/>
              <a:t> </a:t>
            </a:r>
            <a:r>
              <a:rPr lang="ko-KR" altLang="en-US" sz="1400" dirty="0"/>
              <a:t>객체 생성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/>
              <a:t>encoder = </a:t>
            </a:r>
            <a:r>
              <a:rPr lang="en-US" altLang="ko-KR" sz="1400" dirty="0" err="1"/>
              <a:t>OneHotEncoder</a:t>
            </a:r>
            <a:r>
              <a:rPr lang="en-US" altLang="ko-KR" sz="1400" dirty="0"/>
              <a:t>()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/>
              <a:t># </a:t>
            </a:r>
            <a:r>
              <a:rPr lang="ko-KR" altLang="en-US" sz="1400" dirty="0"/>
              <a:t>학습 데이터에 대해 </a:t>
            </a:r>
            <a:r>
              <a:rPr lang="en-US" altLang="ko-KR" sz="1400" dirty="0"/>
              <a:t>fit() </a:t>
            </a:r>
            <a:r>
              <a:rPr lang="ko-KR" altLang="en-US" sz="1400" dirty="0"/>
              <a:t>호출하여 범주형 변수 학습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 err="1"/>
              <a:t>encoder.fit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)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/>
              <a:t># </a:t>
            </a:r>
            <a:r>
              <a:rPr lang="ko-KR" altLang="en-US" sz="1400" dirty="0"/>
              <a:t>학습 및 테스트 데이터에 대해 </a:t>
            </a:r>
            <a:r>
              <a:rPr lang="en-US" altLang="ko-KR" sz="1400" dirty="0"/>
              <a:t>transform() </a:t>
            </a:r>
            <a:r>
              <a:rPr lang="ko-KR" altLang="en-US" sz="1400" dirty="0"/>
              <a:t>호출하여 </a:t>
            </a:r>
            <a:r>
              <a:rPr lang="en-US" altLang="ko-KR" sz="1400" dirty="0"/>
              <a:t>One-Hot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수행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 err="1"/>
              <a:t>X_train_encoded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encoder.transform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)</a:t>
            </a:r>
          </a:p>
          <a:p>
            <a:pPr lvl="1">
              <a:spcBef>
                <a:spcPts val="300"/>
              </a:spcBef>
              <a:buFont typeface="맑은 고딕" panose="020B0503020000020004" pitchFamily="50" charset="-127"/>
              <a:buChar char="≫"/>
            </a:pPr>
            <a:r>
              <a:rPr lang="en-US" altLang="ko-KR" sz="1400" dirty="0" err="1"/>
              <a:t>X_test_encoded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encoder.transform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77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748" y="1590337"/>
            <a:ext cx="6162972" cy="281776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정제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텍스트와 범주형 특성 다루기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스케일링 및 변환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정의 변환기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 파이프라인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5621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26687</TotalTime>
  <Words>4343</Words>
  <Application>Microsoft Office PowerPoint</Application>
  <PresentationFormat>와이드스크린</PresentationFormat>
  <Paragraphs>463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53" baseType="lpstr">
      <vt:lpstr>Avenir Next LT Pro</vt:lpstr>
      <vt:lpstr>HY중고딕</vt:lpstr>
      <vt:lpstr>KoPub돋움체 Bold</vt:lpstr>
      <vt:lpstr>굴림체</vt:lpstr>
      <vt:lpstr>나눔스퀘어</vt:lpstr>
      <vt:lpstr>나눔스퀘어 Bold</vt:lpstr>
      <vt:lpstr>나눔스퀘어 ExtraBold</vt:lpstr>
      <vt:lpstr>돋움체</vt:lpstr>
      <vt:lpstr>맑은 고딕</vt:lpstr>
      <vt:lpstr>시스템 서체</vt:lpstr>
      <vt:lpstr>한컴 고딕</vt:lpstr>
      <vt:lpstr>Arial</vt:lpstr>
      <vt:lpstr>Calibri</vt:lpstr>
      <vt:lpstr>Cambria</vt:lpstr>
      <vt:lpstr>Times New Roman</vt:lpstr>
      <vt:lpstr>Wingdings</vt:lpstr>
      <vt:lpstr>AccentBoxVTI</vt:lpstr>
      <vt:lpstr>어프렌티스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USER</cp:lastModifiedBy>
  <cp:revision>351</cp:revision>
  <cp:lastPrinted>2023-07-21T02:20:09Z</cp:lastPrinted>
  <dcterms:created xsi:type="dcterms:W3CDTF">2023-07-03T05:14:07Z</dcterms:created>
  <dcterms:modified xsi:type="dcterms:W3CDTF">2023-09-25T12:54:18Z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