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3"/>
  </p:notesMasterIdLst>
  <p:handoutMasterIdLst>
    <p:handoutMasterId r:id="rId14"/>
  </p:handoutMasterIdLst>
  <p:sldIdLst>
    <p:sldId id="281" r:id="rId5"/>
    <p:sldId id="982" r:id="rId6"/>
    <p:sldId id="939" r:id="rId7"/>
    <p:sldId id="994" r:id="rId8"/>
    <p:sldId id="995" r:id="rId9"/>
    <p:sldId id="993" r:id="rId10"/>
    <p:sldId id="992" r:id="rId11"/>
    <p:sldId id="385" r:id="rId12"/>
  </p:sldIdLst>
  <p:sldSz cx="12192000" cy="6858000"/>
  <p:notesSz cx="6797675" cy="9926638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85268" autoAdjust="0"/>
  </p:normalViewPr>
  <p:slideViewPr>
    <p:cSldViewPr snapToGrid="0">
      <p:cViewPr varScale="1">
        <p:scale>
          <a:sx n="113" d="100"/>
          <a:sy n="113" d="100"/>
        </p:scale>
        <p:origin x="114" y="408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105" d="100"/>
          <a:sy n="105" d="100"/>
        </p:scale>
        <p:origin x="257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8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5E9C40-2B55-43AB-8539-C48809F2FC17}" type="datetime1">
              <a:rPr lang="en-US" altLang="ko-KR" smtClean="0">
                <a:latin typeface="+mj-ea"/>
                <a:ea typeface="+mj-ea"/>
              </a:rPr>
              <a:t>11/2/2023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8D25597-25DC-4569-9D2F-FB5CC7243947}" type="datetime1">
              <a:rPr lang="ko-KR" altLang="en-US" smtClean="0"/>
              <a:pPr/>
              <a:t>2023-11-02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BCFAAAB6-A2C6-4A85-A3A1-98EFBA61C96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 dirty="0">
              <a:effectLst/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978408"/>
            <a:ext cx="4927413" cy="515113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978406"/>
            <a:ext cx="2871216" cy="1929385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978408"/>
            <a:ext cx="2871216" cy="192938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304291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1046374"/>
            <a:ext cx="4517136" cy="5080487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1110386"/>
            <a:ext cx="3721608" cy="11064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1046374"/>
            <a:ext cx="3246120" cy="227289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1046374"/>
            <a:ext cx="3246120" cy="2272897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304291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4" name="그림 개체 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5" name="그림 개체 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스타일을 편집하려면 클릭하세요.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5801" y="6356350"/>
            <a:ext cx="886609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51025" y="1502407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134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6">
            <a:extLst>
              <a:ext uri="{FF2B5EF4-FFF2-40B4-BE49-F238E27FC236}">
                <a16:creationId xmlns:a16="http://schemas.microsoft.com/office/drawing/2014/main" id="{578CCEBA-7B0E-8124-8E0D-662824F4AF1C}"/>
              </a:ext>
            </a:extLst>
          </p:cNvPr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1F5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1946FA-8954-6AB3-BAFB-8D134FCF0203}"/>
              </a:ext>
            </a:extLst>
          </p:cNvPr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B1EE6-689E-3E8B-EDE3-F45EEF144F78}"/>
              </a:ext>
            </a:extLst>
          </p:cNvPr>
          <p:cNvSpPr txBox="1"/>
          <p:nvPr userDrawn="1"/>
        </p:nvSpPr>
        <p:spPr>
          <a:xfrm>
            <a:off x="3234431" y="2455656"/>
            <a:ext cx="572313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algn="ctr"/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Thank</a:t>
            </a:r>
            <a:r>
              <a:rPr lang="ko-KR" altLang="en-US" sz="6000" b="1" dirty="0">
                <a:solidFill>
                  <a:srgbClr val="1F51A2"/>
                </a:solidFill>
                <a:latin typeface="+mj-ea"/>
                <a:ea typeface="+mj-ea"/>
              </a:rPr>
              <a:t> </a:t>
            </a:r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You!</a:t>
            </a:r>
            <a:endParaRPr lang="ko-KR" altLang="en-US" sz="6000" b="1" dirty="0">
              <a:solidFill>
                <a:srgbClr val="1F51A2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F71861-C854-9E9A-DBBA-C0BA06A10E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710" y="5597591"/>
            <a:ext cx="1621677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573710"/>
            <a:ext cx="6272784" cy="1041474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 err="1"/>
              <a:t>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848" y="6313320"/>
            <a:ext cx="42923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573710"/>
            <a:ext cx="4050792" cy="4607634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44854"/>
            <a:ext cx="6272784" cy="137033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093" y="6324077"/>
            <a:ext cx="128016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563723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651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961534"/>
            <a:ext cx="10890504" cy="379334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6713" y="6324077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그림 개체 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33" name="그림 개체 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3679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745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6559" y="6356350"/>
            <a:ext cx="886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3EA1A1-772A-9B48-0540-0DE346C4B3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r="6054"/>
          <a:stretch/>
        </p:blipFill>
        <p:spPr>
          <a:xfrm>
            <a:off x="-1256" y="-3606"/>
            <a:ext cx="12193256" cy="7926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51987B-B7E1-F416-51B6-8EB915B6C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944548" y="411780"/>
            <a:ext cx="2038488" cy="3772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407894" y="6356350"/>
            <a:ext cx="1621677" cy="310923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 userDrawn="1"/>
        </p:nvSpPr>
        <p:spPr>
          <a:xfrm>
            <a:off x="691375" y="115445"/>
            <a:ext cx="5687910" cy="56011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  <p:sldLayoutId id="2147483743" r:id="rId16"/>
    <p:sldLayoutId id="2147483747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맑은 고딕" panose="020B0503020000020004" pitchFamily="50" charset="-127"/>
        <a:buChar char="-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Tx/>
        <a:buChar char="«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0070C0"/>
          </a:solidFill>
        </p:spPr>
        <p:txBody>
          <a:bodyPr rtlCol="0">
            <a:normAutofit/>
          </a:bodyPr>
          <a:lstStyle/>
          <a:p>
            <a:r>
              <a:rPr lang="ko-KR" altLang="en-US" sz="5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어프렌티스</a:t>
            </a:r>
            <a:r>
              <a:rPr lang="ko-KR" altLang="en-US" sz="5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프로젝트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131AE24-4A9A-F189-48CD-1E84B082B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368" y="3359803"/>
            <a:ext cx="8586216" cy="685800"/>
          </a:xfrm>
          <a:solidFill>
            <a:srgbClr val="0070C0"/>
          </a:solidFill>
        </p:spPr>
        <p:txBody>
          <a:bodyPr/>
          <a:lstStyle/>
          <a:p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기말 프로젝트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09A3E-B7A3-2D6C-B3C0-E634F34D8DE0}"/>
              </a:ext>
            </a:extLst>
          </p:cNvPr>
          <p:cNvSpPr txBox="1"/>
          <p:nvPr/>
        </p:nvSpPr>
        <p:spPr>
          <a:xfrm>
            <a:off x="2505993" y="4500970"/>
            <a:ext cx="69878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충북대학교 </a:t>
            </a:r>
            <a:r>
              <a:rPr lang="ko-KR" altLang="en-US" sz="28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산업인공지능학과    이 </a:t>
            </a:r>
            <a:r>
              <a:rPr lang="ko-KR" altLang="en-US" sz="2800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ㅇㅇ</a:t>
            </a:r>
            <a:endParaRPr lang="ko-KR" altLang="en-US" sz="28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2893" y="1489853"/>
            <a:ext cx="6162972" cy="356195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r>
              <a:rPr lang="en-US" altLang="ko-KR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127101"/>
            <a:ext cx="4995527" cy="6413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차례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15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4" y="1310995"/>
            <a:ext cx="8223908" cy="3961391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/>
              <a:t>Cover Page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프로젝트명</a:t>
            </a:r>
            <a:r>
              <a:rPr lang="ko-KR" altLang="en-US" dirty="0" smtClean="0"/>
              <a:t> </a:t>
            </a:r>
            <a:r>
              <a:rPr lang="ko-KR" altLang="en-US" dirty="0"/>
              <a:t>및 팀 이름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발표자 이름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날짜</a:t>
            </a:r>
            <a:endParaRPr lang="en-US" altLang="ko-KR" dirty="0" smtClean="0"/>
          </a:p>
          <a:p>
            <a:endParaRPr lang="ko-KR" altLang="en-US" dirty="0"/>
          </a:p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dirty="0" smtClean="0"/>
              <a:t>프로젝트 개요 </a:t>
            </a:r>
            <a:r>
              <a:rPr lang="ko-KR" altLang="en-US" dirty="0"/>
              <a:t>및 데이터 </a:t>
            </a:r>
            <a:r>
              <a:rPr lang="ko-KR" altLang="en-US" dirty="0" smtClean="0"/>
              <a:t>소개</a:t>
            </a:r>
            <a:endParaRPr lang="ko-KR" altLang="en-US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프로젝트 </a:t>
            </a:r>
            <a:r>
              <a:rPr lang="ko-KR" altLang="en-US" dirty="0"/>
              <a:t>목표 및 문제 정의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사용한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소개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출처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형식 설명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예측하려는 </a:t>
            </a:r>
            <a:r>
              <a:rPr lang="ko-KR" altLang="en-US" dirty="0"/>
              <a:t>특성</a:t>
            </a:r>
            <a:r>
              <a:rPr lang="en-US" altLang="ko-KR" dirty="0"/>
              <a:t>(</a:t>
            </a:r>
            <a:r>
              <a:rPr lang="ko-KR" altLang="en-US" dirty="0"/>
              <a:t>종속 변수</a:t>
            </a:r>
            <a:r>
              <a:rPr lang="en-US" altLang="ko-KR" dirty="0"/>
              <a:t>) </a:t>
            </a:r>
            <a:r>
              <a:rPr lang="ko-KR" altLang="en-US" dirty="0"/>
              <a:t>소개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특성</a:t>
            </a:r>
            <a:r>
              <a:rPr lang="en-US" altLang="ko-KR" dirty="0"/>
              <a:t>(</a:t>
            </a:r>
            <a:r>
              <a:rPr lang="ko-KR" altLang="en-US" dirty="0"/>
              <a:t>독립 변수</a:t>
            </a:r>
            <a:r>
              <a:rPr lang="en-US" altLang="ko-KR" dirty="0"/>
              <a:t>)</a:t>
            </a:r>
            <a:r>
              <a:rPr lang="ko-KR" altLang="en-US" dirty="0"/>
              <a:t>의 목록과 </a:t>
            </a:r>
            <a:r>
              <a:rPr lang="ko-KR" altLang="en-US" dirty="0" smtClean="0"/>
              <a:t>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167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9553" y="1522012"/>
            <a:ext cx="11060900" cy="3350968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/>
              <a:t>Step 1: </a:t>
            </a:r>
            <a:r>
              <a:rPr lang="ko-KR" altLang="en-US" b="1" dirty="0"/>
              <a:t>훈련 세트와 테스트 세트 만들기</a:t>
            </a:r>
            <a:endParaRPr lang="en-US" altLang="ko-KR" b="1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</a:t>
            </a:r>
            <a:r>
              <a:rPr lang="ko-KR" altLang="en-US" dirty="0"/>
              <a:t>분할</a:t>
            </a:r>
            <a:r>
              <a:rPr lang="en-US" altLang="ko-KR" dirty="0"/>
              <a:t>: </a:t>
            </a:r>
            <a:r>
              <a:rPr lang="ko-KR" altLang="en-US" dirty="0"/>
              <a:t>원본 데이터를 훈련 세트와 테스트 세트로 어떻게 분할했는지 설명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분할 </a:t>
            </a:r>
            <a:r>
              <a:rPr lang="ko-KR" altLang="en-US" dirty="0"/>
              <a:t>비율</a:t>
            </a:r>
            <a:r>
              <a:rPr lang="en-US" altLang="ko-KR" dirty="0"/>
              <a:t>: </a:t>
            </a:r>
            <a:r>
              <a:rPr lang="ko-KR" altLang="en-US" dirty="0"/>
              <a:t>훈련과 테스트 세트의 분할 비율 설명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랜덤성</a:t>
            </a:r>
            <a:r>
              <a:rPr lang="ko-KR" altLang="en-US" dirty="0" smtClean="0"/>
              <a:t> 및 계층적 샘플링</a:t>
            </a:r>
            <a:r>
              <a:rPr lang="en-US" altLang="ko-KR" dirty="0" smtClean="0"/>
              <a:t>: </a:t>
            </a:r>
            <a:r>
              <a:rPr lang="ko-KR" altLang="en-US" dirty="0"/>
              <a:t>데이터 분할에서의 </a:t>
            </a:r>
            <a:r>
              <a:rPr lang="ko-KR" altLang="en-US" dirty="0" err="1" smtClean="0"/>
              <a:t>랜덤성</a:t>
            </a:r>
            <a:r>
              <a:rPr lang="ko-KR" altLang="en-US" dirty="0" smtClean="0"/>
              <a:t> </a:t>
            </a:r>
            <a:r>
              <a:rPr lang="ko-KR" altLang="en-US" dirty="0"/>
              <a:t>시드 </a:t>
            </a:r>
            <a:r>
              <a:rPr lang="ko-KR" altLang="en-US" dirty="0" smtClean="0"/>
              <a:t>설정과 </a:t>
            </a:r>
            <a:r>
              <a:rPr lang="ko-KR" altLang="en-US" dirty="0"/>
              <a:t>계</a:t>
            </a:r>
            <a:r>
              <a:rPr lang="ko-KR" altLang="en-US" dirty="0" smtClean="0"/>
              <a:t>층적 샘플링 필요성과 방법 설명</a:t>
            </a:r>
            <a:endParaRPr lang="en-US" altLang="ko-KR" dirty="0" smtClean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/>
              <a:t>Step 2</a:t>
            </a:r>
            <a:r>
              <a:rPr lang="en-US" altLang="ko-KR" dirty="0" smtClean="0"/>
              <a:t>: </a:t>
            </a:r>
            <a:r>
              <a:rPr lang="ko-KR" altLang="en-US" b="1" dirty="0"/>
              <a:t>데이터 탐색 및 시각화</a:t>
            </a:r>
            <a:endParaRPr lang="en-US" altLang="ko-KR" b="1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피처들의 기초 통계량 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중앙값</a:t>
            </a:r>
            <a:r>
              <a:rPr lang="en-US" altLang="ko-KR" dirty="0"/>
              <a:t>, </a:t>
            </a:r>
            <a:r>
              <a:rPr lang="ko-KR" altLang="en-US" dirty="0"/>
              <a:t>분산 등</a:t>
            </a:r>
            <a:r>
              <a:rPr lang="en-US" altLang="ko-KR" dirty="0"/>
              <a:t>)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히스토그램</a:t>
            </a:r>
            <a:r>
              <a:rPr lang="en-US" altLang="ko-KR" dirty="0"/>
              <a:t>, </a:t>
            </a:r>
            <a:r>
              <a:rPr lang="ko-KR" altLang="en-US" dirty="0"/>
              <a:t>상자 그림</a:t>
            </a:r>
            <a:r>
              <a:rPr lang="en-US" altLang="ko-KR" dirty="0"/>
              <a:t>(Box Plot) </a:t>
            </a:r>
            <a:r>
              <a:rPr lang="ko-KR" altLang="en-US" dirty="0"/>
              <a:t>등을 사용한 피처들의 데이터 분포 시각화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피처 간 상관 관계 시각화 </a:t>
            </a:r>
            <a:r>
              <a:rPr lang="en-US" altLang="ko-KR" dirty="0"/>
              <a:t>(</a:t>
            </a:r>
            <a:r>
              <a:rPr lang="ko-KR" altLang="en-US" dirty="0"/>
              <a:t>상관 행렬</a:t>
            </a:r>
            <a:r>
              <a:rPr lang="en-US" altLang="ko-KR" dirty="0"/>
              <a:t>, </a:t>
            </a:r>
            <a:r>
              <a:rPr lang="ko-KR" altLang="en-US" dirty="0" err="1"/>
              <a:t>히트맵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90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9698" y="1431576"/>
            <a:ext cx="8987590" cy="4351242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/>
              <a:t>Step 3: </a:t>
            </a:r>
            <a:r>
              <a:rPr lang="ko-KR" altLang="en-US" b="1" dirty="0"/>
              <a:t>데이터 </a:t>
            </a:r>
            <a:r>
              <a:rPr lang="ko-KR" altLang="en-US" b="1" dirty="0" smtClean="0"/>
              <a:t>전처리</a:t>
            </a:r>
            <a:endParaRPr lang="ko-KR" altLang="en-US" b="1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r>
              <a:rPr lang="en-US" altLang="ko-KR" dirty="0"/>
              <a:t>: </a:t>
            </a:r>
            <a:r>
              <a:rPr lang="ko-KR" altLang="en-US" dirty="0"/>
              <a:t>어떻게 </a:t>
            </a:r>
            <a:r>
              <a:rPr lang="ko-KR" altLang="en-US" dirty="0" err="1"/>
              <a:t>결측치를</a:t>
            </a:r>
            <a:r>
              <a:rPr lang="ko-KR" altLang="en-US" dirty="0"/>
              <a:t> 처리했는지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범주형 데이터 처리</a:t>
            </a:r>
            <a:r>
              <a:rPr lang="en-US" altLang="ko-KR" dirty="0"/>
              <a:t>: </a:t>
            </a:r>
            <a:r>
              <a:rPr lang="ko-KR" altLang="en-US" dirty="0"/>
              <a:t>더미 </a:t>
            </a:r>
            <a:r>
              <a:rPr lang="ko-KR" altLang="en-US" dirty="0" err="1"/>
              <a:t>변수화</a:t>
            </a:r>
            <a:r>
              <a:rPr lang="ko-KR" altLang="en-US" dirty="0"/>
              <a:t> 또는 </a:t>
            </a:r>
            <a:r>
              <a:rPr lang="ko-KR" altLang="en-US" dirty="0" err="1"/>
              <a:t>인코딩</a:t>
            </a:r>
            <a:r>
              <a:rPr lang="ko-KR" altLang="en-US" dirty="0"/>
              <a:t> 방법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이상치 처리</a:t>
            </a:r>
            <a:r>
              <a:rPr lang="en-US" altLang="ko-KR" dirty="0"/>
              <a:t>: </a:t>
            </a:r>
            <a:r>
              <a:rPr lang="ko-KR" altLang="en-US" dirty="0"/>
              <a:t>이상치 탐지 및 처리 방법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피처 엔지니어링</a:t>
            </a:r>
            <a:r>
              <a:rPr lang="en-US" altLang="ko-KR" dirty="0"/>
              <a:t>: </a:t>
            </a:r>
            <a:r>
              <a:rPr lang="ko-KR" altLang="en-US" dirty="0"/>
              <a:t>새로운 피처 생성 또는 기존 피처 변환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/>
              <a:t>Step </a:t>
            </a:r>
            <a:r>
              <a:rPr lang="en-US" altLang="ko-KR" dirty="0" smtClean="0"/>
              <a:t>4: </a:t>
            </a:r>
            <a:r>
              <a:rPr lang="ko-KR" altLang="en-US" b="1" dirty="0"/>
              <a:t>데이터 스케일링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스케일링의 필요성 설명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사용한 스케일링 방법 </a:t>
            </a:r>
            <a:r>
              <a:rPr lang="en-US" altLang="ko-KR" dirty="0"/>
              <a:t>(</a:t>
            </a:r>
            <a:r>
              <a:rPr lang="ko-KR" altLang="en-US" dirty="0"/>
              <a:t>표준화</a:t>
            </a:r>
            <a:r>
              <a:rPr lang="en-US" altLang="ko-KR" dirty="0"/>
              <a:t>, </a:t>
            </a:r>
            <a:r>
              <a:rPr lang="ko-KR" altLang="en-US" dirty="0"/>
              <a:t>정규화 등</a:t>
            </a:r>
            <a:r>
              <a:rPr lang="en-US" altLang="ko-KR" dirty="0"/>
              <a:t>)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스케일링 이후의 데이터 분포 시각화</a:t>
            </a:r>
            <a:endParaRPr lang="en-US" altLang="ko-KR" dirty="0"/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004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79892" y="1511963"/>
            <a:ext cx="8987590" cy="468466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/>
              <a:t>Step 5: </a:t>
            </a:r>
            <a:r>
              <a:rPr lang="ko-KR" altLang="en-US" b="1" dirty="0" smtClean="0"/>
              <a:t>파이프라인 </a:t>
            </a:r>
            <a:r>
              <a:rPr lang="ko-KR" altLang="en-US" b="1" dirty="0"/>
              <a:t>구성</a:t>
            </a:r>
            <a:endParaRPr lang="en-US" altLang="ko-KR" b="1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전처리 파이프라인 구조 설명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스케일링 파이프라인 구조 설명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전체 피처에 대한 파이프라인 동작 구조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/>
              <a:t>Step </a:t>
            </a:r>
            <a:r>
              <a:rPr lang="en-US" altLang="ko-KR" dirty="0" smtClean="0"/>
              <a:t>6: </a:t>
            </a:r>
            <a:r>
              <a:rPr lang="ko-KR" altLang="en-US" dirty="0" smtClean="0"/>
              <a:t> </a:t>
            </a:r>
            <a:r>
              <a:rPr lang="ko-KR" altLang="en-US" b="1" dirty="0"/>
              <a:t>모델 선택 및 훈련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후보 </a:t>
            </a:r>
            <a:r>
              <a:rPr lang="ko-KR" altLang="en-US" dirty="0" err="1"/>
              <a:t>머신러닝</a:t>
            </a:r>
            <a:r>
              <a:rPr lang="ko-KR" altLang="en-US" dirty="0"/>
              <a:t> 모델들의 소개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모델 선택 기준</a:t>
            </a:r>
            <a:r>
              <a:rPr lang="en-US" altLang="ko-KR" dirty="0"/>
              <a:t>: </a:t>
            </a:r>
            <a:r>
              <a:rPr lang="ko-KR" altLang="en-US" dirty="0"/>
              <a:t>모델 선택 위해 사용한 평가 지표 소개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RMSE, MSE, </a:t>
            </a:r>
            <a:r>
              <a:rPr lang="ko-KR" altLang="en-US" dirty="0"/>
              <a:t>정확도</a:t>
            </a:r>
            <a:r>
              <a:rPr lang="en-US" altLang="ko-KR" dirty="0"/>
              <a:t>, </a:t>
            </a:r>
            <a:r>
              <a:rPr lang="ko-KR" altLang="en-US" dirty="0"/>
              <a:t>정밀도</a:t>
            </a:r>
            <a:r>
              <a:rPr lang="en-US" altLang="ko-KR" dirty="0"/>
              <a:t>, </a:t>
            </a:r>
            <a:r>
              <a:rPr lang="ko-KR" altLang="en-US" dirty="0" err="1"/>
              <a:t>재현율</a:t>
            </a:r>
            <a:r>
              <a:rPr lang="en-US" altLang="ko-KR" dirty="0"/>
              <a:t>, F1 </a:t>
            </a:r>
            <a:r>
              <a:rPr lang="ko-KR" altLang="en-US" dirty="0"/>
              <a:t>스코어 등</a:t>
            </a:r>
            <a:r>
              <a:rPr lang="en-US" altLang="ko-KR" dirty="0"/>
              <a:t>)</a:t>
            </a:r>
            <a:endParaRPr lang="ko-KR" altLang="en-US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모델 훈련 방법 설명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모델 성능 평가 및 결과 해석 </a:t>
            </a:r>
            <a:r>
              <a:rPr lang="en-US" altLang="ko-KR" dirty="0"/>
              <a:t> 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804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단계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9453" y="1371287"/>
            <a:ext cx="10876682" cy="468466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 smtClean="0"/>
              <a:t>Step 7: </a:t>
            </a:r>
            <a:r>
              <a:rPr lang="ko-KR" altLang="en-US" b="1" dirty="0" smtClean="0"/>
              <a:t>모델 세부 튜닝</a:t>
            </a:r>
            <a:endParaRPr lang="ko-KR" altLang="en-US" b="1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튜닝 대상 </a:t>
            </a:r>
            <a:r>
              <a:rPr lang="ko-KR" altLang="en-US" dirty="0" err="1" smtClean="0"/>
              <a:t>하이퍼파라미터</a:t>
            </a:r>
            <a:r>
              <a:rPr lang="ko-KR" altLang="en-US" dirty="0" smtClean="0"/>
              <a:t> 설명</a:t>
            </a:r>
            <a:endParaRPr lang="en-US" altLang="ko-KR" dirty="0" smtClean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하이퍼파라미터</a:t>
            </a:r>
            <a:r>
              <a:rPr lang="ko-KR" altLang="en-US" dirty="0" smtClean="0"/>
              <a:t> 조정에 사용된 방법 설명</a:t>
            </a:r>
            <a:endParaRPr lang="en-US" altLang="ko-KR" dirty="0" smtClean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하이퍼파라미터</a:t>
            </a:r>
            <a:r>
              <a:rPr lang="ko-KR" altLang="en-US" dirty="0"/>
              <a:t> 조정을 </a:t>
            </a:r>
            <a:r>
              <a:rPr lang="ko-KR" altLang="en-US" dirty="0" smtClean="0"/>
              <a:t>통한 얻은 최적 </a:t>
            </a:r>
            <a:r>
              <a:rPr lang="ko-KR" altLang="en-US" dirty="0"/>
              <a:t>모델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en-US" altLang="ko-KR" dirty="0"/>
              <a:t>Step </a:t>
            </a:r>
            <a:r>
              <a:rPr lang="en-US" altLang="ko-KR" dirty="0" smtClean="0"/>
              <a:t>8: </a:t>
            </a:r>
            <a:r>
              <a:rPr lang="ko-KR" altLang="en-US" dirty="0" smtClean="0"/>
              <a:t> </a:t>
            </a:r>
            <a:r>
              <a:rPr lang="ko-KR" altLang="en-US" b="1" dirty="0"/>
              <a:t>결과와 결론</a:t>
            </a:r>
            <a:endParaRPr lang="en-US" altLang="ko-KR" b="1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테스트 데이터 적용</a:t>
            </a:r>
            <a:r>
              <a:rPr lang="en-US" altLang="ko-KR" dirty="0"/>
              <a:t>: </a:t>
            </a:r>
            <a:r>
              <a:rPr lang="ko-KR" altLang="en-US" dirty="0"/>
              <a:t>테스트 세트에 최적 모델을 적용하는 단계 설명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성능 </a:t>
            </a:r>
            <a:r>
              <a:rPr lang="ko-KR" altLang="en-US" dirty="0" err="1"/>
              <a:t>메트릭</a:t>
            </a:r>
            <a:r>
              <a:rPr lang="ko-KR" altLang="en-US" dirty="0"/>
              <a:t> 사용</a:t>
            </a:r>
            <a:r>
              <a:rPr lang="en-US" altLang="ko-KR" dirty="0"/>
              <a:t>: </a:t>
            </a:r>
            <a:r>
              <a:rPr lang="ko-KR" altLang="en-US" dirty="0"/>
              <a:t>평가를 위해 어떤 성능 </a:t>
            </a:r>
            <a:r>
              <a:rPr lang="ko-KR" altLang="en-US" dirty="0" err="1"/>
              <a:t>메트릭을</a:t>
            </a:r>
            <a:r>
              <a:rPr lang="ko-KR" altLang="en-US" dirty="0"/>
              <a:t> 사용했는지 언급 </a:t>
            </a:r>
            <a:r>
              <a:rPr lang="en-US" altLang="ko-KR" dirty="0"/>
              <a:t>(RMSE, MSE, </a:t>
            </a:r>
            <a:r>
              <a:rPr lang="ko-KR" altLang="en-US" dirty="0"/>
              <a:t>정확도</a:t>
            </a:r>
            <a:r>
              <a:rPr lang="en-US" altLang="ko-KR" dirty="0"/>
              <a:t>, </a:t>
            </a:r>
            <a:r>
              <a:rPr lang="ko-KR" altLang="en-US" dirty="0"/>
              <a:t>정밀도</a:t>
            </a:r>
            <a:r>
              <a:rPr lang="en-US" altLang="ko-KR" dirty="0"/>
              <a:t>, </a:t>
            </a:r>
            <a:r>
              <a:rPr lang="ko-KR" altLang="en-US" dirty="0" err="1"/>
              <a:t>재현율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Söhne"/>
              </a:rPr>
              <a:t>결과 해석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: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테스트 결과를 해석하고 프로젝트 목표와 어떻게 일치하는지 간략히 설명</a:t>
            </a: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293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0_TF89213316_Win32_OJ108761954" id="{2C949246-E701-4358-AE1D-5E981A9339C9}" vid="{1C9D17EB-7AF8-47B4-A0BF-F0125A4D3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71af3243-3dd4-4a8d-8c0d-dd76da1f02a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49294</TotalTime>
  <Words>372</Words>
  <Application>Microsoft Office PowerPoint</Application>
  <PresentationFormat>와이드스크린</PresentationFormat>
  <Paragraphs>62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Avenir Next LT Pro</vt:lpstr>
      <vt:lpstr>Söhne</vt:lpstr>
      <vt:lpstr>굴림체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Wingdings</vt:lpstr>
      <vt:lpstr>AccentBoxVTI</vt:lpstr>
      <vt:lpstr>어프렌티스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</dc:title>
  <dc:creator>jae kim</dc:creator>
  <cp:lastModifiedBy>USER</cp:lastModifiedBy>
  <cp:revision>554</cp:revision>
  <cp:lastPrinted>2023-07-21T02:20:09Z</cp:lastPrinted>
  <dcterms:created xsi:type="dcterms:W3CDTF">2023-07-03T05:14:07Z</dcterms:created>
  <dcterms:modified xsi:type="dcterms:W3CDTF">2023-11-02T07:02:56Z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