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78" r:id="rId2"/>
    <p:sldId id="272" r:id="rId3"/>
    <p:sldId id="288" r:id="rId4"/>
    <p:sldId id="327" r:id="rId5"/>
    <p:sldId id="305" r:id="rId6"/>
    <p:sldId id="329" r:id="rId7"/>
    <p:sldId id="328" r:id="rId8"/>
    <p:sldId id="330" r:id="rId9"/>
    <p:sldId id="331" r:id="rId10"/>
    <p:sldId id="332" r:id="rId11"/>
    <p:sldId id="335" r:id="rId12"/>
    <p:sldId id="333" r:id="rId13"/>
    <p:sldId id="334" r:id="rId14"/>
    <p:sldId id="336" r:id="rId15"/>
    <p:sldId id="337" r:id="rId16"/>
    <p:sldId id="25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5" pos="499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pos="5511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1" y="182"/>
      </p:cViewPr>
      <p:guideLst>
        <p:guide orient="horz" pos="2183"/>
        <p:guide pos="2880"/>
        <p:guide orient="horz" pos="527"/>
        <p:guide pos="90"/>
        <p:guide pos="499"/>
        <p:guide orient="horz" pos="799"/>
        <p:guide pos="340"/>
        <p:guide pos="5511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C0BB-B090-4A36-A5CC-2CCBAC9C024E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8E389-EFDD-45A2-A950-E1A12C98B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7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ADFA-311C-4F21-BAA1-C349E0E6445A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F39-FC0E-4386-B33A-80F6F80F931D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008-713F-488F-A899-8759D8EBEBFE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1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50A-95F1-40B7-8F7C-C19190012652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4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1F2E-22A8-4E0B-BD42-FEA495C95E33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2B3-92DE-4E79-8442-C0D5545F7C15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F330-4C10-4688-A057-A10240F9D31F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4964-6F93-4845-801E-57DA6BDADC64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817393-0C19-482A-00C9-FD3565F3B52B}"/>
              </a:ext>
            </a:extLst>
          </p:cNvPr>
          <p:cNvSpPr/>
          <p:nvPr userDrawn="1"/>
        </p:nvSpPr>
        <p:spPr>
          <a:xfrm>
            <a:off x="0" y="6356351"/>
            <a:ext cx="9144000" cy="50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552" y="642461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2023-12-12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2955" y="6424612"/>
            <a:ext cx="20574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E5E177-3A3C-E9AB-6288-C45749C910EF}"/>
              </a:ext>
            </a:extLst>
          </p:cNvPr>
          <p:cNvSpPr/>
          <p:nvPr userDrawn="1"/>
        </p:nvSpPr>
        <p:spPr>
          <a:xfrm>
            <a:off x="0" y="62611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172914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9AC-0243-4B36-8DF7-E69BCA33814F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0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0972-44D2-4326-8F48-4DD4DAF4ECDC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DA61-ECCB-4933-873B-F04AFC36C907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1074193" y="1876011"/>
            <a:ext cx="7273146" cy="1697042"/>
            <a:chOff x="1350976" y="1767838"/>
            <a:chExt cx="9697529" cy="14711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587628" y="1767838"/>
              <a:ext cx="5016759" cy="373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/>
                  </a:solidFill>
                </a:rPr>
                <a:t>산업 빅데이터 분석 프로젝트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1350976" y="2732053"/>
              <a:ext cx="9697529" cy="506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</a:rPr>
                <a:t>「공정 데이터를 활용한 불량 발생 예측」</a:t>
              </a:r>
              <a:endParaRPr lang="ko-KR" altLang="en-US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289560" y="1123950"/>
            <a:ext cx="960120" cy="9601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9B823D0-2E23-3DB1-D599-2AC9899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EF0-BBF7-4C13-845A-1D4A8CFF7389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037AC-7805-D595-03B1-EEA7E9C1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5B831-1FA1-4447-1E3A-4EB566A294AB}"/>
              </a:ext>
            </a:extLst>
          </p:cNvPr>
          <p:cNvSpPr txBox="1"/>
          <p:nvPr/>
        </p:nvSpPr>
        <p:spPr>
          <a:xfrm>
            <a:off x="3126971" y="4743586"/>
            <a:ext cx="2890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2023</a:t>
            </a:r>
            <a:r>
              <a:rPr lang="ko-KR" altLang="en-US" sz="2000" dirty="0">
                <a:solidFill>
                  <a:schemeClr val="bg1"/>
                </a:solidFill>
              </a:rPr>
              <a:t>년 </a:t>
            </a:r>
            <a:r>
              <a:rPr lang="en-US" altLang="ko-KR" sz="2000" dirty="0">
                <a:solidFill>
                  <a:schemeClr val="bg1"/>
                </a:solidFill>
              </a:rPr>
              <a:t>12</a:t>
            </a:r>
            <a:r>
              <a:rPr lang="ko-KR" altLang="en-US" sz="2000" dirty="0">
                <a:solidFill>
                  <a:schemeClr val="bg1"/>
                </a:solidFill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</a:rPr>
              <a:t>12</a:t>
            </a:r>
            <a:r>
              <a:rPr lang="ko-KR" altLang="en-US" sz="2000" dirty="0">
                <a:solidFill>
                  <a:schemeClr val="bg1"/>
                </a:solidFill>
              </a:rPr>
              <a:t>일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분석모델 학습 </a:t>
            </a:r>
            <a:r>
              <a:rPr lang="en-US" altLang="ko-KR" sz="18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18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76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분석 결과 </a:t>
            </a:r>
            <a:r>
              <a:rPr lang="en-US" altLang="ko-KR" sz="18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18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87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분석모델 학습 </a:t>
            </a:r>
            <a:r>
              <a:rPr lang="en-US" altLang="ko-KR" sz="18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딥러닝 </a:t>
            </a:r>
          </a:p>
        </p:txBody>
      </p:sp>
    </p:spTree>
    <p:extLst>
      <p:ext uri="{BB962C8B-B14F-4D97-AF65-F5344CB8AC3E}">
        <p14:creationId xmlns:p14="http://schemas.microsoft.com/office/powerpoint/2010/main" val="226670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분석 결과 </a:t>
            </a:r>
            <a:r>
              <a:rPr lang="en-US" altLang="ko-KR" sz="18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딥러닝 </a:t>
            </a:r>
          </a:p>
        </p:txBody>
      </p:sp>
    </p:spTree>
    <p:extLst>
      <p:ext uri="{BB962C8B-B14F-4D97-AF65-F5344CB8AC3E}">
        <p14:creationId xmlns:p14="http://schemas.microsoft.com/office/powerpoint/2010/main" val="288955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보완사항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82958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보완사항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추후 보완 사항</a:t>
            </a:r>
          </a:p>
        </p:txBody>
      </p:sp>
    </p:spTree>
    <p:extLst>
      <p:ext uri="{BB962C8B-B14F-4D97-AF65-F5344CB8AC3E}">
        <p14:creationId xmlns:p14="http://schemas.microsoft.com/office/powerpoint/2010/main" val="2192707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784860" y="2323774"/>
            <a:ext cx="7597140" cy="2095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65E9B-8B84-976E-A130-7654CBB687BB}"/>
              </a:ext>
            </a:extLst>
          </p:cNvPr>
          <p:cNvSpPr txBox="1"/>
          <p:nvPr/>
        </p:nvSpPr>
        <p:spPr>
          <a:xfrm>
            <a:off x="160712" y="151315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4572000" y="85725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9B4F2-0F80-49A2-819E-020140E44E69}"/>
              </a:ext>
            </a:extLst>
          </p:cNvPr>
          <p:cNvSpPr/>
          <p:nvPr/>
        </p:nvSpPr>
        <p:spPr>
          <a:xfrm>
            <a:off x="4876800" y="1123950"/>
            <a:ext cx="960120" cy="9601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7B67-B77D-44F0-83CD-991B186872B5}"/>
              </a:ext>
            </a:extLst>
          </p:cNvPr>
          <p:cNvSpPr txBox="1"/>
          <p:nvPr/>
        </p:nvSpPr>
        <p:spPr>
          <a:xfrm flipH="1">
            <a:off x="6069330" y="1776591"/>
            <a:ext cx="238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 table of 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010B3-A695-4D53-9C79-11CA14A89998}"/>
              </a:ext>
            </a:extLst>
          </p:cNvPr>
          <p:cNvSpPr txBox="1"/>
          <p:nvPr/>
        </p:nvSpPr>
        <p:spPr>
          <a:xfrm flipH="1">
            <a:off x="6069329" y="1143797"/>
            <a:ext cx="2381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FE62E9-2E0E-4D27-84D6-6F22B24C5B1E}"/>
              </a:ext>
            </a:extLst>
          </p:cNvPr>
          <p:cNvGrpSpPr/>
          <p:nvPr/>
        </p:nvGrpSpPr>
        <p:grpSpPr>
          <a:xfrm>
            <a:off x="4811343" y="2751141"/>
            <a:ext cx="2941671" cy="415498"/>
            <a:chOff x="1191929" y="2733040"/>
            <a:chExt cx="3922227" cy="553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5998EC-A418-4202-A0CC-414AEC008F45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0F21D-9D82-43B0-B4BF-65E48F24E63B}"/>
                </a:ext>
              </a:extLst>
            </p:cNvPr>
            <p:cNvSpPr txBox="1"/>
            <p:nvPr/>
          </p:nvSpPr>
          <p:spPr>
            <a:xfrm>
              <a:off x="1976118" y="2733040"/>
              <a:ext cx="3138038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요약 및 배경 설명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C97A2E-879D-46C5-8736-BF8F95337669}"/>
              </a:ext>
            </a:extLst>
          </p:cNvPr>
          <p:cNvGrpSpPr/>
          <p:nvPr/>
        </p:nvGrpSpPr>
        <p:grpSpPr>
          <a:xfrm>
            <a:off x="4811343" y="3425162"/>
            <a:ext cx="2213908" cy="415498"/>
            <a:chOff x="1191929" y="2733040"/>
            <a:chExt cx="2951876" cy="553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8BF873-F478-461A-A86E-FB3E232B09C2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26914-FB83-4E11-AC28-43BC8F7DB9DD}"/>
                </a:ext>
              </a:extLst>
            </p:cNvPr>
            <p:cNvSpPr txBox="1"/>
            <p:nvPr/>
          </p:nvSpPr>
          <p:spPr>
            <a:xfrm>
              <a:off x="1976118" y="2733040"/>
              <a:ext cx="2167687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탐색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2D8540-5CAC-4D86-ACE2-1103C710EF0B}"/>
              </a:ext>
            </a:extLst>
          </p:cNvPr>
          <p:cNvGrpSpPr/>
          <p:nvPr/>
        </p:nvGrpSpPr>
        <p:grpSpPr>
          <a:xfrm>
            <a:off x="4811343" y="4132634"/>
            <a:ext cx="2847094" cy="415498"/>
            <a:chOff x="1191929" y="2733040"/>
            <a:chExt cx="3796124" cy="553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193926-7A30-4E47-8D75-51999AB3DE9C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86D85-1DB8-47C2-9446-1E910AC2D5E2}"/>
                </a:ext>
              </a:extLst>
            </p:cNvPr>
            <p:cNvSpPr txBox="1"/>
            <p:nvPr/>
          </p:nvSpPr>
          <p:spPr>
            <a:xfrm>
              <a:off x="1976118" y="2733040"/>
              <a:ext cx="3011935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분석 수행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6275B1-1ED2-4808-AFC2-4771F5856EFA}"/>
              </a:ext>
            </a:extLst>
          </p:cNvPr>
          <p:cNvGrpSpPr/>
          <p:nvPr/>
        </p:nvGrpSpPr>
        <p:grpSpPr>
          <a:xfrm>
            <a:off x="4811343" y="4794804"/>
            <a:ext cx="2847094" cy="415498"/>
            <a:chOff x="1191929" y="2733040"/>
            <a:chExt cx="3796124" cy="553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EC947-EB20-474B-A51A-5E52CA45C290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707881-1155-4213-A1CF-57159E137123}"/>
                </a:ext>
              </a:extLst>
            </p:cNvPr>
            <p:cNvSpPr txBox="1"/>
            <p:nvPr/>
          </p:nvSpPr>
          <p:spPr>
            <a:xfrm>
              <a:off x="1976118" y="2733040"/>
              <a:ext cx="3011935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보완사항</a:t>
              </a:r>
            </a:p>
          </p:txBody>
        </p:sp>
      </p:grp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A85DA0-887E-CC8F-D7E1-F2CAD4FC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7B-1E4F-4037-A77B-4A7589128DD3}" type="datetime1">
              <a:rPr lang="ko-KR" altLang="en-US" smtClean="0"/>
              <a:t>2023-12-05</a:t>
            </a:fld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BF32ED-3AA8-DE82-0196-5835BD48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07B2464-2CA2-52A9-13F8-1928F8CF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194079"/>
            <a:ext cx="4329505" cy="272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Ⅰ.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 및 배경 설명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 과제 요약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F6EA80-ED4D-480F-DBD5-0B04550C4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52411"/>
              </p:ext>
            </p:extLst>
          </p:nvPr>
        </p:nvGraphicFramePr>
        <p:xfrm>
          <a:off x="286952" y="1217964"/>
          <a:ext cx="8497069" cy="5051008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402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3909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전해 탈지 공정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도금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401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자동수집 데이터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csv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 * 파일 당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1,518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데이터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총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50,094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                   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(Index / Lot / Time / pH / Temp(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Current(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))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Error List : 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csv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 *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데이터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           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(Index / Time / Lot1 / Lot2)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4105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pH, Temp(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공정온도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Current(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전류밀도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384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Data(Y)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NG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오류발생시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 /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정상상태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0)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383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383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534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머신러닝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Logistic Regression, Decision Tree, Random Forest, AdaBoost</a:t>
                      </a:r>
                      <a:b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</a:b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딥러닝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: LSTM-AE(Auto-Encoder)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96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Confusion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Accuracy, Recall, Precision, F1-Score</a:t>
                      </a:r>
                    </a:p>
                    <a:p>
                      <a:pPr algn="l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ROC_AUC Curve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  <a:tr h="442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결과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Acc: 0.955 / Pre: 0.965 / Recall: 0.988 / F1: 0.976 / ROC_AUC: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6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Ⅰ.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 및 배경 설명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 배경</a:t>
            </a:r>
            <a:r>
              <a:rPr lang="en-US" altLang="ko-KR" sz="18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1CAC5-6997-81F4-5A06-072B4FF5FE10}"/>
              </a:ext>
            </a:extLst>
          </p:cNvPr>
          <p:cNvSpPr txBox="1"/>
          <p:nvPr/>
        </p:nvSpPr>
        <p:spPr>
          <a:xfrm>
            <a:off x="431293" y="1260573"/>
            <a:ext cx="8280724" cy="475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분석 개요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전해탈지란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도금 공정에서 사용되는 탈지 방법 중의 한 방법으로서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오염물의 제거와 동시에 금속 표면을 활성화하는 방법임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해당 공정에서 온도가 설정치보다 높으면 제품의 표면에 손상이 발생하는 경향이 있고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온도가 낮으면 녹 및 불순물 제거가 잘 이루어지지 않음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또한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전류밀도가 낮으면 공정 시간이 길어져 </a:t>
            </a:r>
            <a:r>
              <a:rPr kumimoji="1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수소취성이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발생할 가능성이 커지며 제품이 손상됨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그리고 알칼리 약품을 사용하여 탈지 능력을 높이는 방식을 활용하는데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이때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pH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에 따라 전해 능력이 변하여 용액상 전류밀도와 반응성이 달라질 수 있음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불량의 발생에 있어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전류밀도와 온도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pH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의 복합적인 상관관계가 고려됨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사항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공정에서 발생하는 품질 불량의 원인을 찾아 개선하기 위해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공정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및 불량 발생 데이터를 분석하여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발생과 공정 데이터들 간의 상관관계를 확인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데이터를 활용하여 불량 발생을 예측하는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딥러닝 분석 모델을 구축하고 성능을 확인 해봄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196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 데이터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753A1-899A-3BBE-84F8-0B6C6AEC1718}"/>
              </a:ext>
            </a:extLst>
          </p:cNvPr>
          <p:cNvSpPr txBox="1"/>
          <p:nvPr/>
        </p:nvSpPr>
        <p:spPr>
          <a:xfrm>
            <a:off x="431293" y="1182962"/>
            <a:ext cx="8280724" cy="4154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전해탈지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설비 내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 Data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2022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2022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27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/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주기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5 sec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수집 데이터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Lot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번호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(1~22),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(pH,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전류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Error List :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 별 에러 발생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Lot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번호 기입 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9E364AE-ECA9-0FED-27E2-31D9C2F9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451"/>
          <a:stretch>
            <a:fillRect/>
          </a:stretch>
        </p:blipFill>
        <p:spPr>
          <a:xfrm>
            <a:off x="1201682" y="3286289"/>
            <a:ext cx="3073926" cy="15931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FB8EFA17-7BF5-39BF-BDFB-111B993E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6726"/>
          <a:stretch>
            <a:fillRect/>
          </a:stretch>
        </p:blipFill>
        <p:spPr>
          <a:xfrm>
            <a:off x="1489155" y="5332838"/>
            <a:ext cx="2498979" cy="8373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6E8974D7-6CD9-525C-00A1-A79126A7C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837" y="3283398"/>
            <a:ext cx="1850013" cy="15931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CD2FE352-15C2-6973-E4CA-5664E7031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313" y="5634404"/>
            <a:ext cx="1662557" cy="47205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4756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 데이터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753A1-899A-3BBE-84F8-0B6C6AEC171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상세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E4A94-86BD-8926-52E5-16256A5F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90" y="1682553"/>
            <a:ext cx="5302727" cy="2746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8AA630-E409-AC25-A4C3-28E4707ABB6A}"/>
              </a:ext>
            </a:extLst>
          </p:cNvPr>
          <p:cNvSpPr txBox="1"/>
          <p:nvPr/>
        </p:nvSpPr>
        <p:spPr>
          <a:xfrm>
            <a:off x="476943" y="4458478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데이터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9491A-C8C2-6274-EDBD-924C0F42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426" y="4928577"/>
            <a:ext cx="5047745" cy="10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8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 데이터 불러오기 및 통합</a:t>
            </a:r>
          </a:p>
        </p:txBody>
      </p:sp>
    </p:spTree>
    <p:extLst>
      <p:ext uri="{BB962C8B-B14F-4D97-AF65-F5344CB8AC3E}">
        <p14:creationId xmlns:p14="http://schemas.microsoft.com/office/powerpoint/2010/main" val="11089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 데이터 </a:t>
            </a:r>
            <a:r>
              <a:rPr lang="ko-KR" altLang="en-US" sz="1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1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02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36613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 데이터 분석 </a:t>
            </a:r>
            <a:r>
              <a:rPr lang="en-US" altLang="ko-KR" sz="18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1800" b="1" dirty="0">
                <a:latin typeface="HY헤드라인M" pitchFamily="18" charset="-127"/>
                <a:ea typeface="HY헤드라인M" pitchFamily="18" charset="-127"/>
              </a:rPr>
              <a:t>상관성 분석</a:t>
            </a:r>
          </a:p>
        </p:txBody>
      </p:sp>
    </p:spTree>
    <p:extLst>
      <p:ext uri="{BB962C8B-B14F-4D97-AF65-F5344CB8AC3E}">
        <p14:creationId xmlns:p14="http://schemas.microsoft.com/office/powerpoint/2010/main" val="46865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811</TotalTime>
  <Words>612</Words>
  <Application>Microsoft Office PowerPoint</Application>
  <PresentationFormat>화면 슬라이드 쇼(4:3)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HY헤드라인M</vt:lpstr>
      <vt:lpstr>나눔스퀘어 ExtraBold</vt:lpstr>
      <vt:lpstr>맑은 고딕</vt:lpstr>
      <vt:lpstr>휴먼명조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고서하</cp:lastModifiedBy>
  <cp:revision>36</cp:revision>
  <dcterms:created xsi:type="dcterms:W3CDTF">2019-12-23T00:32:35Z</dcterms:created>
  <dcterms:modified xsi:type="dcterms:W3CDTF">2023-12-05T07:28:37Z</dcterms:modified>
</cp:coreProperties>
</file>