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19" r:id="rId3"/>
    <p:sldId id="604" r:id="rId4"/>
    <p:sldId id="603" r:id="rId5"/>
    <p:sldId id="605" r:id="rId6"/>
  </p:sldIdLst>
  <p:sldSz cx="9144000" cy="6858000" type="screen4x3"/>
  <p:notesSz cx="6889750" cy="100218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113">
          <p15:clr>
            <a:srgbClr val="A4A3A4"/>
          </p15:clr>
        </p15:guide>
        <p15:guide id="9" pos="5647">
          <p15:clr>
            <a:srgbClr val="A4A3A4"/>
          </p15:clr>
        </p15:guide>
        <p15:guide id="10" pos="340">
          <p15:clr>
            <a:srgbClr val="A4A3A4"/>
          </p15:clr>
        </p15:guide>
        <p15:guide id="11" pos="567" userDrawn="1">
          <p15:clr>
            <a:srgbClr val="A4A3A4"/>
          </p15:clr>
        </p15:guide>
        <p15:guide id="12" pos="5375">
          <p15:clr>
            <a:srgbClr val="A4A3A4"/>
          </p15:clr>
        </p15:guide>
        <p15:guide id="13" pos="5511" userDrawn="1">
          <p15:clr>
            <a:srgbClr val="A4A3A4"/>
          </p15:clr>
        </p15:guide>
        <p15:guide id="14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CC"/>
    <a:srgbClr val="9966FF"/>
    <a:srgbClr val="FF9900"/>
    <a:srgbClr val="660033"/>
    <a:srgbClr val="FF9933"/>
    <a:srgbClr val="CC3300"/>
    <a:srgbClr val="CC99FF"/>
    <a:srgbClr val="FFCC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2" autoAdjust="0"/>
    <p:restoredTop sz="81752" autoAdjust="0"/>
  </p:normalViewPr>
  <p:slideViewPr>
    <p:cSldViewPr>
      <p:cViewPr varScale="1">
        <p:scale>
          <a:sx n="65" d="100"/>
          <a:sy n="65" d="100"/>
        </p:scale>
        <p:origin x="1594" y="43"/>
      </p:cViewPr>
      <p:guideLst>
        <p:guide orient="horz" pos="2115"/>
        <p:guide orient="horz" pos="618"/>
        <p:guide orient="horz" pos="4156"/>
        <p:guide orient="horz" pos="981"/>
        <p:guide orient="horz" pos="1207"/>
        <p:guide orient="horz" pos="3385"/>
        <p:guide pos="2880"/>
        <p:guide pos="113"/>
        <p:guide pos="5647"/>
        <p:guide pos="340"/>
        <p:guide pos="567"/>
        <p:guide pos="5375"/>
        <p:guide pos="5511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>
      <p:cViewPr varScale="1">
        <p:scale>
          <a:sx n="63" d="100"/>
          <a:sy n="63" d="100"/>
        </p:scale>
        <p:origin x="3250" y="67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9A3B7E-8717-4B50-B75F-218E8995E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1738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5" y="4761038"/>
            <a:ext cx="5512762" cy="45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0404A0-7E6D-450D-97DD-AFCF697207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010755" y="9430764"/>
            <a:ext cx="887500" cy="37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316" tIns="46159" rIns="92316" bIns="46159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예스폼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85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 err="1"/>
              <a:t>랜덤포레스트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IBM Plex Sans KR"/>
              </a:rPr>
              <a:t>하나의 결과에 도달하기 위해 여러 의사결정 트리의 출력을 결합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 err="1"/>
              <a:t>에이다부스트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약한 분류기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(weak classifier)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들이 상호보완 하도록 순차적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(sequential)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으로 학습하고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이들을 조합하여 최종적으로 강한 분류기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(strong classifier)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의 성능을 향상시키는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95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37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50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82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23850" y="981075"/>
            <a:ext cx="8496300" cy="5472113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v"/>
              <a:defRPr sz="2400" b="1">
                <a:latin typeface="HY수평선M" pitchFamily="18" charset="-127"/>
                <a:ea typeface="HY수평선M" pitchFamily="18" charset="-127"/>
              </a:defRPr>
            </a:lvl1pPr>
            <a:lvl2pPr marL="442913" indent="-193675">
              <a:buClr>
                <a:schemeClr val="accent2"/>
              </a:buClr>
              <a:buFont typeface="Wingdings" pitchFamily="2" charset="2"/>
              <a:buChar char="§"/>
              <a:defRPr sz="1800" b="0">
                <a:latin typeface="HY수평선M" pitchFamily="18" charset="-127"/>
                <a:ea typeface="HY수평선M" pitchFamily="18" charset="-127"/>
              </a:defRPr>
            </a:lvl2pPr>
            <a:lvl3pPr marL="714375" indent="-228600">
              <a:buClr>
                <a:srgbClr val="C00000"/>
              </a:buClr>
              <a:defRPr sz="1600" b="0">
                <a:latin typeface="HY수평선M" pitchFamily="18" charset="-127"/>
                <a:ea typeface="HY수평선M" pitchFamily="18" charset="-127"/>
              </a:defRPr>
            </a:lvl3pPr>
            <a:lvl4pPr marL="977900" indent="-228600">
              <a:defRPr sz="1400" b="0">
                <a:latin typeface="HY수평선M" pitchFamily="18" charset="-127"/>
                <a:ea typeface="HY수평선M" pitchFamily="18" charset="-127"/>
              </a:defRPr>
            </a:lvl4pPr>
            <a:lvl5pPr marL="1157288" indent="-228600">
              <a:defRPr sz="1400" b="0">
                <a:latin typeface="HY수평선M" pitchFamily="18" charset="-127"/>
                <a:ea typeface="HY수평선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62900" y="6153150"/>
            <a:ext cx="11811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8512175" y="6524625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996600"/>
              </a:buClr>
              <a:buFont typeface="Wingdings" pitchFamily="2" charset="2"/>
              <a:buNone/>
              <a:defRPr/>
            </a:pPr>
            <a:r>
              <a:rPr lang="en-US" altLang="ko-KR" sz="1200" b="1"/>
              <a:t> </a:t>
            </a:r>
            <a:fld id="{A97A4D42-0BF2-456A-A17A-03F0074AD5D7}" type="slidenum">
              <a:rPr lang="en-US" altLang="ko-KR" sz="1200" b="1"/>
              <a:pPr algn="ctr">
                <a:buClr>
                  <a:srgbClr val="996600"/>
                </a:buClr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200" b="1"/>
              <a:t> </a:t>
            </a: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41" name="AutoShape 17"/>
          <p:cNvSpPr>
            <a:spLocks noChangeArrowheads="1"/>
          </p:cNvSpPr>
          <p:nvPr userDrawn="1"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kumimoji="1" sz="3200">
          <a:solidFill>
            <a:srgbClr val="3B3B2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4763" y="4149080"/>
            <a:ext cx="2494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2023. 11. 07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87" y="1740981"/>
            <a:ext cx="8353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산업 빅데이터 분석 프로젝트 계획 발표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압출 성형 공정 데이터를 활용한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불량 발생 예측 시스템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491880" y="5589240"/>
            <a:ext cx="5083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충북대학교 대학원 산업인공지능학과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2023254018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김연지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5" y="908720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00000"/>
              </a:buClr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시스템 요약</a:t>
            </a:r>
          </a:p>
        </p:txBody>
      </p:sp>
      <p:sp>
        <p:nvSpPr>
          <p:cNvPr id="9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요 약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05821"/>
              </p:ext>
            </p:extLst>
          </p:nvPr>
        </p:nvGraphicFramePr>
        <p:xfrm>
          <a:off x="323464" y="1412875"/>
          <a:ext cx="8497069" cy="5302275"/>
        </p:xfrm>
        <a:graphic>
          <a:graphicData uri="http://schemas.openxmlformats.org/drawingml/2006/table">
            <a:tbl>
              <a:tblPr/>
              <a:tblGrid>
                <a:gridCol w="1800264">
                  <a:extLst>
                    <a:ext uri="{9D8B030D-6E8A-4147-A177-3AD203B41FA5}">
                      <a16:colId xmlns:a16="http://schemas.microsoft.com/office/drawing/2014/main" val="1390457554"/>
                    </a:ext>
                  </a:extLst>
                </a:gridCol>
                <a:gridCol w="6696805">
                  <a:extLst>
                    <a:ext uri="{9D8B030D-6E8A-4147-A177-3AD203B41FA5}">
                      <a16:colId xmlns:a16="http://schemas.microsoft.com/office/drawing/2014/main" val="17921509"/>
                    </a:ext>
                  </a:extLst>
                </a:gridCol>
              </a:tblGrid>
              <a:tr h="5153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과제명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 성형 공정 데이터를 활용한 불량 발생 예측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778066"/>
                  </a:ext>
                </a:extLst>
              </a:tr>
              <a:tr h="5982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데이터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자동차 스틸 튜브를 생산하는 프레스 설비의 데이터 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압출성형 공정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MELT_TEMP(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온도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MELT_P_PV(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압력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MD_TQ(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속도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불량여부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5029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셋 현황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온도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5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압력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11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모터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품질 데이터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19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97957"/>
                  </a:ext>
                </a:extLst>
              </a:tr>
              <a:tr h="4130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개수 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column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수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row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수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17,280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500" b="0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데이터수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345,600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9173"/>
                  </a:ext>
                </a:extLst>
              </a:tr>
              <a:tr h="11296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Feature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EX2.MELT_TEMP~EX5.MELT_TEMP (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수지 온도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EX1.Z1_PV~EX1.Z4_PV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스크류 압력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EX1.A1_PV~EX1.A2_PV / EX1.H1_PV~EX1.H4_PV(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어댑터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해드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압력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6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EX1.H2O_PV / EX1.MELT_P_PV 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챔버 물 온도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수지 압력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EX1.MD_PV / EX1.MD_PV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속도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부하량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38504"/>
                  </a:ext>
                </a:extLst>
              </a:tr>
              <a:tr h="4075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Label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Data(Y)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pass or fail (0 / 1)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불량 발생 여부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2972"/>
                  </a:ext>
                </a:extLst>
              </a:tr>
              <a:tr h="4058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S/W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Anaconda / Python 3.11 /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Jupyter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notebook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67182"/>
                  </a:ext>
                </a:extLst>
              </a:tr>
              <a:tr h="4058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패키지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Pandas,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Numpy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matplotlib, scikit-learn, seaborn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등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34876"/>
                  </a:ext>
                </a:extLst>
              </a:tr>
              <a:tr h="5325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 모델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Logistic Regression(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로지스틱 회귀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Decision Tree(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의사결정나무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Random Forest(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랜덤포레스트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</a:t>
                      </a: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Adaboost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에이다 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부스트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4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가지 비교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73244"/>
                  </a:ext>
                </a:extLst>
              </a:tr>
              <a:tr h="4686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성능 지표</a:t>
                      </a:r>
                    </a:p>
                  </a:txBody>
                  <a:tcPr marL="14416" marR="14416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Confusion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Matrix(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오차행렬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을 활용한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Accuracy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및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F1-Score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14416" marR="14416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257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배경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637" y="1565489"/>
            <a:ext cx="8280724" cy="456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데이터 분석 개요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개요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압출성형 공정은 고체를 일정한 힘으로 변형시켜 원래의 형태로 돌아가지 않는 성질인 소성을 이용한 소성가공의 한 종류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 데이터셋에서 활용할 데이터는 자동차 부품 중 하나인 스틸 튜브 제품의 제조 데이터이며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제품은 소성가공 압출공정을 통해 생산 됨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 사항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소성가공 공정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압출 공정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발생하는 품질 불량의 원인을 찾아 개선하기 위해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해당 공정의 데이터들을 분석하여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양품과 불량에 영향을 주는 변수들 간의 상관관계를 규명하고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모델을 활용하여 불량 판정과 품질에 주요하게 영향을 미치는 변수들을 확인하도록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확인된 변수들 중 공정 내에서 조정 가능한 사항들을 제어하여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발생을 낮춤으로써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품질 향상 및 비용절감을 통해 해당 기업의 경쟁력을 높일 수 있도록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배경 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177101-12BD-0A6F-0982-A0A922848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61" y="858135"/>
            <a:ext cx="2682858" cy="1616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2E74D7-7CCF-A079-AE92-6BAB4D045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975" y="810298"/>
            <a:ext cx="1180386" cy="17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039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295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소개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 방법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공정명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압출성형</a:t>
            </a:r>
            <a:endParaRPr lang="en-US" altLang="ko-KR" sz="14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수집장비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압출성형 설비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(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프레스 설비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내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PLC(programmable logic controller)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 기간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2020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30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4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초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~ 2020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30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23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59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59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초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형태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(csv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Data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온도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압력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품질 데이터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19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 Data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passorfail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(0/1)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78B9BD-B899-8D64-F6C8-B735CA7B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76" y="4382813"/>
            <a:ext cx="8035936" cy="21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352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상세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8A3B1D-31A6-E40C-404E-A6335077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96" y="1988840"/>
            <a:ext cx="5400600" cy="4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451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22557</TotalTime>
  <Words>588</Words>
  <Application>Microsoft Office PowerPoint</Application>
  <PresentationFormat>화면 슬라이드 쇼(4:3)</PresentationFormat>
  <Paragraphs>65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HY견고딕</vt:lpstr>
      <vt:lpstr>HY수평선M</vt:lpstr>
      <vt:lpstr>HY헤드라인M</vt:lpstr>
      <vt:lpstr>IBM Plex Sans KR</vt:lpstr>
      <vt:lpstr>Spoqa Han Sans</vt:lpstr>
      <vt:lpstr>굴림</vt:lpstr>
      <vt:lpstr>굴림체</vt:lpstr>
      <vt:lpstr>휴먼명조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예스폼(yesform)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신년도 사업계획서(일반)</dc:title>
  <dc:creator>예스폼(yesform)</dc:creator>
  <cp:keywords>www.yesform.com</cp:keywords>
  <dc:description>본 문서의 저작권은 예스폼(yesform)에 있으며_x000d_
무단 복제 배포시 법적인 제재를 받을 수 있습니다.</dc:description>
  <cp:lastModifiedBy>고서하</cp:lastModifiedBy>
  <cp:revision>596</cp:revision>
  <cp:lastPrinted>2022-11-17T05:16:45Z</cp:lastPrinted>
  <dcterms:created xsi:type="dcterms:W3CDTF">2006-01-13T09:37:44Z</dcterms:created>
  <dcterms:modified xsi:type="dcterms:W3CDTF">2023-11-07T10:32:28Z</dcterms:modified>
</cp:coreProperties>
</file>