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419" r:id="rId3"/>
    <p:sldId id="265" r:id="rId4"/>
    <p:sldId id="506" r:id="rId5"/>
    <p:sldId id="602" r:id="rId6"/>
    <p:sldId id="603" r:id="rId7"/>
    <p:sldId id="608" r:id="rId8"/>
    <p:sldId id="593" r:id="rId9"/>
    <p:sldId id="607" r:id="rId10"/>
    <p:sldId id="609" r:id="rId11"/>
    <p:sldId id="610" r:id="rId12"/>
    <p:sldId id="611" r:id="rId13"/>
    <p:sldId id="612" r:id="rId14"/>
    <p:sldId id="613" r:id="rId15"/>
    <p:sldId id="614" r:id="rId16"/>
    <p:sldId id="615" r:id="rId17"/>
    <p:sldId id="616" r:id="rId18"/>
    <p:sldId id="617" r:id="rId19"/>
    <p:sldId id="618" r:id="rId20"/>
    <p:sldId id="633" r:id="rId21"/>
    <p:sldId id="623" r:id="rId22"/>
    <p:sldId id="361" r:id="rId23"/>
  </p:sldIdLst>
  <p:sldSz cx="9144000" cy="6858000" type="screen4x3"/>
  <p:notesSz cx="6889750" cy="1002188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orient="horz" pos="618">
          <p15:clr>
            <a:srgbClr val="A4A3A4"/>
          </p15:clr>
        </p15:guide>
        <p15:guide id="3" orient="horz" pos="4156">
          <p15:clr>
            <a:srgbClr val="A4A3A4"/>
          </p15:clr>
        </p15:guide>
        <p15:guide id="4" orient="horz" pos="981" userDrawn="1">
          <p15:clr>
            <a:srgbClr val="A4A3A4"/>
          </p15:clr>
        </p15:guide>
        <p15:guide id="5" orient="horz" pos="1207" userDrawn="1">
          <p15:clr>
            <a:srgbClr val="A4A3A4"/>
          </p15:clr>
        </p15:guide>
        <p15:guide id="6" orient="horz" pos="3385" userDrawn="1">
          <p15:clr>
            <a:srgbClr val="A4A3A4"/>
          </p15:clr>
        </p15:guide>
        <p15:guide id="7" pos="2880">
          <p15:clr>
            <a:srgbClr val="A4A3A4"/>
          </p15:clr>
        </p15:guide>
        <p15:guide id="8" pos="113">
          <p15:clr>
            <a:srgbClr val="A4A3A4"/>
          </p15:clr>
        </p15:guide>
        <p15:guide id="9" pos="5647">
          <p15:clr>
            <a:srgbClr val="A4A3A4"/>
          </p15:clr>
        </p15:guide>
        <p15:guide id="10" pos="340">
          <p15:clr>
            <a:srgbClr val="A4A3A4"/>
          </p15:clr>
        </p15:guide>
        <p15:guide id="11" pos="567" userDrawn="1">
          <p15:clr>
            <a:srgbClr val="A4A3A4"/>
          </p15:clr>
        </p15:guide>
        <p15:guide id="12" pos="5375">
          <p15:clr>
            <a:srgbClr val="A4A3A4"/>
          </p15:clr>
        </p15:guide>
        <p15:guide id="13" pos="5511" userDrawn="1">
          <p15:clr>
            <a:srgbClr val="A4A3A4"/>
          </p15:clr>
        </p15:guide>
        <p15:guide id="14" orient="horz" pos="39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57" userDrawn="1">
          <p15:clr>
            <a:srgbClr val="A4A3A4"/>
          </p15:clr>
        </p15:guide>
        <p15:guide id="2" pos="217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9966FF"/>
    <a:srgbClr val="FF9900"/>
    <a:srgbClr val="660033"/>
    <a:srgbClr val="FF9933"/>
    <a:srgbClr val="CC3300"/>
    <a:srgbClr val="CC99FF"/>
    <a:srgbClr val="FFCC99"/>
    <a:srgbClr val="336699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92" autoAdjust="0"/>
    <p:restoredTop sz="81752" autoAdjust="0"/>
  </p:normalViewPr>
  <p:slideViewPr>
    <p:cSldViewPr>
      <p:cViewPr varScale="1">
        <p:scale>
          <a:sx n="91" d="100"/>
          <a:sy n="91" d="100"/>
        </p:scale>
        <p:origin x="418" y="62"/>
      </p:cViewPr>
      <p:guideLst>
        <p:guide orient="horz" pos="2115"/>
        <p:guide orient="horz" pos="618"/>
        <p:guide orient="horz" pos="4156"/>
        <p:guide orient="horz" pos="981"/>
        <p:guide orient="horz" pos="1207"/>
        <p:guide orient="horz" pos="3385"/>
        <p:guide pos="2880"/>
        <p:guide pos="113"/>
        <p:guide pos="5647"/>
        <p:guide pos="340"/>
        <p:guide pos="567"/>
        <p:guide pos="5375"/>
        <p:guide pos="5511"/>
        <p:guide orient="horz" pos="39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56"/>
    </p:cViewPr>
  </p:sorterViewPr>
  <p:notesViewPr>
    <p:cSldViewPr>
      <p:cViewPr varScale="1">
        <p:scale>
          <a:sx n="63" d="100"/>
          <a:sy n="63" d="100"/>
        </p:scale>
        <p:origin x="3250" y="67"/>
      </p:cViewPr>
      <p:guideLst>
        <p:guide orient="horz" pos="3157"/>
        <p:guide pos="217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85077" cy="501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9" rIns="92316" bIns="4615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3069" y="1"/>
            <a:ext cx="2985077" cy="501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9" rIns="92316" bIns="4615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518872"/>
            <a:ext cx="2985077" cy="501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9" rIns="92316" bIns="4615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3069" y="9518872"/>
            <a:ext cx="2985077" cy="501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9" rIns="92316" bIns="4615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C9A3B7E-8717-4B50-B75F-218E8995E22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85077" cy="501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9" rIns="92316" bIns="4615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03069" y="1"/>
            <a:ext cx="2985077" cy="501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9" rIns="92316" bIns="4615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9800" y="750888"/>
            <a:ext cx="5011738" cy="3759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495" y="4761038"/>
            <a:ext cx="5512762" cy="4509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9" rIns="92316" bIns="461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518872"/>
            <a:ext cx="2985077" cy="501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9" rIns="92316" bIns="4615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3069" y="9518872"/>
            <a:ext cx="2985077" cy="5014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16" tIns="46159" rIns="92316" bIns="4615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10404A0-7E6D-450D-97DD-AFCF6972070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3010755" y="9430764"/>
            <a:ext cx="887500" cy="371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316" tIns="46159" rIns="92316" bIns="46159">
            <a:spAutoFit/>
          </a:bodyPr>
          <a:lstStyle/>
          <a:p>
            <a:pPr>
              <a:defRPr/>
            </a:pPr>
            <a:r>
              <a:rPr lang="ko-KR" altLang="en-US">
                <a:solidFill>
                  <a:schemeClr val="bg1"/>
                </a:solidFill>
              </a:rPr>
              <a:t>예스폼</a:t>
            </a: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1858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453851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9326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63082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42710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86034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081605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58228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439953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820675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32060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329598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053178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979399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12650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54237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44357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77001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2506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5753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60316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0404A0-7E6D-450D-97DD-AFCF6972070C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2616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323850" y="981075"/>
            <a:ext cx="8496300" cy="5472113"/>
          </a:xfrm>
          <a:prstGeom prst="rect">
            <a:avLst/>
          </a:prstGeom>
        </p:spPr>
        <p:txBody>
          <a:bodyPr/>
          <a:lstStyle>
            <a:lvl1pPr>
              <a:buClr>
                <a:srgbClr val="FF0000"/>
              </a:buClr>
              <a:buFont typeface="Wingdings" pitchFamily="2" charset="2"/>
              <a:buChar char="v"/>
              <a:defRPr sz="2400" b="1">
                <a:latin typeface="HY수평선M" pitchFamily="18" charset="-127"/>
                <a:ea typeface="HY수평선M" pitchFamily="18" charset="-127"/>
              </a:defRPr>
            </a:lvl1pPr>
            <a:lvl2pPr marL="442913" indent="-193675">
              <a:buClr>
                <a:schemeClr val="accent2"/>
              </a:buClr>
              <a:buFont typeface="Wingdings" pitchFamily="2" charset="2"/>
              <a:buChar char="§"/>
              <a:defRPr sz="1800" b="0">
                <a:latin typeface="HY수평선M" pitchFamily="18" charset="-127"/>
                <a:ea typeface="HY수평선M" pitchFamily="18" charset="-127"/>
              </a:defRPr>
            </a:lvl2pPr>
            <a:lvl3pPr marL="714375" indent="-228600">
              <a:buClr>
                <a:srgbClr val="C00000"/>
              </a:buClr>
              <a:defRPr sz="1600" b="0">
                <a:latin typeface="HY수평선M" pitchFamily="18" charset="-127"/>
                <a:ea typeface="HY수평선M" pitchFamily="18" charset="-127"/>
              </a:defRPr>
            </a:lvl3pPr>
            <a:lvl4pPr marL="977900" indent="-228600">
              <a:defRPr sz="1400" b="0">
                <a:latin typeface="HY수평선M" pitchFamily="18" charset="-127"/>
                <a:ea typeface="HY수평선M" pitchFamily="18" charset="-127"/>
              </a:defRPr>
            </a:lvl4pPr>
            <a:lvl5pPr marL="1157288" indent="-228600">
              <a:defRPr sz="1400" b="0">
                <a:latin typeface="HY수평선M" pitchFamily="18" charset="-127"/>
                <a:ea typeface="HY수평선M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2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962900" y="6153150"/>
            <a:ext cx="11811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8512175" y="6524625"/>
            <a:ext cx="504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Clr>
                <a:srgbClr val="996600"/>
              </a:buClr>
              <a:buFont typeface="Wingdings" pitchFamily="2" charset="2"/>
              <a:buNone/>
              <a:defRPr/>
            </a:pPr>
            <a:r>
              <a:rPr lang="en-US" altLang="ko-KR" sz="1200" b="1"/>
              <a:t> </a:t>
            </a:r>
            <a:fld id="{A97A4D42-0BF2-456A-A17A-03F0074AD5D7}" type="slidenum">
              <a:rPr lang="en-US" altLang="ko-KR" sz="1200" b="1"/>
              <a:pPr algn="ctr">
                <a:buClr>
                  <a:srgbClr val="996600"/>
                </a:buClr>
                <a:buFont typeface="Wingdings" pitchFamily="2" charset="2"/>
                <a:buNone/>
                <a:defRPr/>
              </a:pPr>
              <a:t>‹#›</a:t>
            </a:fld>
            <a:r>
              <a:rPr lang="en-US" altLang="ko-KR" sz="1200" b="1"/>
              <a:t> </a:t>
            </a:r>
          </a:p>
        </p:txBody>
      </p:sp>
      <p:sp>
        <p:nvSpPr>
          <p:cNvPr id="1040" name="Rectangle 16"/>
          <p:cNvSpPr>
            <a:spLocks noChangeArrowheads="1"/>
          </p:cNvSpPr>
          <p:nvPr userDrawn="1"/>
        </p:nvSpPr>
        <p:spPr bwMode="auto">
          <a:xfrm>
            <a:off x="849313" y="0"/>
            <a:ext cx="8294687" cy="76517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041" name="AutoShape 17"/>
          <p:cNvSpPr>
            <a:spLocks noChangeArrowheads="1"/>
          </p:cNvSpPr>
          <p:nvPr userDrawn="1"/>
        </p:nvSpPr>
        <p:spPr bwMode="auto">
          <a:xfrm>
            <a:off x="849313" y="0"/>
            <a:ext cx="1454150" cy="765175"/>
          </a:xfrm>
          <a:prstGeom prst="rtTriangle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42" name="Rectangle 18"/>
          <p:cNvSpPr>
            <a:spLocks noChangeArrowheads="1"/>
          </p:cNvSpPr>
          <p:nvPr userDrawn="1"/>
        </p:nvSpPr>
        <p:spPr bwMode="auto">
          <a:xfrm>
            <a:off x="0" y="0"/>
            <a:ext cx="917575" cy="765175"/>
          </a:xfrm>
          <a:prstGeom prst="rect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43" name="Rectangle 19"/>
          <p:cNvSpPr>
            <a:spLocks noChangeArrowheads="1"/>
          </p:cNvSpPr>
          <p:nvPr userDrawn="1"/>
        </p:nvSpPr>
        <p:spPr bwMode="auto">
          <a:xfrm flipV="1">
            <a:off x="0" y="708025"/>
            <a:ext cx="9144000" cy="69850"/>
          </a:xfrm>
          <a:prstGeom prst="rect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defRPr kumimoji="1" sz="2400" b="1">
          <a:solidFill>
            <a:srgbClr val="3B3B2D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defRPr kumimoji="1" sz="2400" b="1">
          <a:solidFill>
            <a:srgbClr val="3B3B2D"/>
          </a:solidFill>
          <a:latin typeface="굴림체" pitchFamily="49" charset="-127"/>
          <a:ea typeface="굴림체" pitchFamily="49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defRPr kumimoji="1" sz="2400" b="1">
          <a:solidFill>
            <a:srgbClr val="3B3B2D"/>
          </a:solidFill>
          <a:latin typeface="굴림체" pitchFamily="49" charset="-127"/>
          <a:ea typeface="굴림체" pitchFamily="49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defRPr kumimoji="1" sz="2400" b="1">
          <a:solidFill>
            <a:srgbClr val="3B3B2D"/>
          </a:solidFill>
          <a:latin typeface="굴림체" pitchFamily="49" charset="-127"/>
          <a:ea typeface="굴림체" pitchFamily="49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defRPr kumimoji="1" sz="2400" b="1">
          <a:solidFill>
            <a:srgbClr val="3B3B2D"/>
          </a:solidFill>
          <a:latin typeface="굴림체" pitchFamily="49" charset="-127"/>
          <a:ea typeface="굴림체" pitchFamily="49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defRPr kumimoji="1" sz="2400" b="1">
          <a:solidFill>
            <a:srgbClr val="3B3B2D"/>
          </a:solidFill>
          <a:latin typeface="굴림체" pitchFamily="49" charset="-127"/>
          <a:ea typeface="굴림체" pitchFamily="49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defRPr kumimoji="1" sz="2400" b="1">
          <a:solidFill>
            <a:srgbClr val="3B3B2D"/>
          </a:solidFill>
          <a:latin typeface="굴림체" pitchFamily="49" charset="-127"/>
          <a:ea typeface="굴림체" pitchFamily="49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defRPr kumimoji="1" sz="2400" b="1">
          <a:solidFill>
            <a:srgbClr val="3B3B2D"/>
          </a:solidFill>
          <a:latin typeface="굴림체" pitchFamily="49" charset="-127"/>
          <a:ea typeface="굴림체" pitchFamily="49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buClr>
          <a:schemeClr val="hlink"/>
        </a:buClr>
        <a:buFont typeface="굴림체" pitchFamily="49" charset="-127"/>
        <a:defRPr kumimoji="1" sz="2400" b="1">
          <a:solidFill>
            <a:srgbClr val="3B3B2D"/>
          </a:solidFill>
          <a:latin typeface="굴림체" pitchFamily="49" charset="-127"/>
          <a:ea typeface="굴림체" pitchFamily="49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•"/>
        <a:defRPr kumimoji="1" sz="3200">
          <a:solidFill>
            <a:srgbClr val="3B3B2D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24763" y="4149080"/>
            <a:ext cx="24944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500" dirty="0">
                <a:latin typeface="HY견고딕" panose="02030600000101010101" pitchFamily="18" charset="-127"/>
                <a:ea typeface="HY견고딕" panose="02030600000101010101" pitchFamily="18" charset="-127"/>
              </a:rPr>
              <a:t>2023. 06. 08</a:t>
            </a:r>
            <a:endParaRPr lang="ko-KR" altLang="en-US" sz="25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287" y="1740981"/>
            <a:ext cx="835342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ko-KR" altLang="en-US" dirty="0">
                <a:latin typeface="HY견고딕" panose="02030600000101010101" pitchFamily="18" charset="-127"/>
                <a:ea typeface="HY견고딕" panose="02030600000101010101" pitchFamily="18" charset="-127"/>
              </a:rPr>
              <a:t>머신 러닝 활용 프로젝트 </a:t>
            </a:r>
            <a:r>
              <a:rPr lang="en-US" altLang="ko-KR" dirty="0">
                <a:latin typeface="HY견고딕" panose="02030600000101010101" pitchFamily="18" charset="-127"/>
                <a:ea typeface="HY견고딕" panose="02030600000101010101" pitchFamily="18" charset="-127"/>
              </a:rPr>
              <a:t>-</a:t>
            </a:r>
          </a:p>
          <a:p>
            <a:pPr marL="285750" indent="-285750" algn="ctr">
              <a:buFontTx/>
              <a:buChar char="-"/>
            </a:pPr>
            <a:endParaRPr lang="en-US" altLang="ko-KR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공정 데이터를 활용한 </a:t>
            </a:r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28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설비 오류 발생 예측 시스템</a:t>
            </a:r>
            <a:endParaRPr lang="ko-KR" altLang="en-US" sz="2000" spc="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849313" y="0"/>
            <a:ext cx="8294687" cy="765175"/>
          </a:xfrm>
          <a:prstGeom prst="rect">
            <a:avLst/>
          </a:prstGeom>
          <a:solidFill>
            <a:schemeClr val="tx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10" name="AutoShape 17"/>
          <p:cNvSpPr>
            <a:spLocks noChangeArrowheads="1"/>
          </p:cNvSpPr>
          <p:nvPr/>
        </p:nvSpPr>
        <p:spPr bwMode="auto">
          <a:xfrm>
            <a:off x="849313" y="0"/>
            <a:ext cx="1454150" cy="765175"/>
          </a:xfrm>
          <a:prstGeom prst="rtTriangle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0" y="0"/>
            <a:ext cx="917575" cy="765175"/>
          </a:xfrm>
          <a:prstGeom prst="rect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4" name="Rectangle 19"/>
          <p:cNvSpPr>
            <a:spLocks noChangeArrowheads="1"/>
          </p:cNvSpPr>
          <p:nvPr/>
        </p:nvSpPr>
        <p:spPr bwMode="auto">
          <a:xfrm flipV="1">
            <a:off x="0" y="708025"/>
            <a:ext cx="9144000" cy="69850"/>
          </a:xfrm>
          <a:prstGeom prst="rect">
            <a:avLst/>
          </a:prstGeom>
          <a:solidFill>
            <a:srgbClr val="0066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3491880" y="5589240"/>
            <a:ext cx="50839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충북대학교 대학원 산업인공지능학과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r"/>
            <a:r>
              <a:rPr lang="en-US" altLang="ko-KR" sz="2000" dirty="0">
                <a:latin typeface="HY견고딕" panose="02030600000101010101" pitchFamily="18" charset="-127"/>
                <a:ea typeface="HY견고딕" panose="02030600000101010101" pitchFamily="18" charset="-127"/>
              </a:rPr>
              <a:t>2023254018 </a:t>
            </a:r>
            <a:r>
              <a:rPr lang="ko-KR" altLang="en-US" sz="20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김연지</a:t>
            </a:r>
            <a:endParaRPr lang="en-US" altLang="ko-KR" sz="2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관련 연구</a:t>
            </a: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28588" y="115888"/>
            <a:ext cx="771525" cy="584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45791" dir="2021404" algn="ctr" rotWithShape="0">
              <a:srgbClr val="000000"/>
            </a:outerShdw>
          </a:effectLst>
        </p:spPr>
        <p:txBody>
          <a:bodyPr lIns="91340" tIns="45670" rIns="91340" bIns="45670">
            <a:spAutoFit/>
          </a:bodyPr>
          <a:lstStyle/>
          <a:p>
            <a:pPr algn="ctr">
              <a:defRPr/>
            </a:pPr>
            <a:r>
              <a:rPr lang="en-US" altLang="ko-KR" sz="3200" b="1" i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2</a:t>
            </a:r>
            <a:endParaRPr lang="en-US" altLang="ko-KR" sz="2000" b="1" i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749" y="1484313"/>
            <a:ext cx="8208963" cy="2719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Auto-Encoder</a:t>
            </a: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오토인코더는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(auto encoder)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라벨이 없는 훈련 데이터를 사용한 학습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지도 학습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없이도 입력 데이터의 표현을 효율적으로 학습할 수 있는 인공신경망이다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오토인코더는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아래 그림과 같이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input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레이어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hidden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레이어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output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레이어로 구성되어 있으며 일반적으로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Input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유닛보다 훨씬 낮은 차원의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hidden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유닛을 가지므로 주로 차원 축소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(Dimensionality Reduction)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목적으로 사용된다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또한 </a:t>
            </a:r>
            <a:r>
              <a:rPr lang="ko-KR" altLang="en-US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오토인코더는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강력한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feature extractor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작동하기 때문에 비지도 사전훈련에 사용될 수 있고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훈련 데이터와 매우 비슷한 새로운 데이터를 생성하는 생성 모델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(generative model)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로서 사용될 수 있다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sp>
        <p:nvSpPr>
          <p:cNvPr id="12" name="Rectangle 203"/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관련 연구 및 분석 구현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FEF4F-FFEF-45CE-3136-40E6DD470AA9}"/>
              </a:ext>
            </a:extLst>
          </p:cNvPr>
          <p:cNvSpPr txBox="1"/>
          <p:nvPr/>
        </p:nvSpPr>
        <p:spPr>
          <a:xfrm>
            <a:off x="3059832" y="6429156"/>
            <a:ext cx="37444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/>
              <a:t>[Auto Encoder </a:t>
            </a:r>
            <a:r>
              <a:rPr lang="ko-KR" altLang="en-US" sz="1200" b="1" dirty="0"/>
              <a:t>구조</a:t>
            </a:r>
            <a:r>
              <a:rPr lang="en-US" altLang="ko-KR" sz="1200" b="1" dirty="0"/>
              <a:t>]</a:t>
            </a:r>
            <a:endParaRPr lang="ko-KR" altLang="en-US" sz="1200" b="1" dirty="0"/>
          </a:p>
        </p:txBody>
      </p:sp>
      <p:pic>
        <p:nvPicPr>
          <p:cNvPr id="5121" name="_x254338160">
            <a:extLst>
              <a:ext uri="{FF2B5EF4-FFF2-40B4-BE49-F238E27FC236}">
                <a16:creationId xmlns:a16="http://schemas.microsoft.com/office/drawing/2014/main" id="{E1B1255E-41B1-FDC2-EAD2-080DB231F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608" y="4275406"/>
            <a:ext cx="4622863" cy="215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5702495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관련 연구</a:t>
            </a: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28588" y="115888"/>
            <a:ext cx="771525" cy="584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45791" dir="2021404" algn="ctr" rotWithShape="0">
              <a:srgbClr val="000000"/>
            </a:outerShdw>
          </a:effectLst>
        </p:spPr>
        <p:txBody>
          <a:bodyPr lIns="91340" tIns="45670" rIns="91340" bIns="45670">
            <a:spAutoFit/>
          </a:bodyPr>
          <a:lstStyle/>
          <a:p>
            <a:pPr algn="ctr">
              <a:defRPr/>
            </a:pPr>
            <a:r>
              <a:rPr lang="en-US" altLang="ko-KR" sz="3200" b="1" i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2</a:t>
            </a:r>
            <a:endParaRPr lang="en-US" altLang="ko-KR" sz="2000" b="1" i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749" y="1484313"/>
            <a:ext cx="8208963" cy="3365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LSTM Auto-Encoder (LSTM-AE)</a:t>
            </a: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LSTM Autoencoder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시퀀스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(sequence)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데이터에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Encoder-Decoder LSTM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아키텍처를 적용하여 구현한 </a:t>
            </a:r>
            <a:r>
              <a:rPr lang="ko-KR" altLang="en-US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오토인코더이다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입력 시퀀스가 순차적으로 들어오게 되고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마지막 입력 시퀀스가 들어온 후 </a:t>
            </a:r>
            <a:r>
              <a:rPr lang="ko-KR" altLang="en-US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디코더는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입력 시퀀스를 </a:t>
            </a:r>
            <a:r>
              <a:rPr lang="ko-KR" altLang="en-US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재생성하거나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혹은 목표 시퀀스에 대한 예측을 출력한다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39750" lvl="2" algn="just">
              <a:lnSpc>
                <a:spcPct val="150000"/>
              </a:lnSpc>
              <a:buClr>
                <a:schemeClr val="tx1"/>
              </a:buClr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Rectangle 203"/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관련 연구 및 분석 구현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8FEF4F-FFEF-45CE-3136-40E6DD470AA9}"/>
              </a:ext>
            </a:extLst>
          </p:cNvPr>
          <p:cNvSpPr txBox="1"/>
          <p:nvPr/>
        </p:nvSpPr>
        <p:spPr>
          <a:xfrm>
            <a:off x="3131840" y="5876925"/>
            <a:ext cx="37444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/>
              <a:t>[LSTM-AE Encoder]</a:t>
            </a:r>
            <a:endParaRPr lang="ko-KR" altLang="en-US" sz="1200" b="1" dirty="0"/>
          </a:p>
        </p:txBody>
      </p:sp>
      <p:pic>
        <p:nvPicPr>
          <p:cNvPr id="6145" name="_x184394200">
            <a:extLst>
              <a:ext uri="{FF2B5EF4-FFF2-40B4-BE49-F238E27FC236}">
                <a16:creationId xmlns:a16="http://schemas.microsoft.com/office/drawing/2014/main" id="{B2A52240-6EFF-FFF3-AD4A-BAD3ACD18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3356992"/>
            <a:ext cx="4763464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705324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관련 연구</a:t>
            </a: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28588" y="115888"/>
            <a:ext cx="771525" cy="584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45791" dir="2021404" algn="ctr" rotWithShape="0">
              <a:srgbClr val="000000"/>
            </a:outerShdw>
          </a:effectLst>
        </p:spPr>
        <p:txBody>
          <a:bodyPr lIns="91340" tIns="45670" rIns="91340" bIns="45670">
            <a:spAutoFit/>
          </a:bodyPr>
          <a:lstStyle/>
          <a:p>
            <a:pPr algn="ctr">
              <a:defRPr/>
            </a:pPr>
            <a:r>
              <a:rPr lang="en-US" altLang="ko-KR" sz="3200" b="1" i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2</a:t>
            </a:r>
            <a:endParaRPr lang="en-US" altLang="ko-KR" sz="2000" b="1" i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749" y="1484313"/>
            <a:ext cx="8208963" cy="5212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LSTM Auto-Encoder (LSTM-AE) (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계속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Reconstruction LSTM Autoencoder</a:t>
            </a:r>
          </a:p>
          <a:p>
            <a:pPr marL="539750" lvl="2" algn="just">
              <a:lnSpc>
                <a:spcPct val="150000"/>
              </a:lnSpc>
              <a:buClr>
                <a:schemeClr val="tx1"/>
              </a:buClr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: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재구성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(reconstruction)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위한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LSTM Autoencoder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구조이다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즉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input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 최대한 유사하게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output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디코딩하며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LSTM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학습을 위해 데이터를 우선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(samples, timesteps, feature)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같은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3d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형태로 변환한다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539750" lvl="2" algn="just">
              <a:lnSpc>
                <a:spcPct val="150000"/>
              </a:lnSpc>
              <a:buClr>
                <a:schemeClr val="tx1"/>
              </a:buClr>
            </a:pPr>
            <a:endParaRPr lang="en-US" altLang="ko-KR" sz="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Prediction LSTM Autoencoder</a:t>
            </a:r>
          </a:p>
          <a:p>
            <a:pPr marL="539750" lvl="2" algn="just">
              <a:lnSpc>
                <a:spcPct val="150000"/>
              </a:lnSpc>
              <a:buClr>
                <a:schemeClr val="tx1"/>
              </a:buClr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: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시계열적 예측을 위한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LSTM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구조이며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input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시퀀스는 현재 시점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(t) output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시점은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(t+1)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두어 한 시점 앞을 학습하도록 데이터를 구성한다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여기서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autoencoder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학습 시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encoder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에는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시점이 입력되지만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decoding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후에는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(t+1)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시점과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reconstruction error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계산하며 결국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시점이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t+1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시점을 학습하게 된다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539750" lvl="2" algn="just">
              <a:lnSpc>
                <a:spcPct val="150000"/>
              </a:lnSpc>
              <a:buClr>
                <a:schemeClr val="tx1"/>
              </a:buClr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결과적으로 예측 결과는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입력되면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가까운 수를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2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입력되면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 가까운 수를 예측하게 된다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539750" lvl="2" algn="just">
              <a:lnSpc>
                <a:spcPct val="150000"/>
              </a:lnSpc>
              <a:buClr>
                <a:schemeClr val="tx1"/>
              </a:buClr>
            </a:pPr>
            <a:endParaRPr lang="en-US" altLang="ko-KR" sz="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Composite LSTM Autoencoder</a:t>
            </a:r>
          </a:p>
          <a:p>
            <a:pPr marL="539750" lvl="2" algn="just">
              <a:lnSpc>
                <a:spcPct val="150000"/>
              </a:lnSpc>
              <a:buClr>
                <a:schemeClr val="tx1"/>
              </a:buClr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: Reconstruction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Prediction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모델을 통합한 모델이다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결과적으로 출력 시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reconstruction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결과와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prediction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결과가 함께 출력된다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sp>
        <p:nvSpPr>
          <p:cNvPr id="12" name="Rectangle 203"/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관련 연구 및 분석 구현</a:t>
            </a:r>
          </a:p>
        </p:txBody>
      </p:sp>
    </p:spTree>
    <p:extLst>
      <p:ext uri="{BB962C8B-B14F-4D97-AF65-F5344CB8AC3E}">
        <p14:creationId xmlns:p14="http://schemas.microsoft.com/office/powerpoint/2010/main" val="193369367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분석 구현</a:t>
            </a: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28588" y="115888"/>
            <a:ext cx="771525" cy="584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45791" dir="2021404" algn="ctr" rotWithShape="0">
              <a:srgbClr val="000000"/>
            </a:outerShdw>
          </a:effectLst>
        </p:spPr>
        <p:txBody>
          <a:bodyPr lIns="91340" tIns="45670" rIns="91340" bIns="45670">
            <a:spAutoFit/>
          </a:bodyPr>
          <a:lstStyle/>
          <a:p>
            <a:pPr algn="ctr">
              <a:defRPr/>
            </a:pPr>
            <a:r>
              <a:rPr lang="en-US" altLang="ko-KR" sz="3200" b="1" i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2</a:t>
            </a:r>
            <a:endParaRPr lang="en-US" altLang="ko-KR" sz="2000" b="1" i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749" y="1484313"/>
            <a:ext cx="8208963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요약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Rectangle 203"/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관련 연구 및 분석 구현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182812D-A9C1-1111-9BA3-4BBA1A4282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032056"/>
              </p:ext>
            </p:extLst>
          </p:nvPr>
        </p:nvGraphicFramePr>
        <p:xfrm>
          <a:off x="575716" y="2009707"/>
          <a:ext cx="8137028" cy="4705442"/>
        </p:xfrm>
        <a:graphic>
          <a:graphicData uri="http://schemas.openxmlformats.org/drawingml/2006/table">
            <a:tbl>
              <a:tblPr/>
              <a:tblGrid>
                <a:gridCol w="2016348">
                  <a:extLst>
                    <a:ext uri="{9D8B030D-6E8A-4147-A177-3AD203B41FA5}">
                      <a16:colId xmlns:a16="http://schemas.microsoft.com/office/drawing/2014/main" val="2834457176"/>
                    </a:ext>
                  </a:extLst>
                </a:gridCol>
                <a:gridCol w="1548264">
                  <a:extLst>
                    <a:ext uri="{9D8B030D-6E8A-4147-A177-3AD203B41FA5}">
                      <a16:colId xmlns:a16="http://schemas.microsoft.com/office/drawing/2014/main" val="3261793329"/>
                    </a:ext>
                  </a:extLst>
                </a:gridCol>
                <a:gridCol w="4572416">
                  <a:extLst>
                    <a:ext uri="{9D8B030D-6E8A-4147-A177-3AD203B41FA5}">
                      <a16:colId xmlns:a16="http://schemas.microsoft.com/office/drawing/2014/main" val="1323519912"/>
                    </a:ext>
                  </a:extLst>
                </a:gridCol>
              </a:tblGrid>
              <a:tr h="3549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-3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개발환경 및 사용언어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1334" marR="61334" marT="16957" marB="16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AF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Windows10 / Python 3.9 (Anaconda - </a:t>
                      </a: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Jupyter</a:t>
                      </a: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 notebook) 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1334" marR="61334" marT="16957" marB="16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039521"/>
                  </a:ext>
                </a:extLst>
              </a:tr>
              <a:tr h="327006">
                <a:tc rowSpan="9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사용 패키지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라이브러리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1334" marR="61334" marT="16957" marB="16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os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1334" marR="61334" marT="16957" marB="16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1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운영체제에서 제공되는 여러 기능을 </a:t>
                      </a:r>
                      <a:r>
                        <a:rPr lang="en-US" altLang="ko-KR" sz="1200" kern="0" spc="-1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Python</a:t>
                      </a:r>
                      <a:r>
                        <a:rPr lang="ko-KR" altLang="en-US" sz="1200" kern="0" spc="-1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에서 사용</a:t>
                      </a:r>
                      <a:endParaRPr lang="ko-KR" alt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1334" marR="61334" marT="16957" marB="16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8860208"/>
                  </a:ext>
                </a:extLst>
              </a:tr>
              <a:tr h="3270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glob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1334" marR="61334" marT="16957" marB="16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파일들의 경로를 가져와 이를 리스트로 반환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1334" marR="61334" marT="16957" marB="16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9254908"/>
                  </a:ext>
                </a:extLst>
              </a:tr>
              <a:tr h="3270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pandas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1334" marR="61334" marT="16957" marB="16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다양한 데이터 분석 기능을 수행하는 패키지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1334" marR="61334" marT="16957" marB="16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6434028"/>
                  </a:ext>
                </a:extLst>
              </a:tr>
              <a:tr h="3270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numpy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1334" marR="61334" marT="16957" marB="16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행렬 및 다차원 배열 핸들링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수학적 계산에 활용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1334" marR="61334" marT="16957" marB="16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1348334"/>
                  </a:ext>
                </a:extLst>
              </a:tr>
              <a:tr h="3270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matplotlib.pyplot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1334" marR="61334" marT="16957" marB="16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6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데이터 시각화에 활용 </a:t>
                      </a:r>
                      <a:r>
                        <a:rPr lang="en-US" altLang="ko-KR" sz="1200" kern="0" spc="-6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kern="0" spc="-6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데이터 분포 및 결과 그래프 작성</a:t>
                      </a:r>
                      <a:r>
                        <a:rPr lang="en-US" altLang="ko-KR" sz="1200" kern="0" spc="-6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1334" marR="61334" marT="16957" marB="16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1482347"/>
                  </a:ext>
                </a:extLst>
              </a:tr>
              <a:tr h="3270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seaborn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1334" marR="61334" marT="16957" marB="16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데이터 시각화에 활용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(Heatmap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작성 등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1334" marR="61334" marT="16957" marB="16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6695790"/>
                  </a:ext>
                </a:extLst>
              </a:tr>
              <a:tr h="3270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6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sklearn.preprocessing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1334" marR="61334" marT="16957" marB="16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데이터 전처리에 활용 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데이터 정규화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1334" marR="61334" marT="16957" marB="16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0237691"/>
                  </a:ext>
                </a:extLst>
              </a:tr>
              <a:tr h="3270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6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sklearn.metrix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1334" marR="61334" marT="16957" marB="16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confusion matrix</a:t>
                      </a:r>
                      <a:r>
                        <a:rPr lang="ko-KR" altLang="en-US" sz="1200" kern="0" spc="-3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를 활용한 결과 분석 </a:t>
                      </a:r>
                      <a:r>
                        <a:rPr lang="en-US" altLang="ko-KR" sz="12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en-US" sz="12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ROC </a:t>
                      </a:r>
                      <a:r>
                        <a:rPr lang="ko-KR" altLang="en-US" sz="1200" kern="0" spc="-3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커브 등</a:t>
                      </a:r>
                      <a:r>
                        <a:rPr lang="en-US" altLang="ko-KR" sz="1200" kern="0" spc="-3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1334" marR="61334" marT="16957" marB="16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7179019"/>
                  </a:ext>
                </a:extLst>
              </a:tr>
              <a:tr h="3270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tensorflow/keras</a:t>
                      </a:r>
                      <a:endParaRPr lang="en-US" sz="12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1334" marR="61334" marT="16957" marB="16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딥러닝 모델링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학습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에 활용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1334" marR="61334" marT="16957" marB="16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2392652"/>
                  </a:ext>
                </a:extLst>
              </a:tr>
              <a:tr h="105224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분석 적용 알고리즘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1334" marR="61334" marT="16957" marB="16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LSTM-AE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1334" marR="61334" marT="16957" marB="16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과거의 데이터를 현재 학습에 반영하며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,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시계열 데이터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(Sequential data) </a:t>
                      </a:r>
                      <a:r>
                        <a:rPr lang="ko-KR" altLang="en-US" sz="12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학습에 주로 사용함</a:t>
                      </a:r>
                      <a:r>
                        <a:rPr lang="en-US" altLang="ko-KR" sz="12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.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정상데이터가 많을 경우 </a:t>
                      </a:r>
                      <a:r>
                        <a:rPr lang="en-US" altLang="ko-KR" sz="1200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AE(Auto Encoder) </a:t>
                      </a:r>
                      <a:r>
                        <a:rPr lang="ko-KR" altLang="en-US" sz="1200" kern="0" spc="-5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방식을 적용</a:t>
                      </a:r>
                      <a:r>
                        <a:rPr lang="en-US" altLang="ko-KR" sz="1200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)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1334" marR="61334" marT="16957" marB="16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4071728"/>
                  </a:ext>
                </a:extLst>
              </a:tr>
              <a:tr h="35520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분석 결과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1334" marR="61334" marT="16957" marB="16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AF7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kern="0" spc="-5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정확도</a:t>
                      </a:r>
                      <a:r>
                        <a:rPr lang="en-US" altLang="ko-KR" sz="1200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: </a:t>
                      </a:r>
                      <a:r>
                        <a:rPr lang="en-US" altLang="ko-KR" sz="12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0.946</a:t>
                      </a:r>
                      <a:r>
                        <a:rPr lang="ko-KR" altLang="en-US" sz="1200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200" kern="0" spc="-50" dirty="0" err="1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예측률</a:t>
                      </a:r>
                      <a:r>
                        <a:rPr lang="en-US" altLang="ko-KR" sz="1200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: </a:t>
                      </a:r>
                      <a:r>
                        <a:rPr lang="en-US" altLang="ko-KR" sz="12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1.0 </a:t>
                      </a:r>
                      <a:r>
                        <a:rPr lang="en-US" altLang="ko-KR" sz="1200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200" kern="0" spc="-50" dirty="0" err="1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재현율</a:t>
                      </a:r>
                      <a:r>
                        <a:rPr lang="en-US" altLang="ko-KR" sz="1200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: </a:t>
                      </a:r>
                      <a:r>
                        <a:rPr lang="en-US" altLang="ko-KR" sz="12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0.944</a:t>
                      </a:r>
                      <a:r>
                        <a:rPr lang="ko-KR" altLang="en-US" sz="1200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/ F1 score: </a:t>
                      </a:r>
                      <a:r>
                        <a:rPr lang="en-US" altLang="ko-KR" sz="1200" kern="0" spc="-2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0.971</a:t>
                      </a:r>
                      <a:r>
                        <a:rPr lang="ko-KR" altLang="en-US" sz="1200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200" kern="0" spc="-5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/ ROC_AUC: 0.972</a:t>
                      </a:r>
                      <a:endParaRPr lang="ko-KR" alt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1334" marR="61334" marT="16957" marB="1695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2010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349337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분석 구현</a:t>
            </a: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28588" y="115888"/>
            <a:ext cx="771525" cy="584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45791" dir="2021404" algn="ctr" rotWithShape="0">
              <a:srgbClr val="000000"/>
            </a:outerShdw>
          </a:effectLst>
        </p:spPr>
        <p:txBody>
          <a:bodyPr lIns="91340" tIns="45670" rIns="91340" bIns="45670">
            <a:spAutoFit/>
          </a:bodyPr>
          <a:lstStyle/>
          <a:p>
            <a:pPr algn="ctr">
              <a:defRPr/>
            </a:pPr>
            <a:r>
              <a:rPr lang="en-US" altLang="ko-KR" sz="3200" b="1" i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2</a:t>
            </a:r>
            <a:endParaRPr lang="en-US" altLang="ko-KR" sz="2000" b="1" i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749" y="1484313"/>
            <a:ext cx="8208963" cy="3550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분석 구현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642937" lvl="1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539750" algn="l"/>
              </a:tabLst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간 상관관계 파악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Heatmap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으로 온도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전류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라벨 간의 상관관계를 확인하고 시각화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642937" lvl="1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539750" algn="l"/>
              </a:tabLst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전처리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-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정규화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온도 데이터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파란색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전류데이터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주황색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분포가 광범위하므로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정규화를 진행하여 학습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Rectangle 203"/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관련 연구 및 분석 구현</a:t>
            </a:r>
          </a:p>
        </p:txBody>
      </p:sp>
      <p:pic>
        <p:nvPicPr>
          <p:cNvPr id="9218" name="_x273058680">
            <a:extLst>
              <a:ext uri="{FF2B5EF4-FFF2-40B4-BE49-F238E27FC236}">
                <a16:creationId xmlns:a16="http://schemas.microsoft.com/office/drawing/2014/main" id="{F258CC5D-AD09-7A6F-BD8A-577EFD5F6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843" y="5013176"/>
            <a:ext cx="1873250" cy="140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7" name="_x273059880">
            <a:extLst>
              <a:ext uri="{FF2B5EF4-FFF2-40B4-BE49-F238E27FC236}">
                <a16:creationId xmlns:a16="http://schemas.microsoft.com/office/drawing/2014/main" id="{90AE945F-8B41-34C3-FC32-CDF5068BFF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5018118"/>
            <a:ext cx="1860550" cy="141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_x270063224">
            <a:extLst>
              <a:ext uri="{FF2B5EF4-FFF2-40B4-BE49-F238E27FC236}">
                <a16:creationId xmlns:a16="http://schemas.microsoft.com/office/drawing/2014/main" id="{D2E455F2-7E7A-CDFE-63A5-FF879A2BB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345" y="5506038"/>
            <a:ext cx="1708150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30D8D46C-5978-DD08-7448-920F01E96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222" name="_x270060664">
            <a:extLst>
              <a:ext uri="{FF2B5EF4-FFF2-40B4-BE49-F238E27FC236}">
                <a16:creationId xmlns:a16="http://schemas.microsoft.com/office/drawing/2014/main" id="{2AC7C6E7-66B9-87E0-6F66-BB42548DF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805" y="2789313"/>
            <a:ext cx="1744663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7554149-AB5D-D270-268C-5A71E25F47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289580"/>
              </p:ext>
            </p:extLst>
          </p:nvPr>
        </p:nvGraphicFramePr>
        <p:xfrm>
          <a:off x="3108778" y="3004288"/>
          <a:ext cx="5639432" cy="981775"/>
        </p:xfrm>
        <a:graphic>
          <a:graphicData uri="http://schemas.openxmlformats.org/drawingml/2006/table">
            <a:tbl>
              <a:tblPr/>
              <a:tblGrid>
                <a:gridCol w="1620647">
                  <a:extLst>
                    <a:ext uri="{9D8B030D-6E8A-4147-A177-3AD203B41FA5}">
                      <a16:colId xmlns:a16="http://schemas.microsoft.com/office/drawing/2014/main" val="2336518815"/>
                    </a:ext>
                  </a:extLst>
                </a:gridCol>
                <a:gridCol w="518105">
                  <a:extLst>
                    <a:ext uri="{9D8B030D-6E8A-4147-A177-3AD203B41FA5}">
                      <a16:colId xmlns:a16="http://schemas.microsoft.com/office/drawing/2014/main" val="1589359073"/>
                    </a:ext>
                  </a:extLst>
                </a:gridCol>
                <a:gridCol w="3500680">
                  <a:extLst>
                    <a:ext uri="{9D8B030D-6E8A-4147-A177-3AD203B41FA5}">
                      <a16:colId xmlns:a16="http://schemas.microsoft.com/office/drawing/2014/main" val="1909901088"/>
                    </a:ext>
                  </a:extLst>
                </a:gridCol>
              </a:tblGrid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데이터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상관도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비고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0545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온도 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- </a:t>
                      </a: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라벨 간의 상관성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0.96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</a:rPr>
                        <a:t>매우 높은 상관성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)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</a:rPr>
                        <a:t>오류 발생에 있어 온도의 영향이 매우 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266294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전류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라벨 간의 상관성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-0.73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</a:rPr>
                        <a:t>높은 상관성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)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</a:rPr>
                        <a:t>오류 발생에 있어 전류의 영향이 다소 큼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4765314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온도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- 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전류 간의 상관성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-0.86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</a:rPr>
                        <a:t>높은 상관성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)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  <a:ea typeface="함초롬바탕" panose="02030504000101010101" pitchFamily="18" charset="-127"/>
                        </a:rPr>
                        <a:t>온도와 전류 사이에도 상관성이 큼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5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7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8043550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분석 구현</a:t>
            </a: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28588" y="115888"/>
            <a:ext cx="771525" cy="584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45791" dir="2021404" algn="ctr" rotWithShape="0">
              <a:srgbClr val="000000"/>
            </a:outerShdw>
          </a:effectLst>
        </p:spPr>
        <p:txBody>
          <a:bodyPr lIns="91340" tIns="45670" rIns="91340" bIns="45670">
            <a:spAutoFit/>
          </a:bodyPr>
          <a:lstStyle/>
          <a:p>
            <a:pPr algn="ctr">
              <a:defRPr/>
            </a:pPr>
            <a:r>
              <a:rPr lang="en-US" altLang="ko-KR" sz="3200" b="1" i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2</a:t>
            </a:r>
            <a:endParaRPr lang="en-US" altLang="ko-KR" sz="2000" b="1" i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749" y="1484313"/>
            <a:ext cx="8208963" cy="184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분석 구현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계속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marL="642937" lvl="1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539750" algn="l"/>
              </a:tabLst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(LSTM-AE)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LSTM-AE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입력을 위한 시퀀스 생성 함수를 만들어 시퀀스 데이터 생성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(Time step: 36)</a:t>
            </a: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LSTM-AE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 구조는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개의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Encoder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계층과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Decoder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계층으로 구성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input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레이어의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feature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차원이므로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output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레이어도 동일한 차원으로 구성하여 출력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Rectangle 203"/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관련 연구 및 분석 구현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0D8D46C-5978-DD08-7448-920F01E96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41" name="_x273060680">
            <a:extLst>
              <a:ext uri="{FF2B5EF4-FFF2-40B4-BE49-F238E27FC236}">
                <a16:creationId xmlns:a16="http://schemas.microsoft.com/office/drawing/2014/main" id="{B83AFD5F-62ED-C045-9616-A77F904F0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48" y="3526754"/>
            <a:ext cx="4657261" cy="184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3" name="_x273062520">
            <a:extLst>
              <a:ext uri="{FF2B5EF4-FFF2-40B4-BE49-F238E27FC236}">
                <a16:creationId xmlns:a16="http://schemas.microsoft.com/office/drawing/2014/main" id="{F60A966F-35A1-2345-5C2B-ACF133A99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730" y="4590752"/>
            <a:ext cx="2409825" cy="200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115AC6A-EC6A-6950-902B-74EC3451EE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214485"/>
              </p:ext>
            </p:extLst>
          </p:nvPr>
        </p:nvGraphicFramePr>
        <p:xfrm>
          <a:off x="6156176" y="4893936"/>
          <a:ext cx="2708910" cy="1623507"/>
        </p:xfrm>
        <a:graphic>
          <a:graphicData uri="http://schemas.openxmlformats.org/drawingml/2006/table">
            <a:tbl>
              <a:tblPr/>
              <a:tblGrid>
                <a:gridCol w="1318514">
                  <a:extLst>
                    <a:ext uri="{9D8B030D-6E8A-4147-A177-3AD203B41FA5}">
                      <a16:colId xmlns:a16="http://schemas.microsoft.com/office/drawing/2014/main" val="2143699875"/>
                    </a:ext>
                  </a:extLst>
                </a:gridCol>
                <a:gridCol w="1390396">
                  <a:extLst>
                    <a:ext uri="{9D8B030D-6E8A-4147-A177-3AD203B41FA5}">
                      <a16:colId xmlns:a16="http://schemas.microsoft.com/office/drawing/2014/main" val="510193344"/>
                    </a:ext>
                  </a:extLst>
                </a:gridCol>
              </a:tblGrid>
              <a:tr h="3660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종류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7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LSTM-AE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(Auto Encoder)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4441243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활성함수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activation)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7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Relu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8409623"/>
                  </a:ext>
                </a:extLst>
              </a:tr>
              <a:tr h="366014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손실함수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loss)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7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mse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(mean </a:t>
                      </a: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squre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 error)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2221045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최적화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optimizer)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7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Adam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6393124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학습률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7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0.01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3014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159263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분석 구현</a:t>
            </a: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28588" y="115888"/>
            <a:ext cx="771525" cy="584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45791" dir="2021404" algn="ctr" rotWithShape="0">
              <a:srgbClr val="000000"/>
            </a:outerShdw>
          </a:effectLst>
        </p:spPr>
        <p:txBody>
          <a:bodyPr lIns="91340" tIns="45670" rIns="91340" bIns="45670">
            <a:spAutoFit/>
          </a:bodyPr>
          <a:lstStyle/>
          <a:p>
            <a:pPr algn="ctr">
              <a:defRPr/>
            </a:pPr>
            <a:r>
              <a:rPr lang="en-US" altLang="ko-KR" sz="3200" b="1" i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2</a:t>
            </a:r>
            <a:endParaRPr lang="en-US" altLang="ko-KR" sz="2000" b="1" i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749" y="1484313"/>
            <a:ext cx="8208963" cy="1196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분석 구현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계속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marL="642937" lvl="1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539750" algn="l"/>
              </a:tabLst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학습 및 결과</a:t>
            </a: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학습 데이터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검증데이터 간 손실 함수 비교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Rectangle 203"/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관련 연구 및 분석 구현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0D8D46C-5978-DD08-7448-920F01E96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5" name="_x273062680">
            <a:extLst>
              <a:ext uri="{FF2B5EF4-FFF2-40B4-BE49-F238E27FC236}">
                <a16:creationId xmlns:a16="http://schemas.microsoft.com/office/drawing/2014/main" id="{8B8D5158-501B-B492-211E-474FF2F50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919170"/>
            <a:ext cx="3384376" cy="256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3EFB565-B6B1-D456-2752-506403913C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91251"/>
              </p:ext>
            </p:extLst>
          </p:nvPr>
        </p:nvGraphicFramePr>
        <p:xfrm>
          <a:off x="5186896" y="4437112"/>
          <a:ext cx="2421382" cy="748793"/>
        </p:xfrm>
        <a:graphic>
          <a:graphicData uri="http://schemas.openxmlformats.org/drawingml/2006/table">
            <a:tbl>
              <a:tblPr/>
              <a:tblGrid>
                <a:gridCol w="1606042">
                  <a:extLst>
                    <a:ext uri="{9D8B030D-6E8A-4147-A177-3AD203B41FA5}">
                      <a16:colId xmlns:a16="http://schemas.microsoft.com/office/drawing/2014/main" val="1947893021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46041100"/>
                    </a:ext>
                  </a:extLst>
                </a:gridCol>
              </a:tblGrid>
              <a:tr h="258191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Epoch(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반복횟수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7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50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791513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Batch(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입력데이터 개수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7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32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377542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검증 데이터 비율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7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0.2(20%)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0836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783859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분석 구현</a:t>
            </a: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28588" y="115888"/>
            <a:ext cx="771525" cy="584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45791" dir="2021404" algn="ctr" rotWithShape="0">
              <a:srgbClr val="000000"/>
            </a:outerShdw>
          </a:effectLst>
        </p:spPr>
        <p:txBody>
          <a:bodyPr lIns="91340" tIns="45670" rIns="91340" bIns="45670">
            <a:spAutoFit/>
          </a:bodyPr>
          <a:lstStyle/>
          <a:p>
            <a:pPr algn="ctr">
              <a:defRPr/>
            </a:pPr>
            <a:r>
              <a:rPr lang="en-US" altLang="ko-KR" sz="3200" b="1" i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2</a:t>
            </a:r>
            <a:endParaRPr lang="en-US" altLang="ko-KR" sz="2000" b="1" i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749" y="1484313"/>
            <a:ext cx="8208963" cy="2811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분석 구현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계속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642937" lvl="1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539750" algn="l"/>
              </a:tabLst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Reconstruction Error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및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threshold(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임계값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설정</a:t>
            </a: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Reconstruction Error :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정상데이터가 입력될 땐 출력 값과 입력 값이 유사하기 때문에 </a:t>
            </a: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mse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가깝지만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비정상 데이터가 입력될 시에는 차이가 커짐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threshold(</a:t>
            </a:r>
            <a:r>
              <a:rPr lang="ko-KR" altLang="en-US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임계값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설정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Reconstruction error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데이터의 분포는 대부분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가까우며 실제 검증용 데이터도 정상데이터가 대부분이므로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임계값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en-US" altLang="ko-KR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thr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상위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90%(0.17)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으로 설정함</a:t>
            </a: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90%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넘어가는 경우에는 비정상 데이터가 정상으로 판단되어지는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FP(False Positive)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증가하기 시작함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Rectangle 203"/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관련 연구 및 분석 구현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0D8D46C-5978-DD08-7448-920F01E96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89" name="_x272369840">
            <a:extLst>
              <a:ext uri="{FF2B5EF4-FFF2-40B4-BE49-F238E27FC236}">
                <a16:creationId xmlns:a16="http://schemas.microsoft.com/office/drawing/2014/main" id="{05D65B4C-7126-4BF1-84CD-70BBBA516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514" y="4525897"/>
            <a:ext cx="2376264" cy="1704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1" name="_x272369600">
            <a:extLst>
              <a:ext uri="{FF2B5EF4-FFF2-40B4-BE49-F238E27FC236}">
                <a16:creationId xmlns:a16="http://schemas.microsoft.com/office/drawing/2014/main" id="{A216117B-5C25-FFA3-D2C7-1B250088B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4521635"/>
            <a:ext cx="2304256" cy="170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06869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분석 구현</a:t>
            </a: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28588" y="115888"/>
            <a:ext cx="771525" cy="584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45791" dir="2021404" algn="ctr" rotWithShape="0">
              <a:srgbClr val="000000"/>
            </a:outerShdw>
          </a:effectLst>
        </p:spPr>
        <p:txBody>
          <a:bodyPr lIns="91340" tIns="45670" rIns="91340" bIns="45670">
            <a:spAutoFit/>
          </a:bodyPr>
          <a:lstStyle/>
          <a:p>
            <a:pPr algn="ctr">
              <a:defRPr/>
            </a:pPr>
            <a:r>
              <a:rPr lang="en-US" altLang="ko-KR" sz="3200" b="1" i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2</a:t>
            </a:r>
            <a:endParaRPr lang="en-US" altLang="ko-KR" sz="2000" b="1" i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749" y="1484313"/>
            <a:ext cx="8208963" cy="3781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분석 구현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계속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642937" lvl="1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539750" algn="l"/>
              </a:tabLst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평가 및 해석</a:t>
            </a: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오차 행렬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(Confusion Matrix)</a:t>
            </a: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39750" lvl="2" algn="just">
              <a:lnSpc>
                <a:spcPct val="150000"/>
              </a:lnSpc>
              <a:buClr>
                <a:schemeClr val="tx1"/>
              </a:buClr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39750" lvl="2" algn="just">
              <a:lnSpc>
                <a:spcPct val="150000"/>
              </a:lnSpc>
              <a:buClr>
                <a:schemeClr val="tx1"/>
              </a:buClr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39750" lvl="2" algn="just">
              <a:lnSpc>
                <a:spcPct val="150000"/>
              </a:lnSpc>
              <a:buClr>
                <a:schemeClr val="tx1"/>
              </a:buClr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성능지표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정확도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예측률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재현률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F1 Score (1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가까울수록 좋은 성능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sp>
        <p:nvSpPr>
          <p:cNvPr id="12" name="Rectangle 203"/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관련 연구 및 분석 구현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0D8D46C-5978-DD08-7448-920F01E96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3313" name="_x272369600">
            <a:extLst>
              <a:ext uri="{FF2B5EF4-FFF2-40B4-BE49-F238E27FC236}">
                <a16:creationId xmlns:a16="http://schemas.microsoft.com/office/drawing/2014/main" id="{D440EE71-2F73-D545-C670-E1B7587F6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9"/>
          <a:stretch>
            <a:fillRect/>
          </a:stretch>
        </p:blipFill>
        <p:spPr bwMode="auto">
          <a:xfrm>
            <a:off x="2051843" y="2818606"/>
            <a:ext cx="2293938" cy="1874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EB93F94-4942-4F8A-3B71-CA9D2D2028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544750"/>
              </p:ext>
            </p:extLst>
          </p:nvPr>
        </p:nvGraphicFramePr>
        <p:xfrm>
          <a:off x="4602693" y="3443351"/>
          <a:ext cx="2277618" cy="1082548"/>
        </p:xfrm>
        <a:graphic>
          <a:graphicData uri="http://schemas.openxmlformats.org/drawingml/2006/table">
            <a:tbl>
              <a:tblPr/>
              <a:tblGrid>
                <a:gridCol w="1462278">
                  <a:extLst>
                    <a:ext uri="{9D8B030D-6E8A-4147-A177-3AD203B41FA5}">
                      <a16:colId xmlns:a16="http://schemas.microsoft.com/office/drawing/2014/main" val="2983133689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316972144"/>
                    </a:ext>
                  </a:extLst>
                </a:gridCol>
              </a:tblGrid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TP(True Positive)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7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13899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4840619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FP(False Positive)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7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4517033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TN(True Negative)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7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720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641714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FN(False Negative)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7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825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187979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72EBE869-ADE0-EDDC-0AF9-88E931A2DA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963233"/>
              </p:ext>
            </p:extLst>
          </p:nvPr>
        </p:nvGraphicFramePr>
        <p:xfrm>
          <a:off x="1475656" y="5303897"/>
          <a:ext cx="6005764" cy="635466"/>
        </p:xfrm>
        <a:graphic>
          <a:graphicData uri="http://schemas.openxmlformats.org/drawingml/2006/table">
            <a:tbl>
              <a:tblPr/>
              <a:tblGrid>
                <a:gridCol w="1501441">
                  <a:extLst>
                    <a:ext uri="{9D8B030D-6E8A-4147-A177-3AD203B41FA5}">
                      <a16:colId xmlns:a16="http://schemas.microsoft.com/office/drawing/2014/main" val="3458215357"/>
                    </a:ext>
                  </a:extLst>
                </a:gridCol>
                <a:gridCol w="1501441">
                  <a:extLst>
                    <a:ext uri="{9D8B030D-6E8A-4147-A177-3AD203B41FA5}">
                      <a16:colId xmlns:a16="http://schemas.microsoft.com/office/drawing/2014/main" val="1314734810"/>
                    </a:ext>
                  </a:extLst>
                </a:gridCol>
                <a:gridCol w="1501441">
                  <a:extLst>
                    <a:ext uri="{9D8B030D-6E8A-4147-A177-3AD203B41FA5}">
                      <a16:colId xmlns:a16="http://schemas.microsoft.com/office/drawing/2014/main" val="2113097029"/>
                    </a:ext>
                  </a:extLst>
                </a:gridCol>
                <a:gridCol w="1501441">
                  <a:extLst>
                    <a:ext uri="{9D8B030D-6E8A-4147-A177-3AD203B41FA5}">
                      <a16:colId xmlns:a16="http://schemas.microsoft.com/office/drawing/2014/main" val="570232496"/>
                    </a:ext>
                  </a:extLst>
                </a:gridCol>
              </a:tblGrid>
              <a:tr h="3177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정확도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accuracy)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7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예측률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Precision)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7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kern="0" spc="0" dirty="0" err="1">
                          <a:solidFill>
                            <a:srgbClr val="000000"/>
                          </a:solidFill>
                          <a:effectLst/>
                          <a:ea typeface="맑은 고딕" panose="020B0503020000020004" pitchFamily="50" charset="-127"/>
                        </a:rPr>
                        <a:t>재현율</a:t>
                      </a:r>
                      <a:r>
                        <a:rPr lang="en-US" altLang="ko-KR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(</a:t>
                      </a: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Recall)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7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F1 score</a:t>
                      </a:r>
                      <a:endParaRPr lang="en-US" sz="12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7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31463"/>
                  </a:ext>
                </a:extLst>
              </a:tr>
              <a:tr h="31773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0.946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1.0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0.944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</a:rPr>
                        <a:t>0.971</a:t>
                      </a:r>
                      <a:endParaRPr lang="en-US" sz="1200" b="1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474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106452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분석 구현</a:t>
            </a: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28588" y="115888"/>
            <a:ext cx="771525" cy="584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45791" dir="2021404" algn="ctr" rotWithShape="0">
              <a:srgbClr val="000000"/>
            </a:outerShdw>
          </a:effectLst>
        </p:spPr>
        <p:txBody>
          <a:bodyPr lIns="91340" tIns="45670" rIns="91340" bIns="45670">
            <a:spAutoFit/>
          </a:bodyPr>
          <a:lstStyle/>
          <a:p>
            <a:pPr algn="ctr">
              <a:defRPr/>
            </a:pPr>
            <a:r>
              <a:rPr lang="en-US" altLang="ko-KR" sz="3200" b="1" i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2</a:t>
            </a:r>
            <a:endParaRPr lang="en-US" altLang="ko-KR" sz="2000" b="1" i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749" y="1484313"/>
            <a:ext cx="8208963" cy="1196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분석 구현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계속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642937" lvl="1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539750" algn="l"/>
              </a:tabLst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평가 및 해석</a:t>
            </a: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ROC Curve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및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ROC_AUC (1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가까울수록 좋은 성능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</p:txBody>
      </p:sp>
      <p:sp>
        <p:nvSpPr>
          <p:cNvPr id="12" name="Rectangle 203"/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관련 연구 및 분석 구현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30D8D46C-5978-DD08-7448-920F01E96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4337" name="_x272369840">
            <a:extLst>
              <a:ext uri="{FF2B5EF4-FFF2-40B4-BE49-F238E27FC236}">
                <a16:creationId xmlns:a16="http://schemas.microsoft.com/office/drawing/2014/main" id="{A4A6673C-5F17-C350-1C33-09CEF406A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755411"/>
            <a:ext cx="3816424" cy="342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3976093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00000"/>
              </a:buClr>
            </a:pPr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시스템 요약</a:t>
            </a:r>
          </a:p>
        </p:txBody>
      </p:sp>
      <p:sp>
        <p:nvSpPr>
          <p:cNvPr id="9" name="Rectangle 203"/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요 약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550718"/>
              </p:ext>
            </p:extLst>
          </p:nvPr>
        </p:nvGraphicFramePr>
        <p:xfrm>
          <a:off x="323464" y="1484784"/>
          <a:ext cx="8497069" cy="5179452"/>
        </p:xfrm>
        <a:graphic>
          <a:graphicData uri="http://schemas.openxmlformats.org/drawingml/2006/table">
            <a:tbl>
              <a:tblPr/>
              <a:tblGrid>
                <a:gridCol w="1853905">
                  <a:extLst>
                    <a:ext uri="{9D8B030D-6E8A-4147-A177-3AD203B41FA5}">
                      <a16:colId xmlns:a16="http://schemas.microsoft.com/office/drawing/2014/main" val="1390457554"/>
                    </a:ext>
                  </a:extLst>
                </a:gridCol>
                <a:gridCol w="6643164">
                  <a:extLst>
                    <a:ext uri="{9D8B030D-6E8A-4147-A177-3AD203B41FA5}">
                      <a16:colId xmlns:a16="http://schemas.microsoft.com/office/drawing/2014/main" val="17921509"/>
                    </a:ext>
                  </a:extLst>
                </a:gridCol>
              </a:tblGrid>
              <a:tr h="5486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시스템명</a:t>
                      </a: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공정 데이터를 활용한 설비 오류 발생 예측 시스템</a:t>
                      </a: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778066"/>
                  </a:ext>
                </a:extLst>
              </a:tr>
              <a:tr h="6801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목 적</a:t>
                      </a: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열풍 건조기의 설비 온도와 전류 데이터를 분석하여 </a:t>
                      </a:r>
                      <a:endParaRPr lang="en-US" altLang="ko-KR" sz="1800" b="1" kern="1200" dirty="0">
                        <a:solidFill>
                          <a:schemeClr val="tx1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  <a:cs typeface="+mn-cs"/>
                      </a:endParaRPr>
                    </a:p>
                    <a:p>
                      <a:pPr algn="ctr" fontAlgn="base" latinLnBrk="0"/>
                      <a:r>
                        <a:rPr lang="ko-KR" altLang="en-US" sz="1800" b="1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설비의 오류 발생을 예측</a:t>
                      </a: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395029"/>
                  </a:ext>
                </a:extLst>
              </a:tr>
              <a:tr h="49173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데이터 수집 기간</a:t>
                      </a: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2022.09.06~2022.10.27</a:t>
                      </a:r>
                      <a:endParaRPr lang="ko-KR" altLang="en-US" sz="1600" b="0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  <a:cs typeface="+mn-cs"/>
                      </a:endParaRP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4997957"/>
                  </a:ext>
                </a:extLst>
              </a:tr>
              <a:tr h="65574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데이터 셋 현황</a:t>
                      </a: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33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개의 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csv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파일로 정리 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*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파일당 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1,548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개의 데이터 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= 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총 </a:t>
                      </a:r>
                      <a:r>
                        <a:rPr lang="en-US" altLang="ko-KR" sz="16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51,048</a:t>
                      </a:r>
                      <a:r>
                        <a:rPr lang="ko-KR" altLang="en-US" sz="16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개</a:t>
                      </a:r>
                      <a:endParaRPr lang="en-US" altLang="ko-KR" sz="1600" b="0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  <a:cs typeface="+mn-cs"/>
                      </a:endParaRPr>
                    </a:p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Column: Index / Process / Time / Temp(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온도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 / Current(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전류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 / Date / Label(0,1)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  <a:cs typeface="+mn-cs"/>
                      </a:endParaRP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9869173"/>
                  </a:ext>
                </a:extLst>
              </a:tr>
              <a:tr h="49334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Feature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Data(X)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X1: Temp (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온도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 / X2: Current(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전류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  <a:cs typeface="+mn-cs"/>
                      </a:endParaRP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9338504"/>
                  </a:ext>
                </a:extLst>
              </a:tr>
              <a:tr h="47119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Label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Data(X)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Y : Label (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오류발생시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1 /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정상상태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0)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  <a:cs typeface="+mn-cs"/>
                      </a:endParaRP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934297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분석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 S/W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Anaconda / Python 3.9 / </a:t>
                      </a:r>
                      <a:r>
                        <a:rPr lang="en-US" altLang="ko-KR" sz="1600" kern="1200" dirty="0" err="1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Jupyter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notebook</a:t>
                      </a: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567182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적용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 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모델</a:t>
                      </a: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LSTM-AE (</a:t>
                      </a:r>
                      <a:r>
                        <a:rPr lang="en-US" altLang="ko-KR" sz="1800" b="1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Long </a:t>
                      </a:r>
                      <a:r>
                        <a:rPr lang="en-US" altLang="ko-KR" sz="1800" b="1" u="none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Short Term Memory</a:t>
                      </a:r>
                      <a:r>
                        <a:rPr lang="ko-KR" altLang="en-US" sz="1600" b="1" u="none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–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Auto Encoder)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  <a:cs typeface="+mn-cs"/>
                      </a:endParaRP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8734876"/>
                  </a:ext>
                </a:extLst>
              </a:tr>
              <a:tr h="4756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분석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 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결과</a:t>
                      </a: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정확도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: 0.946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/ </a:t>
                      </a:r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예측률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: 1.0 / </a:t>
                      </a:r>
                      <a:r>
                        <a:rPr lang="ko-KR" altLang="en-US" sz="1400" b="1" kern="1200" dirty="0" err="1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재현율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: 0.944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/ F1 score: 0.971</a:t>
                      </a:r>
                      <a:r>
                        <a:rPr lang="ko-KR" altLang="en-US" sz="1400" b="1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</a:t>
                      </a:r>
                      <a:r>
                        <a:rPr lang="en-US" altLang="ko-KR" sz="1400" b="1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/ ROC_AUC: 0.972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  <a:cs typeface="+mn-cs"/>
                      </a:endParaRP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373244"/>
                  </a:ext>
                </a:extLst>
              </a:tr>
              <a:tr h="49893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핵심 키워드</a:t>
                      </a:r>
                    </a:p>
                  </a:txBody>
                  <a:tcPr marL="14416" marR="14416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딥러닝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기계학습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예지 보전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스마트공장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, LSTM,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오토인코더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  <a:cs typeface="+mn-cs"/>
                      </a:endParaRPr>
                    </a:p>
                  </a:txBody>
                  <a:tcPr marL="14416" marR="14416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62570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Aqu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66783" y="2796303"/>
            <a:ext cx="933450" cy="868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2383005" y="2813447"/>
            <a:ext cx="4748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3</a:t>
            </a:r>
            <a:endParaRPr lang="en-US" altLang="ko-KR" sz="4000" b="1" cap="none" spc="0" dirty="0">
              <a:ln w="17780" cmpd="sng">
                <a:solidFill>
                  <a:schemeClr val="accent1">
                    <a:tint val="3000"/>
                  </a:schemeClr>
                </a:solidFill>
                <a:prstDash val="solid"/>
                <a:miter lim="800000"/>
              </a:ln>
              <a:solidFill>
                <a:schemeClr val="tx2">
                  <a:lumMod val="60000"/>
                  <a:lumOff val="40000"/>
                </a:schemeClr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</a:endParaRPr>
          </a:p>
        </p:txBody>
      </p:sp>
      <p:sp>
        <p:nvSpPr>
          <p:cNvPr id="8" name="Rectangle 203"/>
          <p:cNvSpPr>
            <a:spLocks noChangeArrowheads="1"/>
          </p:cNvSpPr>
          <p:nvPr/>
        </p:nvSpPr>
        <p:spPr bwMode="auto">
          <a:xfrm>
            <a:off x="3131840" y="2905780"/>
            <a:ext cx="414751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결론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및 향후 실제 적용</a:t>
            </a:r>
          </a:p>
        </p:txBody>
      </p:sp>
    </p:spTree>
    <p:extLst>
      <p:ext uri="{BB962C8B-B14F-4D97-AF65-F5344CB8AC3E}">
        <p14:creationId xmlns:p14="http://schemas.microsoft.com/office/powerpoint/2010/main" val="113785023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28588" y="115888"/>
            <a:ext cx="771525" cy="584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45791" dir="2021404" algn="ctr" rotWithShape="0">
              <a:srgbClr val="000000"/>
            </a:outerShdw>
          </a:effectLst>
        </p:spPr>
        <p:txBody>
          <a:bodyPr lIns="91340" tIns="45670" rIns="91340" bIns="45670">
            <a:spAutoFit/>
          </a:bodyPr>
          <a:lstStyle/>
          <a:p>
            <a:pPr algn="ctr">
              <a:defRPr/>
            </a:pPr>
            <a:r>
              <a:rPr lang="en-US" altLang="ko-KR" sz="3200" b="1" i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3</a:t>
            </a:r>
            <a:endParaRPr lang="en-US" altLang="ko-KR" sz="2000" b="1" i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12" name="Rectangle 203"/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결론 및 향후 실제 적용</a:t>
            </a:r>
          </a:p>
        </p:txBody>
      </p:sp>
      <p:sp>
        <p:nvSpPr>
          <p:cNvPr id="9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결론 및 향후 실제 적용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3AB57A-7EFB-D3D5-0645-3AD831D76F34}"/>
              </a:ext>
            </a:extLst>
          </p:cNvPr>
          <p:cNvSpPr txBox="1"/>
          <p:nvPr/>
        </p:nvSpPr>
        <p:spPr>
          <a:xfrm>
            <a:off x="179387" y="1484784"/>
            <a:ext cx="8208963" cy="2604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42937" lvl="1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539750" algn="l"/>
              </a:tabLst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결론</a:t>
            </a: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본 시스템의 성능지표는 최종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ROC_AUC=0.972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우수한 성능으로 확인됨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따라서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해당 설비의 예지보전을 위하여 위에서 제시한 분석모델을 적용할 시에 오류 발생 예측에 있어 상당부분 효과가 있을 거라 판단됨 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39750" lvl="2" algn="just">
              <a:lnSpc>
                <a:spcPct val="150000"/>
              </a:lnSpc>
              <a:buClr>
                <a:schemeClr val="tx1"/>
              </a:buClr>
            </a:pPr>
            <a:endParaRPr lang="en-US" altLang="ko-KR" sz="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642937" lvl="1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539750" algn="l"/>
              </a:tabLst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향후 예지보전 솔루션 구축 내용</a:t>
            </a: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예지보전 솔루션 구축 시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설비 오류 발생이 예상될 때 알릴 수 있는 이벤트 대응 제어용 모듈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(HW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및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SW)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추가 적용하여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아래와 같이 대응할 수 있도록 함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5361" name="_x272369840">
            <a:extLst>
              <a:ext uri="{FF2B5EF4-FFF2-40B4-BE49-F238E27FC236}">
                <a16:creationId xmlns:a16="http://schemas.microsoft.com/office/drawing/2014/main" id="{FCB2900A-76F7-BD3F-51FD-FC3D4CD33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200548"/>
            <a:ext cx="594995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45076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7" name="Rectangle 203"/>
          <p:cNvSpPr>
            <a:spLocks noChangeArrowheads="1"/>
          </p:cNvSpPr>
          <p:nvPr/>
        </p:nvSpPr>
        <p:spPr bwMode="auto">
          <a:xfrm>
            <a:off x="2124075" y="111125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Q &amp; A</a:t>
            </a:r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 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82778" y="4869160"/>
            <a:ext cx="3178444" cy="1367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1897229" y="1772816"/>
            <a:ext cx="5349541" cy="23749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질의 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 </a:t>
            </a:r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응답</a:t>
            </a:r>
            <a:endParaRPr lang="en-US" altLang="ko-KR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경청해 주셔서 감사합니다</a:t>
            </a:r>
            <a:r>
              <a:rPr lang="en-US" altLang="ko-KR" sz="20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설명이 부족한 부분이나 미흡한 부분에 대해 </a:t>
            </a:r>
            <a:endParaRPr lang="en-US" altLang="ko-KR" sz="2000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질문 주시면 성의껏 답변 드리겠습니다</a:t>
            </a:r>
            <a:r>
              <a:rPr lang="en-US" altLang="ko-KR" sz="2000" dirty="0">
                <a:latin typeface="HY그래픽M" panose="02030600000101010101" pitchFamily="18" charset="-127"/>
                <a:ea typeface="HY그래픽M" panose="02030600000101010101" pitchFamily="18" charset="-127"/>
              </a:rPr>
              <a:t>.</a:t>
            </a:r>
            <a:endParaRPr lang="ko-KR" altLang="en-US" sz="2000" dirty="0">
              <a:latin typeface="HY그래픽M" panose="02030600000101010101" pitchFamily="18" charset="-127"/>
              <a:ea typeface="HY그래픽M" panose="02030600000101010101" pitchFamily="18" charset="-127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7" name="Rectangle 203"/>
          <p:cNvSpPr>
            <a:spLocks noChangeArrowheads="1"/>
          </p:cNvSpPr>
          <p:nvPr/>
        </p:nvSpPr>
        <p:spPr bwMode="auto">
          <a:xfrm>
            <a:off x="2124075" y="111125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목  차 </a:t>
            </a:r>
          </a:p>
        </p:txBody>
      </p:sp>
      <p:sp>
        <p:nvSpPr>
          <p:cNvPr id="4" name="Rectangle 203"/>
          <p:cNvSpPr>
            <a:spLocks noChangeArrowheads="1"/>
          </p:cNvSpPr>
          <p:nvPr/>
        </p:nvSpPr>
        <p:spPr bwMode="auto">
          <a:xfrm>
            <a:off x="2555776" y="2492896"/>
            <a:ext cx="4536504" cy="1930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1. 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서론 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– 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배경 및 필요성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2. 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관련 연구 및 분석 구현</a:t>
            </a:r>
          </a:p>
          <a:p>
            <a:pPr>
              <a:lnSpc>
                <a:spcPct val="150000"/>
              </a:lnSpc>
            </a:pP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3. 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결론 및 향후 실제 적용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Aqu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50081" y="2824441"/>
            <a:ext cx="933450" cy="868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2966303" y="2841585"/>
            <a:ext cx="4748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cap="none" spc="0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1</a:t>
            </a:r>
          </a:p>
        </p:txBody>
      </p:sp>
      <p:sp>
        <p:nvSpPr>
          <p:cNvPr id="8" name="Rectangle 203"/>
          <p:cNvSpPr>
            <a:spLocks noChangeArrowheads="1"/>
          </p:cNvSpPr>
          <p:nvPr/>
        </p:nvSpPr>
        <p:spPr bwMode="auto">
          <a:xfrm>
            <a:off x="3707904" y="2996952"/>
            <a:ext cx="26642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배경 및 필요성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 </a:t>
            </a:r>
            <a:endParaRPr lang="ko-KR" altLang="en-US" sz="2800" b="1" dirty="0">
              <a:latin typeface="HY헤드라인M" pitchFamily="18" charset="-127"/>
              <a:ea typeface="HY헤드라인M" pitchFamily="18" charset="-127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배경 및 필요성</a:t>
            </a: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28588" y="115888"/>
            <a:ext cx="771525" cy="584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45791" dir="2021404" algn="ctr" rotWithShape="0">
              <a:srgbClr val="000000"/>
            </a:outerShdw>
          </a:effectLst>
        </p:spPr>
        <p:txBody>
          <a:bodyPr lIns="91340" tIns="45670" rIns="91340" bIns="45670">
            <a:spAutoFit/>
          </a:bodyPr>
          <a:lstStyle/>
          <a:p>
            <a:pPr algn="ctr">
              <a:defRPr/>
            </a:pPr>
            <a:r>
              <a:rPr lang="en-US" altLang="ko-KR" sz="3200" b="1" i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</a:t>
            </a:r>
            <a:endParaRPr lang="en-US" altLang="ko-KR" sz="2000" b="1" i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5258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설비 예지보전의 필요성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642937" lvl="1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539750" algn="l"/>
              </a:tabLst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국내 제조업의 현황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최근 스마트 공장 서비스의 확산으로 실시간 공정 및 설비 상태에 대한 데이터 수집이 가능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이를 활용하여 제조 현장의 효율이나 제조 설비의 고장 예측 및 진단을 위한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AI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기반 연구가 활발히 이루어지고 있음</a:t>
            </a:r>
          </a:p>
          <a:p>
            <a:pPr marL="642937" lvl="1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539750" algn="l"/>
              </a:tabLst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설비 예지보전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ko-KR" altLang="en-US" sz="1400" u="sng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설비 </a:t>
            </a:r>
            <a:r>
              <a:rPr lang="ko-KR" altLang="en-US" sz="1400" u="sng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예지보전이란</a:t>
            </a:r>
            <a:r>
              <a:rPr lang="en-US" altLang="ko-KR" sz="1400" u="sng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sz="1400" u="sng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설비의 이상상태를 감지하고</a:t>
            </a:r>
            <a:r>
              <a:rPr lang="en-US" altLang="ko-KR" sz="1400" u="sng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u="sng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고장으로 이어질 것인가를 예측하는 설비 관리 솔루션임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642937" lvl="1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539750" algn="l"/>
              </a:tabLst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642937" lvl="1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539750" algn="l"/>
              </a:tabLst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642937" lvl="1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539750" algn="l"/>
              </a:tabLst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57187" lvl="1" algn="just">
              <a:lnSpc>
                <a:spcPct val="150000"/>
              </a:lnSpc>
              <a:buClr>
                <a:srgbClr val="C00000"/>
              </a:buClr>
              <a:tabLst>
                <a:tab pos="539750" algn="l"/>
              </a:tabLst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ko-KR" altLang="en-US" sz="1400" u="sng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생산 설비의 고장이나 오류 발생은 곧 제품의 결함이나 생산 라인 가동 중단으로 이어지기 때문에 제조업체의 막대한 경제적 손실을 야기함</a:t>
            </a:r>
            <a:endParaRPr lang="en-US" altLang="ko-KR" sz="1400" u="sng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Rectangle 203"/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배경 및 필요성</a:t>
            </a:r>
          </a:p>
        </p:txBody>
      </p:sp>
      <p:pic>
        <p:nvPicPr>
          <p:cNvPr id="1027" name="_x254336960">
            <a:extLst>
              <a:ext uri="{FF2B5EF4-FFF2-40B4-BE49-F238E27FC236}">
                <a16:creationId xmlns:a16="http://schemas.microsoft.com/office/drawing/2014/main" id="{06D8B5C8-9AB6-C3C5-4897-84FDFB625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9014" y="4149080"/>
            <a:ext cx="5759450" cy="174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22512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배경 및 필요성</a:t>
            </a: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28588" y="115888"/>
            <a:ext cx="771525" cy="584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45791" dir="2021404" algn="ctr" rotWithShape="0">
              <a:srgbClr val="000000"/>
            </a:outerShdw>
          </a:effectLst>
        </p:spPr>
        <p:txBody>
          <a:bodyPr lIns="91340" tIns="45670" rIns="91340" bIns="45670">
            <a:spAutoFit/>
          </a:bodyPr>
          <a:lstStyle/>
          <a:p>
            <a:pPr algn="ctr">
              <a:defRPr/>
            </a:pPr>
            <a:r>
              <a:rPr lang="en-US" altLang="ko-KR" sz="3200" b="1" i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</a:t>
            </a:r>
            <a:endParaRPr lang="en-US" altLang="ko-KR" sz="2000" b="1" i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3919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적용 대상 설비 및 데이터 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642937" lvl="1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539750" algn="l"/>
              </a:tabLst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수집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열풍건조기 공정 데이터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설비 온도 및 전류 데이터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(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기간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2022.09.06~10.27,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주기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5sec)</a:t>
            </a: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kumimoji="1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프로세스 별 에러 발생 리스트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642937" lvl="1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539750" algn="l"/>
              </a:tabLst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형태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공정 데이터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프로세스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(1~43),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날짜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시간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공정 온도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공정 전류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총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33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개의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csv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파일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marL="539750" lvl="2" algn="just">
              <a:lnSpc>
                <a:spcPct val="150000"/>
              </a:lnSpc>
              <a:buClr>
                <a:schemeClr val="tx1"/>
              </a:buClr>
              <a:tabLst>
                <a:tab pos="539750" algn="l"/>
              </a:tabLst>
            </a:pPr>
            <a:endParaRPr lang="en-US" altLang="ko-KR" sz="1400" u="sng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539750" algn="l"/>
              </a:tabLst>
            </a:pPr>
            <a:endParaRPr lang="en-US" altLang="ko-KR" sz="1400" u="sng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539750" algn="l"/>
              </a:tabLst>
            </a:pPr>
            <a:endParaRPr lang="en-US" altLang="ko-KR" sz="1400" u="sng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539750" algn="l"/>
              </a:tabLst>
            </a:pPr>
            <a:endParaRPr lang="en-US" altLang="ko-KR" sz="1400" u="sng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에러 발생 리스트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</a:t>
            </a:r>
            <a:r>
              <a:rPr lang="ko-KR" altLang="en-US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날짜별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설비 에러 발생 프로세스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(1~43)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및 에러 유형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(1~11) (1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개의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csv)</a:t>
            </a:r>
          </a:p>
        </p:txBody>
      </p:sp>
      <p:sp>
        <p:nvSpPr>
          <p:cNvPr id="8" name="Rectangle 203"/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배경 및 필요성</a:t>
            </a:r>
          </a:p>
        </p:txBody>
      </p:sp>
      <p:pic>
        <p:nvPicPr>
          <p:cNvPr id="2050" name="_x184394200">
            <a:extLst>
              <a:ext uri="{FF2B5EF4-FFF2-40B4-BE49-F238E27FC236}">
                <a16:creationId xmlns:a16="http://schemas.microsoft.com/office/drawing/2014/main" id="{277329FE-2C6B-9084-12E9-1C65C7948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93" y="1308089"/>
            <a:ext cx="2106909" cy="971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_x272253648">
            <a:extLst>
              <a:ext uri="{FF2B5EF4-FFF2-40B4-BE49-F238E27FC236}">
                <a16:creationId xmlns:a16="http://schemas.microsoft.com/office/drawing/2014/main" id="{03BDCD75-B1EA-34E5-05CB-877510854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240" y="1312957"/>
            <a:ext cx="2084372" cy="961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_x184395000">
            <a:extLst>
              <a:ext uri="{FF2B5EF4-FFF2-40B4-BE49-F238E27FC236}">
                <a16:creationId xmlns:a16="http://schemas.microsoft.com/office/drawing/2014/main" id="{B071C59C-BF21-BF0D-0309-DF9B70EF5F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89" b="26059"/>
          <a:stretch>
            <a:fillRect/>
          </a:stretch>
        </p:blipFill>
        <p:spPr bwMode="auto">
          <a:xfrm>
            <a:off x="1835696" y="3731938"/>
            <a:ext cx="3672408" cy="118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_x272397856">
            <a:extLst>
              <a:ext uri="{FF2B5EF4-FFF2-40B4-BE49-F238E27FC236}">
                <a16:creationId xmlns:a16="http://schemas.microsoft.com/office/drawing/2014/main" id="{20E18752-015C-1BC8-B546-3B031ECDB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6" r="17999"/>
          <a:stretch>
            <a:fillRect/>
          </a:stretch>
        </p:blipFill>
        <p:spPr bwMode="auto">
          <a:xfrm>
            <a:off x="5658115" y="3759964"/>
            <a:ext cx="1290149" cy="1018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_x272271464">
            <a:extLst>
              <a:ext uri="{FF2B5EF4-FFF2-40B4-BE49-F238E27FC236}">
                <a16:creationId xmlns:a16="http://schemas.microsoft.com/office/drawing/2014/main" id="{6475511E-CFBB-D3A0-7086-02253F742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5342584"/>
            <a:ext cx="4329956" cy="136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_x272272104">
            <a:extLst>
              <a:ext uri="{FF2B5EF4-FFF2-40B4-BE49-F238E27FC236}">
                <a16:creationId xmlns:a16="http://schemas.microsoft.com/office/drawing/2014/main" id="{5FF4256E-97A5-D3A8-D876-AE3362E34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4228" y="6381328"/>
            <a:ext cx="1074738" cy="24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53528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배경 및 필요성</a:t>
            </a: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28588" y="115888"/>
            <a:ext cx="771525" cy="584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45791" dir="2021404" algn="ctr" rotWithShape="0">
              <a:srgbClr val="000000"/>
            </a:outerShdw>
          </a:effectLst>
        </p:spPr>
        <p:txBody>
          <a:bodyPr lIns="91340" tIns="45670" rIns="91340" bIns="45670">
            <a:spAutoFit/>
          </a:bodyPr>
          <a:lstStyle/>
          <a:p>
            <a:pPr algn="ctr">
              <a:defRPr/>
            </a:pPr>
            <a:r>
              <a:rPr lang="en-US" altLang="ko-KR" sz="3200" b="1" i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1</a:t>
            </a:r>
            <a:endParaRPr lang="en-US" altLang="ko-KR" sz="2000" b="1" i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4350" y="1422600"/>
            <a:ext cx="8280724" cy="4552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적용 대상 설비 및 데이터 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계속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marL="642937" lvl="1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539750" algn="l"/>
              </a:tabLst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라벨링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에러 유형에 관계없이 모든 에러 발생 시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해당 프로세스는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라벨링하고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그 외에는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으로 </a:t>
            </a:r>
            <a:r>
              <a:rPr lang="ko-KR" altLang="en-US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라벨링하여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공정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데이터에 </a:t>
            </a:r>
            <a:r>
              <a:rPr lang="ko-KR" altLang="en-US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라벨링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데이터를 추가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39750" lvl="2" algn="just">
              <a:lnSpc>
                <a:spcPct val="150000"/>
              </a:lnSpc>
              <a:buClr>
                <a:schemeClr val="tx1"/>
              </a:buClr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39750" lvl="2" algn="just">
              <a:lnSpc>
                <a:spcPct val="150000"/>
              </a:lnSpc>
              <a:buClr>
                <a:schemeClr val="tx1"/>
              </a:buClr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39750" lvl="2" algn="just">
              <a:lnSpc>
                <a:spcPct val="150000"/>
              </a:lnSpc>
              <a:buClr>
                <a:schemeClr val="tx1"/>
              </a:buClr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39750" lvl="2" algn="just">
              <a:lnSpc>
                <a:spcPct val="150000"/>
              </a:lnSpc>
              <a:buClr>
                <a:schemeClr val="tx1"/>
              </a:buClr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39750" lvl="2" algn="just">
              <a:lnSpc>
                <a:spcPct val="150000"/>
              </a:lnSpc>
              <a:buClr>
                <a:schemeClr val="tx1"/>
              </a:buClr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전류와 온도를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Feature(X1, X2)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하고 오류발생을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Label(Y)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하여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X1, X2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Y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간의 상관관계를 알아보고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딥러닝을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활용하여 오류 발생을 예측하는 시스템을 만들어보도록 함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39750" lvl="2" algn="just">
              <a:lnSpc>
                <a:spcPct val="150000"/>
              </a:lnSpc>
              <a:buClr>
                <a:schemeClr val="tx1"/>
              </a:buClr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Rectangle 203"/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배경 및 필요성</a:t>
            </a:r>
          </a:p>
        </p:txBody>
      </p:sp>
      <p:pic>
        <p:nvPicPr>
          <p:cNvPr id="3075" name="_x270533816">
            <a:extLst>
              <a:ext uri="{FF2B5EF4-FFF2-40B4-BE49-F238E27FC236}">
                <a16:creationId xmlns:a16="http://schemas.microsoft.com/office/drawing/2014/main" id="{94C50F07-C99C-FE49-B947-870110ACB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996952"/>
            <a:ext cx="3020479" cy="1646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7AC5DC4-C6EA-19DE-6A1D-BE19FEA02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343640"/>
              </p:ext>
            </p:extLst>
          </p:nvPr>
        </p:nvGraphicFramePr>
        <p:xfrm>
          <a:off x="2987824" y="5603711"/>
          <a:ext cx="3889248" cy="978027"/>
        </p:xfrm>
        <a:graphic>
          <a:graphicData uri="http://schemas.openxmlformats.org/drawingml/2006/table">
            <a:tbl>
              <a:tblPr/>
              <a:tblGrid>
                <a:gridCol w="1188593">
                  <a:extLst>
                    <a:ext uri="{9D8B030D-6E8A-4147-A177-3AD203B41FA5}">
                      <a16:colId xmlns:a16="http://schemas.microsoft.com/office/drawing/2014/main" val="2209200451"/>
                    </a:ext>
                  </a:extLst>
                </a:gridCol>
                <a:gridCol w="1188593">
                  <a:extLst>
                    <a:ext uri="{9D8B030D-6E8A-4147-A177-3AD203B41FA5}">
                      <a16:colId xmlns:a16="http://schemas.microsoft.com/office/drawing/2014/main" val="787168726"/>
                    </a:ext>
                  </a:extLst>
                </a:gridCol>
                <a:gridCol w="1512062">
                  <a:extLst>
                    <a:ext uri="{9D8B030D-6E8A-4147-A177-3AD203B41FA5}">
                      <a16:colId xmlns:a16="http://schemas.microsoft.com/office/drawing/2014/main" val="1043579930"/>
                    </a:ext>
                  </a:extLst>
                </a:gridCol>
              </a:tblGrid>
              <a:tr h="198755">
                <a:tc gridSpan="2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Feature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AF7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Label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838102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X1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X2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A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Y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A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006276"/>
                  </a:ext>
                </a:extLst>
              </a:tr>
              <a:tr h="43789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설비 온도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(</a:t>
                      </a: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℃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)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설비 전류 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(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A)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오류 발생 여부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(0: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정상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/ 1: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ea typeface="함초롬바탕" panose="02030504000101010101" pitchFamily="18" charset="-127"/>
                        </a:rPr>
                        <a:t>오류발생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504000101010101" pitchFamily="18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1254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452768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Aqu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62314" y="2671451"/>
            <a:ext cx="933450" cy="8682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직사각형 3"/>
          <p:cNvSpPr/>
          <p:nvPr/>
        </p:nvSpPr>
        <p:spPr>
          <a:xfrm>
            <a:off x="2378536" y="2688595"/>
            <a:ext cx="47481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4000" b="1" cap="none" spc="0" dirty="0">
                <a:ln w="17780" cmpd="sng">
                  <a:solidFill>
                    <a:schemeClr val="accent1">
                      <a:tint val="3000"/>
                    </a:schemeClr>
                  </a:solidFill>
                  <a:prstDash val="solid"/>
                  <a:miter lim="800000"/>
                </a:ln>
                <a:solidFill>
                  <a:schemeClr val="tx2">
                    <a:lumMod val="60000"/>
                    <a:lumOff val="40000"/>
                  </a:schemeClr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</a:rPr>
              <a:t>2</a:t>
            </a:r>
          </a:p>
        </p:txBody>
      </p:sp>
      <p:sp>
        <p:nvSpPr>
          <p:cNvPr id="2" name="Rectangle 203">
            <a:extLst>
              <a:ext uri="{FF2B5EF4-FFF2-40B4-BE49-F238E27FC236}">
                <a16:creationId xmlns:a16="http://schemas.microsoft.com/office/drawing/2014/main" id="{91A3E076-FD7A-A228-424D-7AA056338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832" y="2780928"/>
            <a:ext cx="444277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관련</a:t>
            </a:r>
            <a:r>
              <a:rPr lang="en-US" altLang="ko-KR" sz="2800" b="1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800" b="1" dirty="0">
                <a:latin typeface="HY헤드라인M" pitchFamily="18" charset="-127"/>
                <a:ea typeface="HY헤드라인M" pitchFamily="18" charset="-127"/>
              </a:rPr>
              <a:t>연구 및 분석 구현</a:t>
            </a:r>
          </a:p>
        </p:txBody>
      </p:sp>
    </p:spTree>
    <p:extLst>
      <p:ext uri="{BB962C8B-B14F-4D97-AF65-F5344CB8AC3E}">
        <p14:creationId xmlns:p14="http://schemas.microsoft.com/office/powerpoint/2010/main" val="361440418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1"/>
          <p:cNvSpPr>
            <a:spLocks noGrp="1"/>
          </p:cNvSpPr>
          <p:nvPr>
            <p:ph/>
          </p:nvPr>
        </p:nvSpPr>
        <p:spPr bwMode="auto">
          <a:xfrm>
            <a:off x="179387" y="981075"/>
            <a:ext cx="8785225" cy="431800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ko-KR" altLang="en-US" dirty="0">
                <a:latin typeface="HY헤드라인M" pitchFamily="18" charset="-127"/>
                <a:ea typeface="HY헤드라인M" pitchFamily="18" charset="-127"/>
              </a:rPr>
              <a:t>관련 연구</a:t>
            </a: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28588" y="115888"/>
            <a:ext cx="771525" cy="584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45791" dir="2021404" algn="ctr" rotWithShape="0">
              <a:srgbClr val="000000"/>
            </a:outerShdw>
          </a:effectLst>
        </p:spPr>
        <p:txBody>
          <a:bodyPr lIns="91340" tIns="45670" rIns="91340" bIns="45670">
            <a:spAutoFit/>
          </a:bodyPr>
          <a:lstStyle/>
          <a:p>
            <a:pPr algn="ctr">
              <a:defRPr/>
            </a:pPr>
            <a:r>
              <a:rPr lang="en-US" altLang="ko-KR" sz="3200" b="1" i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2</a:t>
            </a:r>
            <a:endParaRPr lang="en-US" altLang="ko-KR" sz="2000" b="1" i="1" dirty="0">
              <a:solidFill>
                <a:schemeClr val="bg1"/>
              </a:solidFill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749" y="1484313"/>
            <a:ext cx="8208963" cy="2719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LSTM (Long Short Term Memory)</a:t>
            </a: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기존의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RNN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은 비교적 짧은 시퀀스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(sequence)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대해서만 효과를 보이는 단점이 있으며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시점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(time step)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길어질수록 앞의 정보가 뒤로 충분히 전달되지 못하는 현상이 발생함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장기 의존성 문제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). RNN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이러한 단점을 보완한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LSTM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은 은닉층의 메모리 셀에 입력 게이트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망각 게이트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출력 게이트를 추가하여 불필요한 기억을 지우고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기억해야 할 것들을 정함으로써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은닉 상태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(hidden state)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계산하는 식이 조금 더 </a:t>
            </a:r>
            <a:r>
              <a:rPr lang="ko-KR" altLang="en-US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복잡해졌으며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셀 상태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(cell state)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라는 값을 추가하여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긴 시퀀스의 입력을 처리하는데 탁월한 성능을 보임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주로 시계열 처리나 자연어 처리에 사용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Rectangle 203"/>
          <p:cNvSpPr>
            <a:spLocks noChangeArrowheads="1"/>
          </p:cNvSpPr>
          <p:nvPr/>
        </p:nvSpPr>
        <p:spPr bwMode="auto">
          <a:xfrm>
            <a:off x="2051843" y="142852"/>
            <a:ext cx="504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ko-KR" altLang="en-US" sz="2400" b="1" dirty="0">
                <a:solidFill>
                  <a:schemeClr val="bg1"/>
                </a:solidFill>
                <a:latin typeface="HY헤드라인M" pitchFamily="18" charset="-127"/>
                <a:ea typeface="HY헤드라인M" pitchFamily="18" charset="-127"/>
              </a:rPr>
              <a:t>관련 연구 및 분석 구현</a:t>
            </a:r>
          </a:p>
        </p:txBody>
      </p:sp>
      <p:pic>
        <p:nvPicPr>
          <p:cNvPr id="4098" name="_x272842120">
            <a:extLst>
              <a:ext uri="{FF2B5EF4-FFF2-40B4-BE49-F238E27FC236}">
                <a16:creationId xmlns:a16="http://schemas.microsoft.com/office/drawing/2014/main" id="{69B6D943-CE15-9FF9-EA51-C67119AEED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433" y="4360456"/>
            <a:ext cx="2668797" cy="2106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7" name="_x272843240">
            <a:extLst>
              <a:ext uri="{FF2B5EF4-FFF2-40B4-BE49-F238E27FC236}">
                <a16:creationId xmlns:a16="http://schemas.microsoft.com/office/drawing/2014/main" id="{F8AEF43A-BA9B-06EA-CDF6-5FA5C0F46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230" y="4365104"/>
            <a:ext cx="2572036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8FEF4F-FFEF-45CE-3136-40E6DD470AA9}"/>
              </a:ext>
            </a:extLst>
          </p:cNvPr>
          <p:cNvSpPr txBox="1"/>
          <p:nvPr/>
        </p:nvSpPr>
        <p:spPr>
          <a:xfrm>
            <a:off x="3059832" y="6429156"/>
            <a:ext cx="37444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/>
              <a:t>[RNN </a:t>
            </a:r>
            <a:r>
              <a:rPr lang="ko-KR" altLang="en-US" sz="1200" b="1" dirty="0"/>
              <a:t>내부구조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왼쪽</a:t>
            </a:r>
            <a:r>
              <a:rPr lang="en-US" altLang="ko-KR" sz="1200" b="1" dirty="0"/>
              <a:t>)</a:t>
            </a:r>
            <a:r>
              <a:rPr lang="ko-KR" altLang="en-US" sz="1200" b="1" dirty="0"/>
              <a:t>와 </a:t>
            </a:r>
            <a:r>
              <a:rPr lang="en-US" altLang="ko-KR" sz="1200" b="1" dirty="0"/>
              <a:t>LSTM</a:t>
            </a:r>
            <a:r>
              <a:rPr lang="ko-KR" altLang="en-US" sz="1200" b="1" dirty="0"/>
              <a:t>의 내부구조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오른쪽</a:t>
            </a:r>
            <a:r>
              <a:rPr lang="en-US" altLang="ko-KR" sz="1200" b="1" dirty="0"/>
              <a:t>)]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50247170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체"/>
        <a:ea typeface="굴림체"/>
        <a:cs typeface=""/>
      </a:majorFont>
      <a:minorFont>
        <a:latin typeface="굴림체"/>
        <a:ea typeface="굴림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22116</TotalTime>
  <Words>1687</Words>
  <Application>Microsoft Office PowerPoint</Application>
  <PresentationFormat>화면 슬라이드 쇼(4:3)</PresentationFormat>
  <Paragraphs>296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3" baseType="lpstr">
      <vt:lpstr>HY견고딕</vt:lpstr>
      <vt:lpstr>HY그래픽M</vt:lpstr>
      <vt:lpstr>HY수평선M</vt:lpstr>
      <vt:lpstr>HY헤드라인M</vt:lpstr>
      <vt:lpstr>굴림</vt:lpstr>
      <vt:lpstr>굴림체</vt:lpstr>
      <vt:lpstr>맑은 고딕</vt:lpstr>
      <vt:lpstr>함초롬바탕</vt:lpstr>
      <vt:lpstr>휴먼명조</vt:lpstr>
      <vt:lpstr>Wingdings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예스폼(yesform)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신년도 사업계획서(일반)</dc:title>
  <dc:creator>예스폼(yesform)</dc:creator>
  <cp:keywords>www.yesform.com</cp:keywords>
  <dc:description>본 문서의 저작권은 예스폼(yesform)에 있으며_x000d_
무단 복제 배포시 법적인 제재를 받을 수 있습니다.</dc:description>
  <cp:lastModifiedBy>고서하</cp:lastModifiedBy>
  <cp:revision>559</cp:revision>
  <cp:lastPrinted>2022-11-17T05:16:45Z</cp:lastPrinted>
  <dcterms:created xsi:type="dcterms:W3CDTF">2006-01-13T09:37:44Z</dcterms:created>
  <dcterms:modified xsi:type="dcterms:W3CDTF">2023-06-07T05:43:56Z</dcterms:modified>
</cp:coreProperties>
</file>