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19" r:id="rId3"/>
    <p:sldId id="265" r:id="rId4"/>
    <p:sldId id="506" r:id="rId5"/>
    <p:sldId id="602" r:id="rId6"/>
    <p:sldId id="603" r:id="rId7"/>
    <p:sldId id="608" r:id="rId8"/>
    <p:sldId id="593" r:id="rId9"/>
    <p:sldId id="607" r:id="rId10"/>
    <p:sldId id="609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617" r:id="rId19"/>
    <p:sldId id="618" r:id="rId20"/>
    <p:sldId id="633" r:id="rId21"/>
    <p:sldId id="623" r:id="rId22"/>
    <p:sldId id="361" r:id="rId23"/>
    <p:sldId id="634" r:id="rId24"/>
    <p:sldId id="635" r:id="rId25"/>
  </p:sldIdLst>
  <p:sldSz cx="9144000" cy="6858000" type="screen4x3"/>
  <p:notesSz cx="6889750" cy="100218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3385" userDrawn="1">
          <p15:clr>
            <a:srgbClr val="A4A3A4"/>
          </p15:clr>
        </p15:guide>
        <p15:guide id="7" pos="2880">
          <p15:clr>
            <a:srgbClr val="A4A3A4"/>
          </p15:clr>
        </p15:guide>
        <p15:guide id="8" pos="113">
          <p15:clr>
            <a:srgbClr val="A4A3A4"/>
          </p15:clr>
        </p15:guide>
        <p15:guide id="9" pos="5647">
          <p15:clr>
            <a:srgbClr val="A4A3A4"/>
          </p15:clr>
        </p15:guide>
        <p15:guide id="10" pos="340">
          <p15:clr>
            <a:srgbClr val="A4A3A4"/>
          </p15:clr>
        </p15:guide>
        <p15:guide id="11" pos="567" userDrawn="1">
          <p15:clr>
            <a:srgbClr val="A4A3A4"/>
          </p15:clr>
        </p15:guide>
        <p15:guide id="12" pos="5375">
          <p15:clr>
            <a:srgbClr val="A4A3A4"/>
          </p15:clr>
        </p15:guide>
        <p15:guide id="13" pos="5511" userDrawn="1">
          <p15:clr>
            <a:srgbClr val="A4A3A4"/>
          </p15:clr>
        </p15:guide>
        <p15:guide id="14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66FF"/>
    <a:srgbClr val="FF9900"/>
    <a:srgbClr val="660033"/>
    <a:srgbClr val="FF9933"/>
    <a:srgbClr val="CC3300"/>
    <a:srgbClr val="CC99FF"/>
    <a:srgbClr val="FFCC99"/>
    <a:srgbClr val="3366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2" autoAdjust="0"/>
    <p:restoredTop sz="81752" autoAdjust="0"/>
  </p:normalViewPr>
  <p:slideViewPr>
    <p:cSldViewPr>
      <p:cViewPr varScale="1">
        <p:scale>
          <a:sx n="78" d="100"/>
          <a:sy n="78" d="100"/>
        </p:scale>
        <p:origin x="802" y="77"/>
      </p:cViewPr>
      <p:guideLst>
        <p:guide orient="horz" pos="2115"/>
        <p:guide orient="horz" pos="618"/>
        <p:guide orient="horz" pos="4156"/>
        <p:guide orient="horz" pos="981"/>
        <p:guide orient="horz" pos="1207"/>
        <p:guide orient="horz" pos="3385"/>
        <p:guide pos="2880"/>
        <p:guide pos="113"/>
        <p:guide pos="5647"/>
        <p:guide pos="340"/>
        <p:guide pos="567"/>
        <p:guide pos="5375"/>
        <p:guide pos="5511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56"/>
    </p:cViewPr>
  </p:sorterViewPr>
  <p:notesViewPr>
    <p:cSldViewPr>
      <p:cViewPr varScale="1">
        <p:scale>
          <a:sx n="63" d="100"/>
          <a:sy n="63" d="100"/>
        </p:scale>
        <p:origin x="3250" y="67"/>
      </p:cViewPr>
      <p:guideLst>
        <p:guide orient="horz" pos="3157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069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069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9A3B7E-8717-4B50-B75F-218E8995E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069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1738" cy="375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95" y="4761038"/>
            <a:ext cx="5512762" cy="450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069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0404A0-7E6D-450D-97DD-AFCF697207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010755" y="9430764"/>
            <a:ext cx="887500" cy="37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316" tIns="46159" rIns="92316" bIns="46159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예스폼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1858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5385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9326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3082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4271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603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8160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5822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995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2067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206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959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5317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7939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2650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6272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097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4237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443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700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2506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5753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0316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261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23850" y="981075"/>
            <a:ext cx="8496300" cy="5472113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v"/>
              <a:defRPr sz="2400" b="1">
                <a:latin typeface="HY수평선M" pitchFamily="18" charset="-127"/>
                <a:ea typeface="HY수평선M" pitchFamily="18" charset="-127"/>
              </a:defRPr>
            </a:lvl1pPr>
            <a:lvl2pPr marL="442913" indent="-193675">
              <a:buClr>
                <a:schemeClr val="accent2"/>
              </a:buClr>
              <a:buFont typeface="Wingdings" pitchFamily="2" charset="2"/>
              <a:buChar char="§"/>
              <a:defRPr sz="1800" b="0">
                <a:latin typeface="HY수평선M" pitchFamily="18" charset="-127"/>
                <a:ea typeface="HY수평선M" pitchFamily="18" charset="-127"/>
              </a:defRPr>
            </a:lvl2pPr>
            <a:lvl3pPr marL="714375" indent="-228600">
              <a:buClr>
                <a:srgbClr val="C00000"/>
              </a:buClr>
              <a:defRPr sz="1600" b="0">
                <a:latin typeface="HY수평선M" pitchFamily="18" charset="-127"/>
                <a:ea typeface="HY수평선M" pitchFamily="18" charset="-127"/>
              </a:defRPr>
            </a:lvl3pPr>
            <a:lvl4pPr marL="977900" indent="-228600">
              <a:defRPr sz="1400" b="0">
                <a:latin typeface="HY수평선M" pitchFamily="18" charset="-127"/>
                <a:ea typeface="HY수평선M" pitchFamily="18" charset="-127"/>
              </a:defRPr>
            </a:lvl4pPr>
            <a:lvl5pPr marL="1157288" indent="-228600">
              <a:defRPr sz="1400" b="0">
                <a:latin typeface="HY수평선M" pitchFamily="18" charset="-127"/>
                <a:ea typeface="HY수평선M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62900" y="6153150"/>
            <a:ext cx="11811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8512175" y="6524625"/>
            <a:ext cx="504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996600"/>
              </a:buClr>
              <a:buFont typeface="Wingdings" pitchFamily="2" charset="2"/>
              <a:buNone/>
              <a:defRPr/>
            </a:pPr>
            <a:r>
              <a:rPr lang="en-US" altLang="ko-KR" sz="1200" b="1"/>
              <a:t> </a:t>
            </a:r>
            <a:fld id="{A97A4D42-0BF2-456A-A17A-03F0074AD5D7}" type="slidenum">
              <a:rPr lang="en-US" altLang="ko-KR" sz="1200" b="1"/>
              <a:pPr algn="ctr">
                <a:buClr>
                  <a:srgbClr val="996600"/>
                </a:buClr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sz="1200" b="1"/>
              <a:t> </a:t>
            </a: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41" name="AutoShape 17"/>
          <p:cNvSpPr>
            <a:spLocks noChangeArrowheads="1"/>
          </p:cNvSpPr>
          <p:nvPr userDrawn="1"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•"/>
        <a:defRPr kumimoji="1" sz="3200">
          <a:solidFill>
            <a:srgbClr val="3B3B2D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4763" y="4149080"/>
            <a:ext cx="24944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2023. 06. 08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287" y="1740981"/>
            <a:ext cx="83534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머신 러닝 활용 프로젝트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공정 데이터를 활용한 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설비 오류 발생 예측 시스템</a:t>
            </a:r>
            <a:endParaRPr lang="ko-KR" altLang="en-US" sz="2000" spc="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491880" y="5589240"/>
            <a:ext cx="50839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충북대학교 대학원 산업인공지능학과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2023254018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김연지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관련 연구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49" y="1484313"/>
            <a:ext cx="8208963" cy="271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Auto-Encoder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오토인코더는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(auto encoder)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라벨이 없는 훈련 데이터를 사용한 학습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지도 학습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없이도 입력 데이터의 표현을 효율적으로 학습할 수 있는 인공신경망이다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오토인코더는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아래 그림과 같이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레이어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hidden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레이어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output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레이어로 구성되어 있으며 일반적으로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유닛보다 훨씬 낮은 차원의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hidden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유닛을 가지므로 주로 차원 축소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(Dimensionality Reduction)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목적으로 사용된다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오토인코더는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강력한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extractor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작동하기 때문에 비지도 사전훈련에 사용될 수 있고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훈련 데이터와 매우 비슷한 새로운 데이터를 생성하는 생성 모델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(generative model)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로서 사용될 수 있다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FEF4F-FFEF-45CE-3136-40E6DD470AA9}"/>
              </a:ext>
            </a:extLst>
          </p:cNvPr>
          <p:cNvSpPr txBox="1"/>
          <p:nvPr/>
        </p:nvSpPr>
        <p:spPr>
          <a:xfrm>
            <a:off x="3059832" y="6429156"/>
            <a:ext cx="3744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/>
              <a:t>[Auto Encoder </a:t>
            </a:r>
            <a:r>
              <a:rPr lang="ko-KR" altLang="en-US" sz="1200" b="1" dirty="0"/>
              <a:t>구조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pic>
        <p:nvPicPr>
          <p:cNvPr id="5121" name="_x254338160">
            <a:extLst>
              <a:ext uri="{FF2B5EF4-FFF2-40B4-BE49-F238E27FC236}">
                <a16:creationId xmlns:a16="http://schemas.microsoft.com/office/drawing/2014/main" id="{E1B1255E-41B1-FDC2-EAD2-080DB231F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608" y="4275406"/>
            <a:ext cx="4622863" cy="215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7024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관련 연구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49" y="1484313"/>
            <a:ext cx="8208963" cy="3365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Auto-Encoder (LSTM-AE)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Autoencoder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시퀀스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(sequence)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데이터에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Encoder-Decoder LSTM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아키텍처를 적용하여 구현한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오토인코더이다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시퀀스가 순차적으로 들어오게 되고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마지막 입력 시퀀스가 들어온 후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디코더는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입력 시퀀스를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재생성하거나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혹은 목표 시퀀스에 대한 예측을 출력한다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FEF4F-FFEF-45CE-3136-40E6DD470AA9}"/>
              </a:ext>
            </a:extLst>
          </p:cNvPr>
          <p:cNvSpPr txBox="1"/>
          <p:nvPr/>
        </p:nvSpPr>
        <p:spPr>
          <a:xfrm>
            <a:off x="3131840" y="5876925"/>
            <a:ext cx="3744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/>
              <a:t>[LSTM-AE Encoder]</a:t>
            </a:r>
            <a:endParaRPr lang="ko-KR" altLang="en-US" sz="1200" b="1" dirty="0"/>
          </a:p>
        </p:txBody>
      </p:sp>
      <p:pic>
        <p:nvPicPr>
          <p:cNvPr id="6145" name="_x184394200">
            <a:extLst>
              <a:ext uri="{FF2B5EF4-FFF2-40B4-BE49-F238E27FC236}">
                <a16:creationId xmlns:a16="http://schemas.microsoft.com/office/drawing/2014/main" id="{B2A52240-6EFF-FFF3-AD4A-BAD3ACD1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56992"/>
            <a:ext cx="476346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0532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관련 연구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49" y="1484313"/>
            <a:ext cx="8208963" cy="521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Auto-Encoder (LSTM-AE) 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Reconstruction LSTM Autoencoder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재구성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(reconstruction)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위한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Autoencoder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구조이다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input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최대한 유사하게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output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디코딩하며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LSTM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학습을 위해 데이터를 우선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(samples, timesteps, feature)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같은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형태로 변환한다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Prediction LSTM Autoencoder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시계열적 예측을 위한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구조이며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시퀀스는 현재 시점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(t) output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(t+1)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두어 한 시점 앞을 학습하도록 데이터를 구성한다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여기서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autoencoder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학습 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encoder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시점이 입력되지만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decoding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후에는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(t+1)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시점과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reconstruction error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계산하며 결국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시점이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t+1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시점을 학습하게 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결과적으로 예측 결과는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입력되면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가까운 수를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입력되면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가까운 수를 예측하게 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Composite LSTM Autoencoder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Reconstruction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Prediction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모델을 통합한 모델이다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결과적으로 출력 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reconstruction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prediction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결과가 함께 출력된다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</p:txBody>
      </p:sp>
    </p:spTree>
    <p:extLst>
      <p:ext uri="{BB962C8B-B14F-4D97-AF65-F5344CB8AC3E}">
        <p14:creationId xmlns:p14="http://schemas.microsoft.com/office/powerpoint/2010/main" val="19336936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분석 구현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49" y="1484313"/>
            <a:ext cx="8208963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요약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182812D-A9C1-1111-9BA3-4BBA1A428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32056"/>
              </p:ext>
            </p:extLst>
          </p:nvPr>
        </p:nvGraphicFramePr>
        <p:xfrm>
          <a:off x="575716" y="2009707"/>
          <a:ext cx="8137028" cy="4705442"/>
        </p:xfrm>
        <a:graphic>
          <a:graphicData uri="http://schemas.openxmlformats.org/drawingml/2006/table">
            <a:tbl>
              <a:tblPr/>
              <a:tblGrid>
                <a:gridCol w="2016348">
                  <a:extLst>
                    <a:ext uri="{9D8B030D-6E8A-4147-A177-3AD203B41FA5}">
                      <a16:colId xmlns:a16="http://schemas.microsoft.com/office/drawing/2014/main" val="2834457176"/>
                    </a:ext>
                  </a:extLst>
                </a:gridCol>
                <a:gridCol w="1548264">
                  <a:extLst>
                    <a:ext uri="{9D8B030D-6E8A-4147-A177-3AD203B41FA5}">
                      <a16:colId xmlns:a16="http://schemas.microsoft.com/office/drawing/2014/main" val="3261793329"/>
                    </a:ext>
                  </a:extLst>
                </a:gridCol>
                <a:gridCol w="4572416">
                  <a:extLst>
                    <a:ext uri="{9D8B030D-6E8A-4147-A177-3AD203B41FA5}">
                      <a16:colId xmlns:a16="http://schemas.microsoft.com/office/drawing/2014/main" val="1323519912"/>
                    </a:ext>
                  </a:extLst>
                </a:gridCol>
              </a:tblGrid>
              <a:tr h="3549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3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개발환경 및 사용언어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Windows10 / Python 3.9 (Anaconda -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Jupyter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notebook)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039521"/>
                  </a:ext>
                </a:extLst>
              </a:tr>
              <a:tr h="327006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 패키지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라이브러리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os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운영체제에서 제공되는 여러 기능을 </a:t>
                      </a:r>
                      <a:r>
                        <a:rPr lang="en-US" altLang="ko-KR" sz="1200" kern="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Python</a:t>
                      </a:r>
                      <a:r>
                        <a:rPr lang="ko-KR" altLang="en-US" sz="1200" kern="0" spc="-1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에서 사용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860208"/>
                  </a:ext>
                </a:extLst>
              </a:tr>
              <a:tr h="32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glob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파일들의 경로를 가져와 이를 리스트로 반환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254908"/>
                  </a:ext>
                </a:extLst>
              </a:tr>
              <a:tr h="32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pandas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다양한 데이터 분석 기능을 수행하는 패키지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434028"/>
                  </a:ext>
                </a:extLst>
              </a:tr>
              <a:tr h="32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numpy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행렬 및 다차원 배열 핸들링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수학적 계산에 활용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348334"/>
                  </a:ext>
                </a:extLst>
              </a:tr>
              <a:tr h="32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matplotlib.pyplot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6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 시각화에 활용 </a:t>
                      </a:r>
                      <a:r>
                        <a:rPr lang="en-US" altLang="ko-KR" sz="1200" kern="0" spc="-6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-6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 분포 및 결과 그래프 작성</a:t>
                      </a:r>
                      <a:r>
                        <a:rPr lang="en-US" altLang="ko-KR" sz="1200" kern="0" spc="-6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482347"/>
                  </a:ext>
                </a:extLst>
              </a:tr>
              <a:tr h="32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seaborn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 시각화에 활용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(Heatmap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작성 등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95790"/>
                  </a:ext>
                </a:extLst>
              </a:tr>
              <a:tr h="32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sklearn.preprocessing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 전처리에 활용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 정규화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237691"/>
                  </a:ext>
                </a:extLst>
              </a:tr>
              <a:tr h="32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sklearn.metrix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confusion matrix</a:t>
                      </a:r>
                      <a:r>
                        <a:rPr lang="ko-KR" altLang="en-US" sz="1200" kern="0" spc="-3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를 활용한 결과 분석 </a:t>
                      </a:r>
                      <a:r>
                        <a:rPr lang="en-US" altLang="ko-KR" sz="12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ROC </a:t>
                      </a:r>
                      <a:r>
                        <a:rPr lang="ko-KR" altLang="en-US" sz="1200" kern="0" spc="-3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커브 등</a:t>
                      </a:r>
                      <a:r>
                        <a:rPr lang="en-US" altLang="ko-KR" sz="12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179019"/>
                  </a:ext>
                </a:extLst>
              </a:tr>
              <a:tr h="32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tensorflow/keras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딥러닝 모델링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학습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활용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392652"/>
                  </a:ext>
                </a:extLst>
              </a:tr>
              <a:tr h="10522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분석 적용 알고리즘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LSTM-AE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과거의 데이터를 현재 학습에 반영하며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시계열 데이터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(Sequential data)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학습에 주로 사용함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정상데이터가 많을 경우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AE(Auto Encoder)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방식을 적용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071728"/>
                  </a:ext>
                </a:extLst>
              </a:tr>
              <a:tr h="355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분석 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정확도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0.946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kern="0" spc="-5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예측률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1.0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kern="0" spc="-5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재현율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0.944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 F1 score: 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0.971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 ROC_AUC: 0.972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010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3493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분석 구현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49" y="1484313"/>
            <a:ext cx="8208963" cy="355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 구현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간 상관관계 파악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Heatmap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온도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전류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라벨 간의 상관관계를 확인하고 시각화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전처리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정규화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온도 데이터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파란색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전류데이터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주황색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분포가 광범위하므로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정규화를 진행하여 학습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</p:txBody>
      </p:sp>
      <p:pic>
        <p:nvPicPr>
          <p:cNvPr id="9218" name="_x273058680">
            <a:extLst>
              <a:ext uri="{FF2B5EF4-FFF2-40B4-BE49-F238E27FC236}">
                <a16:creationId xmlns:a16="http://schemas.microsoft.com/office/drawing/2014/main" id="{F258CC5D-AD09-7A6F-BD8A-577EFD5F6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843" y="5013176"/>
            <a:ext cx="1873250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_x273059880">
            <a:extLst>
              <a:ext uri="{FF2B5EF4-FFF2-40B4-BE49-F238E27FC236}">
                <a16:creationId xmlns:a16="http://schemas.microsoft.com/office/drawing/2014/main" id="{90AE945F-8B41-34C3-FC32-CDF5068BF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018118"/>
            <a:ext cx="1860550" cy="14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_x270063224">
            <a:extLst>
              <a:ext uri="{FF2B5EF4-FFF2-40B4-BE49-F238E27FC236}">
                <a16:creationId xmlns:a16="http://schemas.microsoft.com/office/drawing/2014/main" id="{D2E455F2-7E7A-CDFE-63A5-FF879A2BB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345" y="5506038"/>
            <a:ext cx="17081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30D8D46C-5978-DD08-7448-920F01E9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22" name="_x270060664">
            <a:extLst>
              <a:ext uri="{FF2B5EF4-FFF2-40B4-BE49-F238E27FC236}">
                <a16:creationId xmlns:a16="http://schemas.microsoft.com/office/drawing/2014/main" id="{2AC7C6E7-66B9-87E0-6F66-BB42548DF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805" y="2789313"/>
            <a:ext cx="174466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7554149-AB5D-D270-268C-5A71E25F4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289580"/>
              </p:ext>
            </p:extLst>
          </p:nvPr>
        </p:nvGraphicFramePr>
        <p:xfrm>
          <a:off x="3108778" y="3004288"/>
          <a:ext cx="5639432" cy="981775"/>
        </p:xfrm>
        <a:graphic>
          <a:graphicData uri="http://schemas.openxmlformats.org/drawingml/2006/table">
            <a:tbl>
              <a:tblPr/>
              <a:tblGrid>
                <a:gridCol w="1620647">
                  <a:extLst>
                    <a:ext uri="{9D8B030D-6E8A-4147-A177-3AD203B41FA5}">
                      <a16:colId xmlns:a16="http://schemas.microsoft.com/office/drawing/2014/main" val="2336518815"/>
                    </a:ext>
                  </a:extLst>
                </a:gridCol>
                <a:gridCol w="518105">
                  <a:extLst>
                    <a:ext uri="{9D8B030D-6E8A-4147-A177-3AD203B41FA5}">
                      <a16:colId xmlns:a16="http://schemas.microsoft.com/office/drawing/2014/main" val="1589359073"/>
                    </a:ext>
                  </a:extLst>
                </a:gridCol>
                <a:gridCol w="3500680">
                  <a:extLst>
                    <a:ext uri="{9D8B030D-6E8A-4147-A177-3AD203B41FA5}">
                      <a16:colId xmlns:a16="http://schemas.microsoft.com/office/drawing/2014/main" val="1909901088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데이터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상관도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비고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545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온도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라벨 간의 상관성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0.96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매우 높은 상관성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오류 발생에 있어 온도의 영향이 매우 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66294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전류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라벨 간의 상관성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-0.73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높은 상관성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오류 발생에 있어 전류의 영향이 다소 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765314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온도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전류 간의 상관성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-0.86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높은 상관성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온도와 전류 사이에도 상관성이 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798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5D8595-388E-606C-05F3-FC9933BBB44E}"/>
              </a:ext>
            </a:extLst>
          </p:cNvPr>
          <p:cNvSpPr txBox="1"/>
          <p:nvPr/>
        </p:nvSpPr>
        <p:spPr>
          <a:xfrm>
            <a:off x="1803307" y="6438845"/>
            <a:ext cx="5976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/>
              <a:t>[</a:t>
            </a:r>
            <a:r>
              <a:rPr lang="ko-KR" altLang="en-US" sz="1200" b="1" dirty="0"/>
              <a:t>정규화를 진행전의 데이터분포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왼쪽</a:t>
            </a:r>
            <a:r>
              <a:rPr lang="en-US" altLang="ko-KR" sz="1200" b="1" dirty="0"/>
              <a:t>) / </a:t>
            </a:r>
            <a:r>
              <a:rPr lang="ko-KR" altLang="en-US" sz="1200" b="1" dirty="0"/>
              <a:t>정규화 진행 후의 데이터 분포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오른쪽</a:t>
            </a:r>
            <a:r>
              <a:rPr lang="en-US" altLang="ko-KR" sz="1200" b="1" dirty="0"/>
              <a:t>)]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480435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분석 구현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49" y="1484313"/>
            <a:ext cx="8208963" cy="184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 구현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(LSTM-AE)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LSTM-AE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입력을 위한 시퀀스 생성 함수를 만들어 시퀀스 데이터 생성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(Time step: 36)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LSTM-AE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구조는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Encoder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계층과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Decoder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계층으로 구성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레이어의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차원이므로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output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레이어도 동일한 차원으로 구성하여 출력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0D8D46C-5978-DD08-7448-920F01E9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273060680">
            <a:extLst>
              <a:ext uri="{FF2B5EF4-FFF2-40B4-BE49-F238E27FC236}">
                <a16:creationId xmlns:a16="http://schemas.microsoft.com/office/drawing/2014/main" id="{B83AFD5F-62ED-C045-9616-A77F904F0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8" y="3526754"/>
            <a:ext cx="4657261" cy="18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_x273062520">
            <a:extLst>
              <a:ext uri="{FF2B5EF4-FFF2-40B4-BE49-F238E27FC236}">
                <a16:creationId xmlns:a16="http://schemas.microsoft.com/office/drawing/2014/main" id="{F60A966F-35A1-2345-5C2B-ACF133A99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30" y="4590752"/>
            <a:ext cx="2409825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15AC6A-EC6A-6950-902B-74EC3451E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14485"/>
              </p:ext>
            </p:extLst>
          </p:nvPr>
        </p:nvGraphicFramePr>
        <p:xfrm>
          <a:off x="6156176" y="4893936"/>
          <a:ext cx="2708910" cy="1623507"/>
        </p:xfrm>
        <a:graphic>
          <a:graphicData uri="http://schemas.openxmlformats.org/drawingml/2006/table">
            <a:tbl>
              <a:tblPr/>
              <a:tblGrid>
                <a:gridCol w="1318514">
                  <a:extLst>
                    <a:ext uri="{9D8B030D-6E8A-4147-A177-3AD203B41FA5}">
                      <a16:colId xmlns:a16="http://schemas.microsoft.com/office/drawing/2014/main" val="2143699875"/>
                    </a:ext>
                  </a:extLst>
                </a:gridCol>
                <a:gridCol w="1390396">
                  <a:extLst>
                    <a:ext uri="{9D8B030D-6E8A-4147-A177-3AD203B41FA5}">
                      <a16:colId xmlns:a16="http://schemas.microsoft.com/office/drawing/2014/main" val="510193344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LSTM-AE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(Auto Encoder)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44124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활성함수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activation)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Relu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409623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손실함수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loss)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mse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(mean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squre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error)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221045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최적화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optimizer)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Adam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393124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학습률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0.01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01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59263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분석 구현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49" y="1484313"/>
            <a:ext cx="8208963" cy="1196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 구현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및 결과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데이터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검증데이터 간 손실 함수 비교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0D8D46C-5978-DD08-7448-920F01E9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273062680">
            <a:extLst>
              <a:ext uri="{FF2B5EF4-FFF2-40B4-BE49-F238E27FC236}">
                <a16:creationId xmlns:a16="http://schemas.microsoft.com/office/drawing/2014/main" id="{8B8D5158-501B-B492-211E-474FF2F50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19170"/>
            <a:ext cx="3384376" cy="25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EFB565-B6B1-D456-2752-506403913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91251"/>
              </p:ext>
            </p:extLst>
          </p:nvPr>
        </p:nvGraphicFramePr>
        <p:xfrm>
          <a:off x="5186896" y="4437112"/>
          <a:ext cx="2421382" cy="748793"/>
        </p:xfrm>
        <a:graphic>
          <a:graphicData uri="http://schemas.openxmlformats.org/drawingml/2006/table">
            <a:tbl>
              <a:tblPr/>
              <a:tblGrid>
                <a:gridCol w="1606042">
                  <a:extLst>
                    <a:ext uri="{9D8B030D-6E8A-4147-A177-3AD203B41FA5}">
                      <a16:colId xmlns:a16="http://schemas.microsoft.com/office/drawing/2014/main" val="194789302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46041100"/>
                    </a:ext>
                  </a:extLst>
                </a:gridCol>
              </a:tblGrid>
              <a:tr h="2581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Epoch(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반복횟수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9151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Batch(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입력데이터 개수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7754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검증 데이터 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0.2(20%)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36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8385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분석 구현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49" y="1484313"/>
            <a:ext cx="8208963" cy="281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 구현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Reconstruction Error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threshold(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임계값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Reconstruction Error 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정상데이터가 입력될 땐 출력 값과 입력 값이 유사하기 때문에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mse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가깝지만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비정상 데이터가 입력될 시에는 차이가 커짐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threshold(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임계값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Reconstruction error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데이터의 분포는 대부분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가까우며 실제 검증용 데이터도 정상데이터가 대부분이므로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임계값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thr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상위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90%(0.17)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설정함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90%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넘어가는 경우에는 비정상 데이터가 정상으로 판단되어지는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FP(False Positive)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증가하기 시작함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0D8D46C-5978-DD08-7448-920F01E9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72369840">
            <a:extLst>
              <a:ext uri="{FF2B5EF4-FFF2-40B4-BE49-F238E27FC236}">
                <a16:creationId xmlns:a16="http://schemas.microsoft.com/office/drawing/2014/main" id="{05D65B4C-7126-4BF1-84CD-70BBBA516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28" y="4523766"/>
            <a:ext cx="2376264" cy="170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_x272369600">
            <a:extLst>
              <a:ext uri="{FF2B5EF4-FFF2-40B4-BE49-F238E27FC236}">
                <a16:creationId xmlns:a16="http://schemas.microsoft.com/office/drawing/2014/main" id="{A216117B-5C25-FFA3-D2C7-1B250088B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519504"/>
            <a:ext cx="2304256" cy="170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CBFAEF-E973-50EC-AF44-DA5B3232DF36}"/>
              </a:ext>
            </a:extLst>
          </p:cNvPr>
          <p:cNvSpPr txBox="1"/>
          <p:nvPr/>
        </p:nvSpPr>
        <p:spPr>
          <a:xfrm>
            <a:off x="1675602" y="6229135"/>
            <a:ext cx="32403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[</a:t>
            </a:r>
            <a:r>
              <a:rPr lang="ko-KR" altLang="en-US" sz="1000" b="1" dirty="0" err="1"/>
              <a:t>임계값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이하의 데이터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정상</a:t>
            </a:r>
            <a:r>
              <a:rPr lang="en-US" altLang="ko-KR" sz="1000" b="1" dirty="0"/>
              <a:t>) </a:t>
            </a:r>
            <a:r>
              <a:rPr lang="ko-KR" altLang="en-US" sz="1000" b="1" dirty="0"/>
              <a:t>개수 분포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총 </a:t>
            </a:r>
            <a:r>
              <a:rPr lang="en-US" altLang="ko-KR" sz="1000" b="1" dirty="0"/>
              <a:t>13899</a:t>
            </a:r>
            <a:r>
              <a:rPr lang="ko-KR" altLang="en-US" sz="1000" b="1" dirty="0"/>
              <a:t>개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C2A112-2C85-FC8F-9B8A-FC8BEC2738B9}"/>
              </a:ext>
            </a:extLst>
          </p:cNvPr>
          <p:cNvSpPr txBox="1"/>
          <p:nvPr/>
        </p:nvSpPr>
        <p:spPr>
          <a:xfrm>
            <a:off x="5023792" y="6229135"/>
            <a:ext cx="31288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[</a:t>
            </a:r>
            <a:r>
              <a:rPr lang="ko-KR" altLang="en-US" sz="1000" b="1" dirty="0" err="1"/>
              <a:t>임계값</a:t>
            </a:r>
            <a:r>
              <a:rPr lang="ko-KR" altLang="en-US" sz="1000" b="1" dirty="0"/>
              <a:t> 이하의 데이터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정상</a:t>
            </a:r>
            <a:r>
              <a:rPr lang="en-US" altLang="ko-KR" sz="1000" b="1" dirty="0"/>
              <a:t>) </a:t>
            </a:r>
            <a:r>
              <a:rPr lang="ko-KR" altLang="en-US" sz="1000" b="1" dirty="0"/>
              <a:t>개수 분포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총 </a:t>
            </a:r>
            <a:r>
              <a:rPr lang="en-US" altLang="ko-KR" sz="1000" b="1" dirty="0"/>
              <a:t>13899</a:t>
            </a:r>
            <a:r>
              <a:rPr lang="ko-KR" altLang="en-US" sz="1000" b="1" dirty="0"/>
              <a:t>개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7740686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분석 구현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49" y="1484313"/>
            <a:ext cx="8208963" cy="3781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 구현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평가 및 해석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오차 행렬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(Confusion Matrix)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성능지표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정확도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예측률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재현률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F1 Score (1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가까울수록 좋은 성능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0D8D46C-5978-DD08-7448-920F01E9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272369600">
            <a:extLst>
              <a:ext uri="{FF2B5EF4-FFF2-40B4-BE49-F238E27FC236}">
                <a16:creationId xmlns:a16="http://schemas.microsoft.com/office/drawing/2014/main" id="{D440EE71-2F73-D545-C670-E1B7587F6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"/>
          <a:stretch>
            <a:fillRect/>
          </a:stretch>
        </p:blipFill>
        <p:spPr bwMode="auto">
          <a:xfrm>
            <a:off x="2051843" y="2818606"/>
            <a:ext cx="22939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EB93F94-4942-4F8A-3B71-CA9D2D202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44750"/>
              </p:ext>
            </p:extLst>
          </p:nvPr>
        </p:nvGraphicFramePr>
        <p:xfrm>
          <a:off x="4602693" y="3443351"/>
          <a:ext cx="2277618" cy="1082548"/>
        </p:xfrm>
        <a:graphic>
          <a:graphicData uri="http://schemas.openxmlformats.org/drawingml/2006/table">
            <a:tbl>
              <a:tblPr/>
              <a:tblGrid>
                <a:gridCol w="1462278">
                  <a:extLst>
                    <a:ext uri="{9D8B030D-6E8A-4147-A177-3AD203B41FA5}">
                      <a16:colId xmlns:a16="http://schemas.microsoft.com/office/drawing/2014/main" val="2983133689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316972144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TP(True Positive)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13899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840619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FP(False Positive)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517033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TN(True Negative)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720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641714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FN(False Negative)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825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8797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2EBE869-ADE0-EDDC-0AF9-88E931A2D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63233"/>
              </p:ext>
            </p:extLst>
          </p:nvPr>
        </p:nvGraphicFramePr>
        <p:xfrm>
          <a:off x="1475656" y="5303897"/>
          <a:ext cx="6005764" cy="635466"/>
        </p:xfrm>
        <a:graphic>
          <a:graphicData uri="http://schemas.openxmlformats.org/drawingml/2006/table">
            <a:tbl>
              <a:tblPr/>
              <a:tblGrid>
                <a:gridCol w="1501441">
                  <a:extLst>
                    <a:ext uri="{9D8B030D-6E8A-4147-A177-3AD203B41FA5}">
                      <a16:colId xmlns:a16="http://schemas.microsoft.com/office/drawing/2014/main" val="3458215357"/>
                    </a:ext>
                  </a:extLst>
                </a:gridCol>
                <a:gridCol w="1501441">
                  <a:extLst>
                    <a:ext uri="{9D8B030D-6E8A-4147-A177-3AD203B41FA5}">
                      <a16:colId xmlns:a16="http://schemas.microsoft.com/office/drawing/2014/main" val="1314734810"/>
                    </a:ext>
                  </a:extLst>
                </a:gridCol>
                <a:gridCol w="1501441">
                  <a:extLst>
                    <a:ext uri="{9D8B030D-6E8A-4147-A177-3AD203B41FA5}">
                      <a16:colId xmlns:a16="http://schemas.microsoft.com/office/drawing/2014/main" val="2113097029"/>
                    </a:ext>
                  </a:extLst>
                </a:gridCol>
                <a:gridCol w="1501441">
                  <a:extLst>
                    <a:ext uri="{9D8B030D-6E8A-4147-A177-3AD203B41FA5}">
                      <a16:colId xmlns:a16="http://schemas.microsoft.com/office/drawing/2014/main" val="570232496"/>
                    </a:ext>
                  </a:extLst>
                </a:gridCol>
              </a:tblGrid>
              <a:tr h="317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정확도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accuracy)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예측률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Precision)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재현율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Recall)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F1 score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31463"/>
                  </a:ext>
                </a:extLst>
              </a:tr>
              <a:tr h="317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0.946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1.0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0.944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0.971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7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06452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분석 구현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49" y="1484313"/>
            <a:ext cx="8208963" cy="1196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 구현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평가 및 해석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ROC Curve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ROC_AUC (1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가까울수록 좋은 성능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0D8D46C-5978-DD08-7448-920F01E9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272369840">
            <a:extLst>
              <a:ext uri="{FF2B5EF4-FFF2-40B4-BE49-F238E27FC236}">
                <a16:creationId xmlns:a16="http://schemas.microsoft.com/office/drawing/2014/main" id="{A4A6673C-5F17-C350-1C33-09CEF406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55411"/>
            <a:ext cx="3816424" cy="342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97609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00000"/>
              </a:buClr>
            </a:pP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시스템 요약</a:t>
            </a:r>
          </a:p>
        </p:txBody>
      </p:sp>
      <p:sp>
        <p:nvSpPr>
          <p:cNvPr id="9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요 약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50718"/>
              </p:ext>
            </p:extLst>
          </p:nvPr>
        </p:nvGraphicFramePr>
        <p:xfrm>
          <a:off x="323464" y="1484784"/>
          <a:ext cx="8497069" cy="5179452"/>
        </p:xfrm>
        <a:graphic>
          <a:graphicData uri="http://schemas.openxmlformats.org/drawingml/2006/table">
            <a:tbl>
              <a:tblPr/>
              <a:tblGrid>
                <a:gridCol w="1853905">
                  <a:extLst>
                    <a:ext uri="{9D8B030D-6E8A-4147-A177-3AD203B41FA5}">
                      <a16:colId xmlns:a16="http://schemas.microsoft.com/office/drawing/2014/main" val="1390457554"/>
                    </a:ext>
                  </a:extLst>
                </a:gridCol>
                <a:gridCol w="6643164">
                  <a:extLst>
                    <a:ext uri="{9D8B030D-6E8A-4147-A177-3AD203B41FA5}">
                      <a16:colId xmlns:a16="http://schemas.microsoft.com/office/drawing/2014/main" val="17921509"/>
                    </a:ext>
                  </a:extLst>
                </a:gridCol>
              </a:tblGrid>
              <a:tr h="548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시스템명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공정 데이터를 활용한 설비 오류 발생 예측 시스템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778066"/>
                  </a:ext>
                </a:extLst>
              </a:tr>
              <a:tr h="6801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목 적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열풍 건조기의 설비 온도와 전류 데이터를 분석하여 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설비의 오류 발생을 예측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95029"/>
                  </a:ext>
                </a:extLst>
              </a:tr>
              <a:tr h="4917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수집 기간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2022.09.06~2022.10.27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997957"/>
                  </a:ext>
                </a:extLst>
              </a:tr>
              <a:tr h="655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셋 현황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33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개의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csv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파일로 정리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*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파일당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1,548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개의 데이터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=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총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51,048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Column: Index / Process / Time / Temp(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온도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Current(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전류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Date / Label(0,1)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69173"/>
                  </a:ext>
                </a:extLst>
              </a:tr>
              <a:tr h="4933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Feature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Data(X)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X1: Temp 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온도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X2: Current(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전류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338504"/>
                  </a:ext>
                </a:extLst>
              </a:tr>
              <a:tr h="471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Label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Data(X)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Y : Label 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오류발생시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 /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정상상태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0)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4297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S/W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Anaconda / Python 3.9 /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Jupyter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notebook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6718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적용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모델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LSTM-AE (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Long </a:t>
                      </a:r>
                      <a:r>
                        <a:rPr lang="en-US" altLang="ko-KR" sz="1800" b="1" u="none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Short Term Memory</a:t>
                      </a:r>
                      <a:r>
                        <a:rPr lang="ko-KR" altLang="en-US" sz="1600" b="1" u="none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–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Auto Encoder)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734876"/>
                  </a:ext>
                </a:extLst>
              </a:tr>
              <a:tr h="4756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결과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정확도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: 0.946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예측률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: 1.0 /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재현율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: 0.944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 F1 score: 0.971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 ROC_AUC: 0.972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73244"/>
                  </a:ext>
                </a:extLst>
              </a:tr>
              <a:tr h="4989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핵심 키워드</a:t>
                      </a:r>
                    </a:p>
                  </a:txBody>
                  <a:tcPr marL="14416" marR="14416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딥러닝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기계학습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예지 보전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스마트공장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LSTM,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오토인코더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14416" marR="14416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257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6783" y="2796303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383005" y="2813447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3</a:t>
            </a:r>
            <a:endParaRPr lang="en-US" altLang="ko-KR" sz="4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131840" y="2905780"/>
            <a:ext cx="41475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결론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및 향후 실제 적용</a:t>
            </a:r>
          </a:p>
        </p:txBody>
      </p:sp>
    </p:spTree>
    <p:extLst>
      <p:ext uri="{BB962C8B-B14F-4D97-AF65-F5344CB8AC3E}">
        <p14:creationId xmlns:p14="http://schemas.microsoft.com/office/powerpoint/2010/main" val="113785023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결론 및 향후 실제 적용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결론 및 향후 실제 적용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AB57A-7EFB-D3D5-0645-3AD831D76F34}"/>
              </a:ext>
            </a:extLst>
          </p:cNvPr>
          <p:cNvSpPr txBox="1"/>
          <p:nvPr/>
        </p:nvSpPr>
        <p:spPr>
          <a:xfrm>
            <a:off x="179387" y="1484784"/>
            <a:ext cx="8208963" cy="260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결론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 시스템의 성능지표는 최종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ROC_AUC=0.972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우수한 성능으로 확인됨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설비의 예지보전을 위하여 위에서 제시한 분석모델을 적용할 시에 오류 발생 예측에 있어 상당부분 효과가 있을 거라 판단됨 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향후 예지보전 솔루션 구축 내용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예지보전 솔루션 구축 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 오류 발생이 예상될 때 알릴 수 있는 이벤트 대응 제어용 모듈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(HW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추가 적용하여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아래와 같이 대응할 수 있도록 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361" name="_x272369840">
            <a:extLst>
              <a:ext uri="{FF2B5EF4-FFF2-40B4-BE49-F238E27FC236}">
                <a16:creationId xmlns:a16="http://schemas.microsoft.com/office/drawing/2014/main" id="{FCB2900A-76F7-BD3F-51FD-FC3D4CD33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00548"/>
            <a:ext cx="59499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45076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Rectangle 203"/>
          <p:cNvSpPr>
            <a:spLocks noChangeArrowheads="1"/>
          </p:cNvSpPr>
          <p:nvPr/>
        </p:nvSpPr>
        <p:spPr bwMode="auto">
          <a:xfrm>
            <a:off x="2124075" y="111125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Q &amp; A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2778" y="4869160"/>
            <a:ext cx="3178444" cy="1367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897229" y="1772816"/>
            <a:ext cx="5349541" cy="2374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응답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경청해 주셔서 감사합니다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설명이 부족한 부분이나 미흡한 부분에 대해 </a:t>
            </a:r>
            <a:endParaRPr lang="en-US" altLang="ko-KR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질문 주시면 성의껏 답변 드리겠습니다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ko-KR" altLang="en-US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Rectangle 203"/>
          <p:cNvSpPr>
            <a:spLocks noChangeArrowheads="1"/>
          </p:cNvSpPr>
          <p:nvPr/>
        </p:nvSpPr>
        <p:spPr bwMode="auto">
          <a:xfrm>
            <a:off x="2124075" y="111125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Appendix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4DEE2-8A04-E647-5ABA-FEF72E7AE5E2}"/>
              </a:ext>
            </a:extLst>
          </p:cNvPr>
          <p:cNvSpPr txBox="1"/>
          <p:nvPr/>
        </p:nvSpPr>
        <p:spPr>
          <a:xfrm>
            <a:off x="245401" y="1052736"/>
            <a:ext cx="84969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[1]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정확도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(Accuracy)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정확도는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(TP+TN)/(TP+TN+FP+FN)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으로 나타냅니다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분수식의 분자에서 유추할 수 있듯이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정확도는 예측을 긍정으로 했든 부정으로 했든 실제로 참이었는지에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erif KR"/>
              </a:rPr>
              <a:t>포커싱을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 둔 지표임을 알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즉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어떤 방식으로 예측을 하였든 실제로 그러한 예측이 참이었는지를 묻는 지표인 셈입니다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B0969-3385-C63B-40AD-D15FC30E0DDD}"/>
              </a:ext>
            </a:extLst>
          </p:cNvPr>
          <p:cNvSpPr txBox="1"/>
          <p:nvPr/>
        </p:nvSpPr>
        <p:spPr>
          <a:xfrm>
            <a:off x="251519" y="2767619"/>
            <a:ext cx="84247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[2]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정밀도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(Precision)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정밀도는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TP/(TP+FP)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로 나타냅니다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긍정적으로 예측하였을 때 그러한 예측이 실제로 참이었을 확률을 계산한 것입니다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정확도와 다르게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예측을 긍정으로 했는지 부정으로 했는지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즉 실제로 어떤 방향의 예측을 했는지에 관심을 두는 것이 아니라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만일 긍정적으로 예측하였다면 그러한 예측이 실제와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일치하는지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에 관심을 갖는 지표입니다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39ECF-7548-0B99-85EC-B65E7F199141}"/>
              </a:ext>
            </a:extLst>
          </p:cNvPr>
          <p:cNvSpPr txBox="1"/>
          <p:nvPr/>
        </p:nvSpPr>
        <p:spPr>
          <a:xfrm>
            <a:off x="242179" y="4768439"/>
            <a:ext cx="84969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[3]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민감도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(Sensitivity),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erif KR"/>
              </a:rPr>
              <a:t>재현율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(Recall)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민감도는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TP/(TP+FN)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으로 나타냅니다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실제로 참일 때 참으로 예측했을 확률을 나타냅니다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이 지표는 정확도처럼 실제로 옳게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erif KR"/>
              </a:rPr>
              <a:t>예측했는지에만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 관심을 갖는 것이 아니라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실제로 참이었을 때 옳게 예측했는지를 계산하여 정확도보다는 개선된 지표로 볼 수 있지만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여전히 모델이 우연히 찍어서 높은 재현율을 나타낼 수 있다는 한계를 갖습니다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519863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Rectangle 203"/>
          <p:cNvSpPr>
            <a:spLocks noChangeArrowheads="1"/>
          </p:cNvSpPr>
          <p:nvPr/>
        </p:nvSpPr>
        <p:spPr bwMode="auto">
          <a:xfrm>
            <a:off x="2124075" y="111125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Appendix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78BBE-31E1-86A5-C2E7-BA11F25B5CF4}"/>
              </a:ext>
            </a:extLst>
          </p:cNvPr>
          <p:cNvSpPr txBox="1"/>
          <p:nvPr/>
        </p:nvSpPr>
        <p:spPr>
          <a:xfrm>
            <a:off x="179512" y="1010794"/>
            <a:ext cx="89644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[4]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특이도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(Specificity)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특이도는 실제로 거짓일 때 거짓으로 예측했을 확률을 뜻합니다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민감도와 대칭을 이루는 지표로 볼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민감도와 마찬가지로 우연히 찍어서 특이도가 높게 나올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34289-C76B-7F75-46A1-1F4A1952ADB0}"/>
              </a:ext>
            </a:extLst>
          </p:cNvPr>
          <p:cNvSpPr txBox="1"/>
          <p:nvPr/>
        </p:nvSpPr>
        <p:spPr>
          <a:xfrm>
            <a:off x="179512" y="2273414"/>
            <a:ext cx="87849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[5]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ROC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커브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ROC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커브의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축은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FPR(False Positive Rate)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즉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1 -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특이도로 되어 있고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y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축은 민감도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(Sensitivity)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로 되어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특이도가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실제 거짓일 때 거짓이라 판단할 확률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을 뜻하므로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1 -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특이도인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FPR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실제 거짓일 때 참이라 판단할 확률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을 가리킵니다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y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축은 민감도이므로 실제 참일 때 참으로 예측할 확률입니다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곡선 위의 면적이 작을수록 민감도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(TPR)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1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에 가까워지고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FPR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0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에 가까워지므로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 </a:t>
            </a:r>
            <a:r>
              <a:rPr lang="ko-KR" altLang="en-US" b="0" i="0" u="sng" dirty="0">
                <a:solidFill>
                  <a:srgbClr val="EF6F53"/>
                </a:solidFill>
                <a:effectLst/>
                <a:latin typeface="Noto Serif KR"/>
              </a:rPr>
              <a:t>실제로 참일 때 참으로 판단하고</a:t>
            </a:r>
            <a:r>
              <a:rPr lang="en-US" altLang="ko-KR" b="0" i="0" u="sng" dirty="0">
                <a:solidFill>
                  <a:srgbClr val="EF6F53"/>
                </a:solidFill>
                <a:effectLst/>
                <a:latin typeface="Noto Serif KR"/>
              </a:rPr>
              <a:t>, </a:t>
            </a:r>
            <a:r>
              <a:rPr lang="ko-KR" altLang="en-US" b="0" i="0" u="sng" dirty="0">
                <a:solidFill>
                  <a:srgbClr val="EF6F53"/>
                </a:solidFill>
                <a:effectLst/>
                <a:latin typeface="Noto Serif KR"/>
              </a:rPr>
              <a:t>실제로 거짓일 때 거짓이라 판단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할 가능성이 커지게 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따라서 예측력이 높아진다고 말할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</a:p>
          <a:p>
            <a:pPr algn="l"/>
            <a:r>
              <a:rPr lang="ko-KR" altLang="en-US" b="0" i="0" u="sng" dirty="0">
                <a:solidFill>
                  <a:srgbClr val="EF6F53"/>
                </a:solidFill>
                <a:effectLst/>
                <a:latin typeface="Noto Serif KR"/>
              </a:rPr>
              <a:t>정리하면</a:t>
            </a:r>
            <a:r>
              <a:rPr lang="en-US" altLang="ko-KR" b="0" i="0" u="sng" dirty="0">
                <a:solidFill>
                  <a:srgbClr val="EF6F53"/>
                </a:solidFill>
                <a:effectLst/>
                <a:latin typeface="Noto Serif KR"/>
              </a:rPr>
              <a:t>, ROC </a:t>
            </a:r>
            <a:r>
              <a:rPr lang="ko-KR" altLang="en-US" b="0" i="0" u="sng" dirty="0">
                <a:solidFill>
                  <a:srgbClr val="EF6F53"/>
                </a:solidFill>
                <a:effectLst/>
                <a:latin typeface="Noto Serif KR"/>
              </a:rPr>
              <a:t>커브는 민감도와 특이도의 공통적인 문제점</a:t>
            </a:r>
            <a:r>
              <a:rPr lang="en-US" altLang="ko-KR" b="0" i="0" u="sng" dirty="0">
                <a:solidFill>
                  <a:srgbClr val="EF6F53"/>
                </a:solidFill>
                <a:effectLst/>
                <a:latin typeface="Noto Serif KR"/>
              </a:rPr>
              <a:t>, </a:t>
            </a:r>
            <a:r>
              <a:rPr lang="ko-KR" altLang="en-US" b="0" i="0" u="sng" dirty="0">
                <a:solidFill>
                  <a:srgbClr val="EF6F53"/>
                </a:solidFill>
                <a:effectLst/>
                <a:latin typeface="Noto Serif KR"/>
              </a:rPr>
              <a:t>한 쪽으로 찍어서 높은 점수를 맞을 수 있다는 문제점을 크게 보완한 지표로 볼 수 있습니다</a:t>
            </a:r>
            <a:r>
              <a:rPr lang="en-US" altLang="ko-KR" b="0" i="0" u="sng" dirty="0">
                <a:solidFill>
                  <a:srgbClr val="EF6F53"/>
                </a:solidFill>
                <a:effectLst/>
                <a:latin typeface="Noto Serif KR"/>
              </a:rPr>
              <a:t>.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 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B8A2A-08B8-182F-A379-B0C92CE26FBB}"/>
              </a:ext>
            </a:extLst>
          </p:cNvPr>
          <p:cNvSpPr txBox="1"/>
          <p:nvPr/>
        </p:nvSpPr>
        <p:spPr>
          <a:xfrm>
            <a:off x="179512" y="5198027"/>
            <a:ext cx="87849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[6]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F1 score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F1 score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2 * 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정밀도 * 민감도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) / 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정밀도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+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민감도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를 가리킵니다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즉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정밀도와 민감도를 조화평균으로 구한 것입니다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조화평균의 특징은 분모의 값이 일정할 때 분모의 두 값이 다를수록 결과 값은 작아지기 때문에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민감도와 정밀도 중 한 쪽으로 값의 크기가 편중되었는지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확인할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8750014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Rectangle 203"/>
          <p:cNvSpPr>
            <a:spLocks noChangeArrowheads="1"/>
          </p:cNvSpPr>
          <p:nvPr/>
        </p:nvSpPr>
        <p:spPr bwMode="auto">
          <a:xfrm>
            <a:off x="2124075" y="111125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목  차 </a:t>
            </a:r>
          </a:p>
        </p:txBody>
      </p:sp>
      <p:sp>
        <p:nvSpPr>
          <p:cNvPr id="4" name="Rectangle 203"/>
          <p:cNvSpPr>
            <a:spLocks noChangeArrowheads="1"/>
          </p:cNvSpPr>
          <p:nvPr/>
        </p:nvSpPr>
        <p:spPr bwMode="auto">
          <a:xfrm>
            <a:off x="2555776" y="2492896"/>
            <a:ext cx="4536504" cy="19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서론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배경 및 필요성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결론 및 향후 실제 적용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0081" y="2824441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966303" y="2841585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707904" y="2996952"/>
            <a:ext cx="26642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배경 및 필요성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배경 및 필요성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5258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 예지보전의 필요성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국내 제조업의 현황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최근 스마트 공장 서비스의 확산으로 실시간 공정 및 설비 상태에 대한 데이터 수집이 가능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활용하여 제조 현장의 효율이나 제조 설비의 고장 예측 및 진단을 위한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연구가 활발히 이루어지고 있음</a:t>
            </a: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 예지보전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 </a:t>
            </a:r>
            <a:r>
              <a:rPr lang="ko-KR" altLang="en-US" sz="1400" u="sng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예지보전이란</a:t>
            </a:r>
            <a:r>
              <a:rPr lang="en-US" altLang="ko-KR" sz="1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설비의 이상상태를 감지하고</a:t>
            </a:r>
            <a:r>
              <a:rPr lang="en-US" altLang="ko-KR" sz="1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고장으로 이어질 것인가를 예측하는 설비 관리 솔루션임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57187" lvl="1" algn="just">
              <a:lnSpc>
                <a:spcPct val="150000"/>
              </a:lnSpc>
              <a:buClr>
                <a:srgbClr val="C00000"/>
              </a:buClr>
              <a:tabLst>
                <a:tab pos="539750" algn="l"/>
              </a:tabLst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생산 설비의 고장이나 오류 발생은 곧 제품의 결함이나 생산 라인 가동 중단으로 이어지기 때문에 제조업체의 막대한 경제적 손실을 야기함</a:t>
            </a:r>
            <a:endParaRPr lang="en-US" altLang="ko-KR" sz="1400" u="sng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배경 및 필요성</a:t>
            </a:r>
          </a:p>
        </p:txBody>
      </p:sp>
      <p:pic>
        <p:nvPicPr>
          <p:cNvPr id="1027" name="_x254336960">
            <a:extLst>
              <a:ext uri="{FF2B5EF4-FFF2-40B4-BE49-F238E27FC236}">
                <a16:creationId xmlns:a16="http://schemas.microsoft.com/office/drawing/2014/main" id="{06D8B5C8-9AB6-C3C5-4897-84FDFB625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014" y="4149080"/>
            <a:ext cx="5759450" cy="17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2251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배경 및 필요성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391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적용 대상 설비 및 데이터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수집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열풍건조기 공정 데이터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 온도 및 전류 데이터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2022.09.06~10.27,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5sec)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프로세스 별 에러 발생 리스트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형태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(1~43),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날짜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온도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전류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총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33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csv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  <a:tabLst>
                <a:tab pos="539750" algn="l"/>
              </a:tabLst>
            </a:pPr>
            <a:endParaRPr lang="en-US" altLang="ko-KR" sz="1400" u="sng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US" altLang="ko-KR" sz="1400" u="sng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US" altLang="ko-KR" sz="1400" u="sng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US" altLang="ko-KR" sz="1400" u="sng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에러 발생 리스트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날짜별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설비 에러 발생 프로세스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(1~43)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에러 유형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(1~11) (1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csv)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배경 및 필요성</a:t>
            </a:r>
          </a:p>
        </p:txBody>
      </p:sp>
      <p:pic>
        <p:nvPicPr>
          <p:cNvPr id="2050" name="_x184394200">
            <a:extLst>
              <a:ext uri="{FF2B5EF4-FFF2-40B4-BE49-F238E27FC236}">
                <a16:creationId xmlns:a16="http://schemas.microsoft.com/office/drawing/2014/main" id="{277329FE-2C6B-9084-12E9-1C65C7948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93" y="1308089"/>
            <a:ext cx="2106909" cy="97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272253648">
            <a:extLst>
              <a:ext uri="{FF2B5EF4-FFF2-40B4-BE49-F238E27FC236}">
                <a16:creationId xmlns:a16="http://schemas.microsoft.com/office/drawing/2014/main" id="{03BDCD75-B1EA-34E5-05CB-877510854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240" y="1312957"/>
            <a:ext cx="2084372" cy="96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184395000">
            <a:extLst>
              <a:ext uri="{FF2B5EF4-FFF2-40B4-BE49-F238E27FC236}">
                <a16:creationId xmlns:a16="http://schemas.microsoft.com/office/drawing/2014/main" id="{B071C59C-BF21-BF0D-0309-DF9B70EF5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9" b="26059"/>
          <a:stretch>
            <a:fillRect/>
          </a:stretch>
        </p:blipFill>
        <p:spPr bwMode="auto">
          <a:xfrm>
            <a:off x="1835696" y="3731938"/>
            <a:ext cx="3672408" cy="118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_x272397856">
            <a:extLst>
              <a:ext uri="{FF2B5EF4-FFF2-40B4-BE49-F238E27FC236}">
                <a16:creationId xmlns:a16="http://schemas.microsoft.com/office/drawing/2014/main" id="{20E18752-015C-1BC8-B546-3B031ECDB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" r="17999"/>
          <a:stretch>
            <a:fillRect/>
          </a:stretch>
        </p:blipFill>
        <p:spPr bwMode="auto">
          <a:xfrm>
            <a:off x="5658115" y="3759964"/>
            <a:ext cx="1290149" cy="101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_x272271464">
            <a:extLst>
              <a:ext uri="{FF2B5EF4-FFF2-40B4-BE49-F238E27FC236}">
                <a16:creationId xmlns:a16="http://schemas.microsoft.com/office/drawing/2014/main" id="{6475511E-CFBB-D3A0-7086-02253F742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342584"/>
            <a:ext cx="4329956" cy="136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_x272272104">
            <a:extLst>
              <a:ext uri="{FF2B5EF4-FFF2-40B4-BE49-F238E27FC236}">
                <a16:creationId xmlns:a16="http://schemas.microsoft.com/office/drawing/2014/main" id="{5FF4256E-97A5-D3A8-D876-AE3362E3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228" y="6381328"/>
            <a:ext cx="1074738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5352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배경 및 필요성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55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적용 대상 설비 및 데이터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라벨링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에러 유형에 관계없이 모든 에러 발생 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프로세스는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라벨링하고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외에는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라벨링하여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공정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데이터에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라벨링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데이터를 추가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전류와 온도를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Feature(X1, X2)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하고 오류발생을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Label(Y)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X1, X2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상관관계를 알아보고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딥러닝을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활용하여 오류 발생을 예측하는 시스템을 만들어보도록 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배경 및 필요성</a:t>
            </a:r>
          </a:p>
        </p:txBody>
      </p:sp>
      <p:pic>
        <p:nvPicPr>
          <p:cNvPr id="3075" name="_x270533816">
            <a:extLst>
              <a:ext uri="{FF2B5EF4-FFF2-40B4-BE49-F238E27FC236}">
                <a16:creationId xmlns:a16="http://schemas.microsoft.com/office/drawing/2014/main" id="{94C50F07-C99C-FE49-B947-870110ACB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96952"/>
            <a:ext cx="3020479" cy="164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7AC5DC4-C6EA-19DE-6A1D-BE19FEA02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43640"/>
              </p:ext>
            </p:extLst>
          </p:nvPr>
        </p:nvGraphicFramePr>
        <p:xfrm>
          <a:off x="2987824" y="5603711"/>
          <a:ext cx="3889248" cy="978027"/>
        </p:xfrm>
        <a:graphic>
          <a:graphicData uri="http://schemas.openxmlformats.org/drawingml/2006/table">
            <a:tbl>
              <a:tblPr/>
              <a:tblGrid>
                <a:gridCol w="1188593">
                  <a:extLst>
                    <a:ext uri="{9D8B030D-6E8A-4147-A177-3AD203B41FA5}">
                      <a16:colId xmlns:a16="http://schemas.microsoft.com/office/drawing/2014/main" val="2209200451"/>
                    </a:ext>
                  </a:extLst>
                </a:gridCol>
                <a:gridCol w="1188593">
                  <a:extLst>
                    <a:ext uri="{9D8B030D-6E8A-4147-A177-3AD203B41FA5}">
                      <a16:colId xmlns:a16="http://schemas.microsoft.com/office/drawing/2014/main" val="787168726"/>
                    </a:ext>
                  </a:extLst>
                </a:gridCol>
                <a:gridCol w="1512062">
                  <a:extLst>
                    <a:ext uri="{9D8B030D-6E8A-4147-A177-3AD203B41FA5}">
                      <a16:colId xmlns:a16="http://schemas.microsoft.com/office/drawing/2014/main" val="1043579930"/>
                    </a:ext>
                  </a:extLst>
                </a:gridCol>
              </a:tblGrid>
              <a:tr h="19875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Feature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Label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83810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X1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X2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6276"/>
                  </a:ext>
                </a:extLst>
              </a:tr>
              <a:tr h="4378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설비 온도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℃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설비 전류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A)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오류 발생 여부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(0: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정상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/ 1: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오류발생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254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5276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2314" y="2671451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378536" y="2688595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91A3E076-FD7A-A228-424D-7AA056338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2780928"/>
            <a:ext cx="44427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관련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연구 및 분석 구현</a:t>
            </a:r>
          </a:p>
        </p:txBody>
      </p:sp>
    </p:spTree>
    <p:extLst>
      <p:ext uri="{BB962C8B-B14F-4D97-AF65-F5344CB8AC3E}">
        <p14:creationId xmlns:p14="http://schemas.microsoft.com/office/powerpoint/2010/main" val="361440418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관련 연구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49" y="1484313"/>
            <a:ext cx="8208963" cy="271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(Long Short Term Memory)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기존의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RNN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비교적 짧은 시퀀스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(sequence)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대해서만 효과를 보이는 단점이 있으며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(time step)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길어질수록 앞의 정보가 뒤로 충분히 전달되지 못하는 현상이 발생함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장기 의존성 문제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). RNN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이러한 단점을 보완한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은닉층의 메모리 셀에 입력 게이트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망각 게이트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 게이트를 추가하여 불필요한 기억을 지우고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기억해야 할 것들을 정함으로써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은닉 상태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(hidden state)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계산하는 식이 조금 더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복잡해졌으며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셀 상태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(cell state)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값을 추가하여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긴 시퀀스의 입력을 처리하는데 탁월한 성능을 보임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주로 시계열 처리나 자연어 처리에 사용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</p:txBody>
      </p:sp>
      <p:pic>
        <p:nvPicPr>
          <p:cNvPr id="4098" name="_x272842120">
            <a:extLst>
              <a:ext uri="{FF2B5EF4-FFF2-40B4-BE49-F238E27FC236}">
                <a16:creationId xmlns:a16="http://schemas.microsoft.com/office/drawing/2014/main" id="{69B6D943-CE15-9FF9-EA51-C67119AEE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33" y="4360456"/>
            <a:ext cx="2668797" cy="210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_x272843240">
            <a:extLst>
              <a:ext uri="{FF2B5EF4-FFF2-40B4-BE49-F238E27FC236}">
                <a16:creationId xmlns:a16="http://schemas.microsoft.com/office/drawing/2014/main" id="{F8AEF43A-BA9B-06EA-CDF6-5FA5C0F46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30" y="4365104"/>
            <a:ext cx="257203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8FEF4F-FFEF-45CE-3136-40E6DD470AA9}"/>
              </a:ext>
            </a:extLst>
          </p:cNvPr>
          <p:cNvSpPr txBox="1"/>
          <p:nvPr/>
        </p:nvSpPr>
        <p:spPr>
          <a:xfrm>
            <a:off x="3059832" y="6429156"/>
            <a:ext cx="3744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[RNN </a:t>
            </a:r>
            <a:r>
              <a:rPr lang="ko-KR" altLang="en-US" sz="1200" b="1" dirty="0"/>
              <a:t>내부구조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왼쪽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LSTM</a:t>
            </a:r>
            <a:r>
              <a:rPr lang="ko-KR" altLang="en-US" sz="1200" b="1" dirty="0"/>
              <a:t>의 내부구조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오른쪽</a:t>
            </a:r>
            <a:r>
              <a:rPr lang="en-US" altLang="ko-KR" sz="1200" b="1" dirty="0"/>
              <a:t>)]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024717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체"/>
        <a:ea typeface="굴림체"/>
        <a:cs typeface=""/>
      </a:majorFont>
      <a:minorFont>
        <a:latin typeface="굴림체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22132</TotalTime>
  <Words>2151</Words>
  <Application>Microsoft Office PowerPoint</Application>
  <PresentationFormat>화면 슬라이드 쇼(4:3)</PresentationFormat>
  <Paragraphs>317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7" baseType="lpstr">
      <vt:lpstr>HY견고딕</vt:lpstr>
      <vt:lpstr>HY그래픽M</vt:lpstr>
      <vt:lpstr>HY수평선M</vt:lpstr>
      <vt:lpstr>HY헤드라인M</vt:lpstr>
      <vt:lpstr>Noto Serif KR</vt:lpstr>
      <vt:lpstr>Spoqa Han Sans</vt:lpstr>
      <vt:lpstr>굴림</vt:lpstr>
      <vt:lpstr>굴림체</vt:lpstr>
      <vt:lpstr>맑은 고딕</vt:lpstr>
      <vt:lpstr>함초롬바탕</vt:lpstr>
      <vt:lpstr>휴먼명조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예스폼(yesform)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신년도 사업계획서(일반)</dc:title>
  <dc:creator>예스폼(yesform)</dc:creator>
  <cp:keywords>www.yesform.com</cp:keywords>
  <dc:description>본 문서의 저작권은 예스폼(yesform)에 있으며_x000d_
무단 복제 배포시 법적인 제재를 받을 수 있습니다.</dc:description>
  <cp:lastModifiedBy>고서하</cp:lastModifiedBy>
  <cp:revision>563</cp:revision>
  <cp:lastPrinted>2022-11-17T05:16:45Z</cp:lastPrinted>
  <dcterms:created xsi:type="dcterms:W3CDTF">2006-01-13T09:37:44Z</dcterms:created>
  <dcterms:modified xsi:type="dcterms:W3CDTF">2023-06-08T05:02:20Z</dcterms:modified>
</cp:coreProperties>
</file>