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461978-3CC5-4336-9F7B-1F178E9A8951}" type="doc">
      <dgm:prSet loTypeId="urn:microsoft.com/office/officeart/2005/8/layout/hierarchy1" loCatId="hierarchy" qsTypeId="urn:microsoft.com/office/officeart/2005/8/quickstyle/3d2" qsCatId="3D" csTypeId="urn:microsoft.com/office/officeart/2005/8/colors/accent2_4" csCatId="accent2" phldr="1"/>
      <dgm:spPr/>
      <dgm:t>
        <a:bodyPr/>
        <a:lstStyle/>
        <a:p>
          <a:endParaRPr lang="en-IN"/>
        </a:p>
      </dgm:t>
    </dgm:pt>
    <dgm:pt modelId="{CC77A119-43F3-42DC-B96A-1838B9965BD2}">
      <dgm:prSet phldrT="[Text]" custT="1"/>
      <dgm:spPr/>
      <dgm:t>
        <a:bodyPr/>
        <a:lstStyle/>
        <a:p>
          <a:pPr algn="ctr" rtl="0" eaLnBrk="1" latinLnBrk="0" hangingPunct="1">
            <a:spcBef>
              <a:spcPct val="0"/>
            </a:spcBef>
            <a:buNone/>
          </a:pPr>
          <a:r>
            <a:rPr kumimoji="0" lang="en-US" sz="4000" b="1" kern="1200" dirty="0" smtClean="0">
              <a:ln>
                <a:noFill/>
              </a:ln>
              <a:solidFill>
                <a:srgbClr val="FF0000"/>
              </a:solidFill>
              <a:effectLst/>
              <a:latin typeface="Monotype Corsiva" panose="03010101010201010101" pitchFamily="66" charset="0"/>
              <a:ea typeface="+mn-ea"/>
              <a:cs typeface="+mn-cs"/>
            </a:rPr>
            <a:t>ART Types</a:t>
          </a:r>
          <a:endParaRPr kumimoji="0" lang="en-IN" sz="4000" b="1" kern="1200" dirty="0">
            <a:ln>
              <a:noFill/>
            </a:ln>
            <a:solidFill>
              <a:srgbClr val="FF0000"/>
            </a:solidFill>
            <a:effectLst/>
            <a:latin typeface="Monotype Corsiva" panose="03010101010201010101" pitchFamily="66" charset="0"/>
            <a:ea typeface="+mn-ea"/>
            <a:cs typeface="+mn-cs"/>
          </a:endParaRPr>
        </a:p>
      </dgm:t>
    </dgm:pt>
    <dgm:pt modelId="{FDA2B510-2A49-4D22-956D-BEB1FFA60807}" type="parTrans" cxnId="{4D7276C1-856C-4878-80F3-CB57F327F503}">
      <dgm:prSet/>
      <dgm:spPr/>
      <dgm:t>
        <a:bodyPr/>
        <a:lstStyle/>
        <a:p>
          <a:endParaRPr lang="en-IN"/>
        </a:p>
      </dgm:t>
    </dgm:pt>
    <dgm:pt modelId="{E520C8C9-F7B1-469B-BB7B-5FE01298799B}" type="sibTrans" cxnId="{4D7276C1-856C-4878-80F3-CB57F327F503}">
      <dgm:prSet/>
      <dgm:spPr/>
      <dgm:t>
        <a:bodyPr/>
        <a:lstStyle/>
        <a:p>
          <a:endParaRPr lang="en-IN"/>
        </a:p>
      </dgm:t>
    </dgm:pt>
    <dgm:pt modelId="{A0E8EE53-DE39-4148-8CB2-4D00E9D81A48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Unsupervised ARTs</a:t>
          </a:r>
          <a:endParaRPr lang="en-IN" b="1" dirty="0"/>
        </a:p>
      </dgm:t>
    </dgm:pt>
    <dgm:pt modelId="{EB57AC11-40CA-4556-90CA-A4BDD0E839CA}" type="parTrans" cxnId="{2EE481A7-050D-4764-99BF-36AAA1EB3542}">
      <dgm:prSet/>
      <dgm:spPr/>
      <dgm:t>
        <a:bodyPr/>
        <a:lstStyle/>
        <a:p>
          <a:endParaRPr lang="en-IN"/>
        </a:p>
      </dgm:t>
    </dgm:pt>
    <dgm:pt modelId="{94790767-A032-41F9-99A0-39AAE2EBC884}" type="sibTrans" cxnId="{2EE481A7-050D-4764-99BF-36AAA1EB3542}">
      <dgm:prSet/>
      <dgm:spPr/>
      <dgm:t>
        <a:bodyPr/>
        <a:lstStyle/>
        <a:p>
          <a:endParaRPr lang="en-IN"/>
        </a:p>
      </dgm:t>
    </dgm:pt>
    <dgm:pt modelId="{86BE3BA7-A71F-45A2-A9AF-96FE4DF31C06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Supervised ARTs</a:t>
          </a:r>
          <a:endParaRPr lang="en-IN" b="1" dirty="0"/>
        </a:p>
      </dgm:t>
    </dgm:pt>
    <dgm:pt modelId="{04954CDF-1573-4F04-847A-763535FB6C0D}" type="parTrans" cxnId="{70CFE11F-D17E-4016-BF04-069D2169E288}">
      <dgm:prSet/>
      <dgm:spPr/>
      <dgm:t>
        <a:bodyPr/>
        <a:lstStyle/>
        <a:p>
          <a:endParaRPr lang="en-IN"/>
        </a:p>
      </dgm:t>
    </dgm:pt>
    <dgm:pt modelId="{B7F4A971-D77A-407A-B4AE-C4C9724AD0AF}" type="sibTrans" cxnId="{70CFE11F-D17E-4016-BF04-069D2169E288}">
      <dgm:prSet/>
      <dgm:spPr/>
      <dgm:t>
        <a:bodyPr/>
        <a:lstStyle/>
        <a:p>
          <a:endParaRPr lang="en-IN"/>
        </a:p>
      </dgm:t>
    </dgm:pt>
    <dgm:pt modelId="{1B04222B-5898-4C61-AF29-236CC67F477E}" type="pres">
      <dgm:prSet presAssocID="{2A461978-3CC5-4336-9F7B-1F178E9A89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A7E3CE7-D00D-4E90-9C64-D5EEB2ADBED5}" type="pres">
      <dgm:prSet presAssocID="{CC77A119-43F3-42DC-B96A-1838B9965BD2}" presName="hierRoot1" presStyleCnt="0"/>
      <dgm:spPr/>
      <dgm:t>
        <a:bodyPr/>
        <a:lstStyle/>
        <a:p>
          <a:pPr rtl="1"/>
          <a:endParaRPr lang="ar-IQ"/>
        </a:p>
      </dgm:t>
    </dgm:pt>
    <dgm:pt modelId="{0E592EFB-401A-4EA8-970D-821317BF81D2}" type="pres">
      <dgm:prSet presAssocID="{CC77A119-43F3-42DC-B96A-1838B9965BD2}" presName="composite" presStyleCnt="0"/>
      <dgm:spPr/>
      <dgm:t>
        <a:bodyPr/>
        <a:lstStyle/>
        <a:p>
          <a:pPr rtl="1"/>
          <a:endParaRPr lang="ar-IQ"/>
        </a:p>
      </dgm:t>
    </dgm:pt>
    <dgm:pt modelId="{EBE68FDD-BBAA-4F45-BF6F-4835A3814572}" type="pres">
      <dgm:prSet presAssocID="{CC77A119-43F3-42DC-B96A-1838B9965BD2}" presName="background" presStyleLbl="node0" presStyleIdx="0" presStyleCnt="1"/>
      <dgm:spPr>
        <a:solidFill>
          <a:srgbClr val="92D050"/>
        </a:solidFill>
      </dgm:spPr>
      <dgm:t>
        <a:bodyPr/>
        <a:lstStyle/>
        <a:p>
          <a:pPr rtl="1"/>
          <a:endParaRPr lang="ar-IQ"/>
        </a:p>
      </dgm:t>
    </dgm:pt>
    <dgm:pt modelId="{0CD935CA-299D-4F52-B2DB-5BEEB4EE8C5A}" type="pres">
      <dgm:prSet presAssocID="{CC77A119-43F3-42DC-B96A-1838B9965BD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4FB6BDE-3ADB-4E39-A8E9-9798A5B356E4}" type="pres">
      <dgm:prSet presAssocID="{CC77A119-43F3-42DC-B96A-1838B9965BD2}" presName="hierChild2" presStyleCnt="0"/>
      <dgm:spPr/>
      <dgm:t>
        <a:bodyPr/>
        <a:lstStyle/>
        <a:p>
          <a:pPr rtl="1"/>
          <a:endParaRPr lang="ar-IQ"/>
        </a:p>
      </dgm:t>
    </dgm:pt>
    <dgm:pt modelId="{F0EE296D-73A5-413C-9BF3-131913586034}" type="pres">
      <dgm:prSet presAssocID="{EB57AC11-40CA-4556-90CA-A4BDD0E839CA}" presName="Name10" presStyleLbl="parChTrans1D2" presStyleIdx="0" presStyleCnt="2"/>
      <dgm:spPr/>
      <dgm:t>
        <a:bodyPr/>
        <a:lstStyle/>
        <a:p>
          <a:endParaRPr lang="en-IN"/>
        </a:p>
      </dgm:t>
    </dgm:pt>
    <dgm:pt modelId="{8208AE23-0A24-4682-B547-B78E869F7039}" type="pres">
      <dgm:prSet presAssocID="{A0E8EE53-DE39-4148-8CB2-4D00E9D81A48}" presName="hierRoot2" presStyleCnt="0"/>
      <dgm:spPr/>
      <dgm:t>
        <a:bodyPr/>
        <a:lstStyle/>
        <a:p>
          <a:pPr rtl="1"/>
          <a:endParaRPr lang="ar-IQ"/>
        </a:p>
      </dgm:t>
    </dgm:pt>
    <dgm:pt modelId="{91115D28-6F51-4C4A-BC32-41180D00BF6F}" type="pres">
      <dgm:prSet presAssocID="{A0E8EE53-DE39-4148-8CB2-4D00E9D81A48}" presName="composite2" presStyleCnt="0"/>
      <dgm:spPr/>
      <dgm:t>
        <a:bodyPr/>
        <a:lstStyle/>
        <a:p>
          <a:pPr rtl="1"/>
          <a:endParaRPr lang="ar-IQ"/>
        </a:p>
      </dgm:t>
    </dgm:pt>
    <dgm:pt modelId="{CDA47F57-9BDD-44F8-9C30-0185B38C441E}" type="pres">
      <dgm:prSet presAssocID="{A0E8EE53-DE39-4148-8CB2-4D00E9D81A48}" presName="background2" presStyleLbl="node2" presStyleIdx="0" presStyleCnt="2"/>
      <dgm:spPr>
        <a:solidFill>
          <a:srgbClr val="FFFF00"/>
        </a:solidFill>
      </dgm:spPr>
      <dgm:t>
        <a:bodyPr/>
        <a:lstStyle/>
        <a:p>
          <a:pPr rtl="1"/>
          <a:endParaRPr lang="ar-IQ"/>
        </a:p>
      </dgm:t>
    </dgm:pt>
    <dgm:pt modelId="{B0E63F4D-15CC-43CD-9008-9AB20FA610E4}" type="pres">
      <dgm:prSet presAssocID="{A0E8EE53-DE39-4148-8CB2-4D00E9D81A48}" presName="text2" presStyleLbl="fgAcc2" presStyleIdx="0" presStyleCnt="2" custLinFactNeighborX="-65020" custLinFactNeighborY="-134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E2F4E24-34D4-4A16-B6EA-974E81DB50B4}" type="pres">
      <dgm:prSet presAssocID="{A0E8EE53-DE39-4148-8CB2-4D00E9D81A48}" presName="hierChild3" presStyleCnt="0"/>
      <dgm:spPr/>
      <dgm:t>
        <a:bodyPr/>
        <a:lstStyle/>
        <a:p>
          <a:pPr rtl="1"/>
          <a:endParaRPr lang="ar-IQ"/>
        </a:p>
      </dgm:t>
    </dgm:pt>
    <dgm:pt modelId="{AEC505A6-C318-41A9-942D-751E9183AA51}" type="pres">
      <dgm:prSet presAssocID="{04954CDF-1573-4F04-847A-763535FB6C0D}" presName="Name10" presStyleLbl="parChTrans1D2" presStyleIdx="1" presStyleCnt="2"/>
      <dgm:spPr/>
      <dgm:t>
        <a:bodyPr/>
        <a:lstStyle/>
        <a:p>
          <a:endParaRPr lang="en-IN"/>
        </a:p>
      </dgm:t>
    </dgm:pt>
    <dgm:pt modelId="{36750957-D6FE-4CB3-A1C3-5C23F6DC2538}" type="pres">
      <dgm:prSet presAssocID="{86BE3BA7-A71F-45A2-A9AF-96FE4DF31C06}" presName="hierRoot2" presStyleCnt="0"/>
      <dgm:spPr/>
      <dgm:t>
        <a:bodyPr/>
        <a:lstStyle/>
        <a:p>
          <a:pPr rtl="1"/>
          <a:endParaRPr lang="ar-IQ"/>
        </a:p>
      </dgm:t>
    </dgm:pt>
    <dgm:pt modelId="{BE468F73-7CF0-46E1-A80D-48DD17596937}" type="pres">
      <dgm:prSet presAssocID="{86BE3BA7-A71F-45A2-A9AF-96FE4DF31C06}" presName="composite2" presStyleCnt="0"/>
      <dgm:spPr/>
      <dgm:t>
        <a:bodyPr/>
        <a:lstStyle/>
        <a:p>
          <a:pPr rtl="1"/>
          <a:endParaRPr lang="ar-IQ"/>
        </a:p>
      </dgm:t>
    </dgm:pt>
    <dgm:pt modelId="{9AE97D31-58BE-417E-B627-97809DFD62A1}" type="pres">
      <dgm:prSet presAssocID="{86BE3BA7-A71F-45A2-A9AF-96FE4DF31C06}" presName="background2" presStyleLbl="node2" presStyleIdx="1" presStyleCnt="2"/>
      <dgm:spPr>
        <a:solidFill>
          <a:srgbClr val="00B0F0"/>
        </a:solidFill>
      </dgm:spPr>
      <dgm:t>
        <a:bodyPr/>
        <a:lstStyle/>
        <a:p>
          <a:pPr rtl="1"/>
          <a:endParaRPr lang="ar-IQ"/>
        </a:p>
      </dgm:t>
    </dgm:pt>
    <dgm:pt modelId="{63287490-C60A-4177-8B83-1ECFA93DF870}" type="pres">
      <dgm:prSet presAssocID="{86BE3BA7-A71F-45A2-A9AF-96FE4DF31C06}" presName="text2" presStyleLbl="fgAcc2" presStyleIdx="1" presStyleCnt="2" custLinFactNeighborX="61382" custLinFactNeighborY="467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08A9DE2-3A1E-428A-806C-07C95353A7C9}" type="pres">
      <dgm:prSet presAssocID="{86BE3BA7-A71F-45A2-A9AF-96FE4DF31C06}" presName="hierChild3" presStyleCnt="0"/>
      <dgm:spPr/>
      <dgm:t>
        <a:bodyPr/>
        <a:lstStyle/>
        <a:p>
          <a:pPr rtl="1"/>
          <a:endParaRPr lang="ar-IQ"/>
        </a:p>
      </dgm:t>
    </dgm:pt>
  </dgm:ptLst>
  <dgm:cxnLst>
    <dgm:cxn modelId="{4D7276C1-856C-4878-80F3-CB57F327F503}" srcId="{2A461978-3CC5-4336-9F7B-1F178E9A8951}" destId="{CC77A119-43F3-42DC-B96A-1838B9965BD2}" srcOrd="0" destOrd="0" parTransId="{FDA2B510-2A49-4D22-956D-BEB1FFA60807}" sibTransId="{E520C8C9-F7B1-469B-BB7B-5FE01298799B}"/>
    <dgm:cxn modelId="{ACD311C3-6E5B-4C1D-9D73-E312902A5196}" type="presOf" srcId="{04954CDF-1573-4F04-847A-763535FB6C0D}" destId="{AEC505A6-C318-41A9-942D-751E9183AA51}" srcOrd="0" destOrd="0" presId="urn:microsoft.com/office/officeart/2005/8/layout/hierarchy1"/>
    <dgm:cxn modelId="{14484779-C0A3-43CA-BBA7-7C3EAD322B14}" type="presOf" srcId="{86BE3BA7-A71F-45A2-A9AF-96FE4DF31C06}" destId="{63287490-C60A-4177-8B83-1ECFA93DF870}" srcOrd="0" destOrd="0" presId="urn:microsoft.com/office/officeart/2005/8/layout/hierarchy1"/>
    <dgm:cxn modelId="{2EE481A7-050D-4764-99BF-36AAA1EB3542}" srcId="{CC77A119-43F3-42DC-B96A-1838B9965BD2}" destId="{A0E8EE53-DE39-4148-8CB2-4D00E9D81A48}" srcOrd="0" destOrd="0" parTransId="{EB57AC11-40CA-4556-90CA-A4BDD0E839CA}" sibTransId="{94790767-A032-41F9-99A0-39AAE2EBC884}"/>
    <dgm:cxn modelId="{A2F044F1-307B-4F64-AEE4-F36688534AE9}" type="presOf" srcId="{CC77A119-43F3-42DC-B96A-1838B9965BD2}" destId="{0CD935CA-299D-4F52-B2DB-5BEEB4EE8C5A}" srcOrd="0" destOrd="0" presId="urn:microsoft.com/office/officeart/2005/8/layout/hierarchy1"/>
    <dgm:cxn modelId="{70CFE11F-D17E-4016-BF04-069D2169E288}" srcId="{CC77A119-43F3-42DC-B96A-1838B9965BD2}" destId="{86BE3BA7-A71F-45A2-A9AF-96FE4DF31C06}" srcOrd="1" destOrd="0" parTransId="{04954CDF-1573-4F04-847A-763535FB6C0D}" sibTransId="{B7F4A971-D77A-407A-B4AE-C4C9724AD0AF}"/>
    <dgm:cxn modelId="{AFFD732E-8D7D-47C6-AEA5-57AF844766BB}" type="presOf" srcId="{EB57AC11-40CA-4556-90CA-A4BDD0E839CA}" destId="{F0EE296D-73A5-413C-9BF3-131913586034}" srcOrd="0" destOrd="0" presId="urn:microsoft.com/office/officeart/2005/8/layout/hierarchy1"/>
    <dgm:cxn modelId="{05825570-77CD-43E4-BC3E-E19C88E42E0D}" type="presOf" srcId="{A0E8EE53-DE39-4148-8CB2-4D00E9D81A48}" destId="{B0E63F4D-15CC-43CD-9008-9AB20FA610E4}" srcOrd="0" destOrd="0" presId="urn:microsoft.com/office/officeart/2005/8/layout/hierarchy1"/>
    <dgm:cxn modelId="{F36D2C04-7A5E-4807-9A89-4C7EAC9EE356}" type="presOf" srcId="{2A461978-3CC5-4336-9F7B-1F178E9A8951}" destId="{1B04222B-5898-4C61-AF29-236CC67F477E}" srcOrd="0" destOrd="0" presId="urn:microsoft.com/office/officeart/2005/8/layout/hierarchy1"/>
    <dgm:cxn modelId="{80335FEE-DFFA-4E3B-ADBD-61F2E7D73A9E}" type="presParOf" srcId="{1B04222B-5898-4C61-AF29-236CC67F477E}" destId="{0A7E3CE7-D00D-4E90-9C64-D5EEB2ADBED5}" srcOrd="0" destOrd="0" presId="urn:microsoft.com/office/officeart/2005/8/layout/hierarchy1"/>
    <dgm:cxn modelId="{4D8F356E-B130-4D73-8BBD-030727F3F014}" type="presParOf" srcId="{0A7E3CE7-D00D-4E90-9C64-D5EEB2ADBED5}" destId="{0E592EFB-401A-4EA8-970D-821317BF81D2}" srcOrd="0" destOrd="0" presId="urn:microsoft.com/office/officeart/2005/8/layout/hierarchy1"/>
    <dgm:cxn modelId="{1A9425E7-3132-433B-9359-13298045CD48}" type="presParOf" srcId="{0E592EFB-401A-4EA8-970D-821317BF81D2}" destId="{EBE68FDD-BBAA-4F45-BF6F-4835A3814572}" srcOrd="0" destOrd="0" presId="urn:microsoft.com/office/officeart/2005/8/layout/hierarchy1"/>
    <dgm:cxn modelId="{BFB48380-181B-49AB-B676-EDEE82FCE457}" type="presParOf" srcId="{0E592EFB-401A-4EA8-970D-821317BF81D2}" destId="{0CD935CA-299D-4F52-B2DB-5BEEB4EE8C5A}" srcOrd="1" destOrd="0" presId="urn:microsoft.com/office/officeart/2005/8/layout/hierarchy1"/>
    <dgm:cxn modelId="{6FD624A5-96B1-43B0-B9F3-0673D8A0B88A}" type="presParOf" srcId="{0A7E3CE7-D00D-4E90-9C64-D5EEB2ADBED5}" destId="{94FB6BDE-3ADB-4E39-A8E9-9798A5B356E4}" srcOrd="1" destOrd="0" presId="urn:microsoft.com/office/officeart/2005/8/layout/hierarchy1"/>
    <dgm:cxn modelId="{AB248945-7F87-4571-A6BC-FFBD2CD6B910}" type="presParOf" srcId="{94FB6BDE-3ADB-4E39-A8E9-9798A5B356E4}" destId="{F0EE296D-73A5-413C-9BF3-131913586034}" srcOrd="0" destOrd="0" presId="urn:microsoft.com/office/officeart/2005/8/layout/hierarchy1"/>
    <dgm:cxn modelId="{6A0FF8AA-C24D-43A0-9ACF-A8B7E36E07ED}" type="presParOf" srcId="{94FB6BDE-3ADB-4E39-A8E9-9798A5B356E4}" destId="{8208AE23-0A24-4682-B547-B78E869F7039}" srcOrd="1" destOrd="0" presId="urn:microsoft.com/office/officeart/2005/8/layout/hierarchy1"/>
    <dgm:cxn modelId="{F83320A9-24FE-45E0-A119-B1E2036E8D76}" type="presParOf" srcId="{8208AE23-0A24-4682-B547-B78E869F7039}" destId="{91115D28-6F51-4C4A-BC32-41180D00BF6F}" srcOrd="0" destOrd="0" presId="urn:microsoft.com/office/officeart/2005/8/layout/hierarchy1"/>
    <dgm:cxn modelId="{55615813-99A5-4280-B03E-EF0D1A5B8C94}" type="presParOf" srcId="{91115D28-6F51-4C4A-BC32-41180D00BF6F}" destId="{CDA47F57-9BDD-44F8-9C30-0185B38C441E}" srcOrd="0" destOrd="0" presId="urn:microsoft.com/office/officeart/2005/8/layout/hierarchy1"/>
    <dgm:cxn modelId="{A5E40AEA-DC7E-4E25-8D53-CC1D2C285C6F}" type="presParOf" srcId="{91115D28-6F51-4C4A-BC32-41180D00BF6F}" destId="{B0E63F4D-15CC-43CD-9008-9AB20FA610E4}" srcOrd="1" destOrd="0" presId="urn:microsoft.com/office/officeart/2005/8/layout/hierarchy1"/>
    <dgm:cxn modelId="{DA10AF01-8BBD-4B78-96AB-3CED12678F6A}" type="presParOf" srcId="{8208AE23-0A24-4682-B547-B78E869F7039}" destId="{7E2F4E24-34D4-4A16-B6EA-974E81DB50B4}" srcOrd="1" destOrd="0" presId="urn:microsoft.com/office/officeart/2005/8/layout/hierarchy1"/>
    <dgm:cxn modelId="{BB15DC06-267C-401F-9E64-482178832D52}" type="presParOf" srcId="{94FB6BDE-3ADB-4E39-A8E9-9798A5B356E4}" destId="{AEC505A6-C318-41A9-942D-751E9183AA51}" srcOrd="2" destOrd="0" presId="urn:microsoft.com/office/officeart/2005/8/layout/hierarchy1"/>
    <dgm:cxn modelId="{325507E9-72E7-45BA-A4EF-607A61BFD7E0}" type="presParOf" srcId="{94FB6BDE-3ADB-4E39-A8E9-9798A5B356E4}" destId="{36750957-D6FE-4CB3-A1C3-5C23F6DC2538}" srcOrd="3" destOrd="0" presId="urn:microsoft.com/office/officeart/2005/8/layout/hierarchy1"/>
    <dgm:cxn modelId="{2ABC54D2-3D1E-46C1-9175-8E06DA7E9325}" type="presParOf" srcId="{36750957-D6FE-4CB3-A1C3-5C23F6DC2538}" destId="{BE468F73-7CF0-46E1-A80D-48DD17596937}" srcOrd="0" destOrd="0" presId="urn:microsoft.com/office/officeart/2005/8/layout/hierarchy1"/>
    <dgm:cxn modelId="{57374F59-6AF4-47D9-9FD9-02D004A839FB}" type="presParOf" srcId="{BE468F73-7CF0-46E1-A80D-48DD17596937}" destId="{9AE97D31-58BE-417E-B627-97809DFD62A1}" srcOrd="0" destOrd="0" presId="urn:microsoft.com/office/officeart/2005/8/layout/hierarchy1"/>
    <dgm:cxn modelId="{C0EA1490-79AB-4160-9006-DEF3BB126B05}" type="presParOf" srcId="{BE468F73-7CF0-46E1-A80D-48DD17596937}" destId="{63287490-C60A-4177-8B83-1ECFA93DF870}" srcOrd="1" destOrd="0" presId="urn:microsoft.com/office/officeart/2005/8/layout/hierarchy1"/>
    <dgm:cxn modelId="{2D47B5F1-D8E4-495D-97AB-F172FEEB15FF}" type="presParOf" srcId="{36750957-D6FE-4CB3-A1C3-5C23F6DC2538}" destId="{908A9DE2-3A1E-428A-806C-07C95353A7C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A782E3-D4B4-4D8D-AB5C-F675C32D635F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rtl="1"/>
          <a:endParaRPr lang="ar-IQ"/>
        </a:p>
      </dgm:t>
    </dgm:pt>
    <dgm:pt modelId="{A3CAB839-DA7A-4470-9058-E4E06E844CEF}">
      <dgm:prSet phldrT="[Text]"/>
      <dgm:spPr>
        <a:solidFill>
          <a:srgbClr val="FFFF00"/>
        </a:solidFill>
      </dgm:spPr>
      <dgm:t>
        <a:bodyPr/>
        <a:lstStyle/>
        <a:p>
          <a:pPr rtl="0"/>
          <a:endParaRPr lang="ar-IQ" b="1" dirty="0">
            <a:latin typeface="Andalus" pitchFamily="18" charset="-78"/>
            <a:cs typeface="Andalus" pitchFamily="18" charset="-78"/>
          </a:endParaRPr>
        </a:p>
      </dgm:t>
    </dgm:pt>
    <dgm:pt modelId="{F359ECFB-FD1E-4128-94A6-6D31A00B2000}" type="parTrans" cxnId="{53A4B028-D918-4B1A-B906-16541AABFBC8}">
      <dgm:prSet/>
      <dgm:spPr/>
      <dgm:t>
        <a:bodyPr/>
        <a:lstStyle/>
        <a:p>
          <a:pPr rtl="0"/>
          <a:endParaRPr lang="ar-IQ"/>
        </a:p>
      </dgm:t>
    </dgm:pt>
    <dgm:pt modelId="{101BD7D5-A43C-4238-8DCE-9935B43D1671}" type="sibTrans" cxnId="{53A4B028-D918-4B1A-B906-16541AABFBC8}">
      <dgm:prSet/>
      <dgm:spPr/>
      <dgm:t>
        <a:bodyPr/>
        <a:lstStyle/>
        <a:p>
          <a:pPr rtl="0"/>
          <a:endParaRPr lang="ar-IQ"/>
        </a:p>
      </dgm:t>
    </dgm:pt>
    <dgm:pt modelId="{ACB12BDA-7AF3-4F4E-B67A-E3498E53CED4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0"/>
          <a:endParaRPr lang="ar-IQ" b="1" dirty="0">
            <a:latin typeface="Andalus" pitchFamily="18" charset="-78"/>
            <a:cs typeface="Andalus" pitchFamily="18" charset="-78"/>
          </a:endParaRPr>
        </a:p>
      </dgm:t>
    </dgm:pt>
    <dgm:pt modelId="{58CEDBC2-0701-41D1-8D74-CC32A8633A67}" type="parTrans" cxnId="{B8199BFA-249C-40BF-A695-83C07123DB8E}">
      <dgm:prSet/>
      <dgm:spPr/>
      <dgm:t>
        <a:bodyPr/>
        <a:lstStyle/>
        <a:p>
          <a:pPr rtl="0"/>
          <a:endParaRPr lang="ar-IQ"/>
        </a:p>
      </dgm:t>
    </dgm:pt>
    <dgm:pt modelId="{C211A14A-1F31-4C4D-BAB6-3C4205FB2EF4}" type="sibTrans" cxnId="{B8199BFA-249C-40BF-A695-83C07123DB8E}">
      <dgm:prSet/>
      <dgm:spPr/>
      <dgm:t>
        <a:bodyPr/>
        <a:lstStyle/>
        <a:p>
          <a:pPr rtl="0"/>
          <a:endParaRPr lang="ar-IQ"/>
        </a:p>
      </dgm:t>
    </dgm:pt>
    <dgm:pt modelId="{683F9E43-4D66-4C02-8270-1C842C0CFF80}">
      <dgm:prSet phldrT="[Text]" custT="1"/>
      <dgm:spPr>
        <a:ln>
          <a:solidFill>
            <a:srgbClr val="00B0F0"/>
          </a:solidFill>
        </a:ln>
      </dgm:spPr>
      <dgm:t>
        <a:bodyPr/>
        <a:lstStyle/>
        <a:p>
          <a:pPr algn="just" rtl="0"/>
          <a:r>
            <a:rPr kumimoji="0" lang="en-US" sz="3600" b="1" kern="1200" dirty="0" smtClean="0">
              <a:ln>
                <a:noFill/>
              </a:ln>
              <a:solidFill>
                <a:srgbClr val="002060"/>
              </a:solidFill>
              <a:effectLst/>
              <a:latin typeface="Monotype Corsiva" panose="03010101010201010101" pitchFamily="66" charset="0"/>
              <a:ea typeface="+mn-ea"/>
              <a:cs typeface="+mn-cs"/>
            </a:rPr>
            <a:t>Facial recognition </a:t>
          </a:r>
          <a:r>
            <a:rPr kumimoji="0" lang="en-US" sz="3600" b="1" kern="1200" dirty="0" smtClean="0">
              <a:ln>
                <a:noFill/>
              </a:ln>
              <a:solidFill>
                <a:srgbClr val="FF66CC"/>
              </a:solidFill>
              <a:effectLst/>
              <a:latin typeface="Monotype Corsiva" panose="03010101010201010101" pitchFamily="66" charset="0"/>
              <a:ea typeface="+mn-ea"/>
              <a:cs typeface="+mn-cs"/>
            </a:rPr>
            <a:t>&amp;</a:t>
          </a:r>
          <a:r>
            <a:rPr kumimoji="0" lang="en-US" sz="3600" b="1" kern="1200" dirty="0" smtClean="0">
              <a:ln>
                <a:noFill/>
              </a:ln>
              <a:solidFill>
                <a:srgbClr val="002060"/>
              </a:solidFill>
              <a:effectLst/>
              <a:latin typeface="Monotype Corsiva" panose="03010101010201010101" pitchFamily="66" charset="0"/>
              <a:ea typeface="+mn-ea"/>
              <a:cs typeface="+mn-cs"/>
            </a:rPr>
            <a:t> Target recognition</a:t>
          </a:r>
          <a:endParaRPr kumimoji="0" lang="ar-IQ" sz="3600" b="1" kern="1200" dirty="0">
            <a:ln>
              <a:noFill/>
            </a:ln>
            <a:solidFill>
              <a:srgbClr val="002060"/>
            </a:solidFill>
            <a:effectLst/>
            <a:latin typeface="Monotype Corsiva" panose="03010101010201010101" pitchFamily="66" charset="0"/>
            <a:ea typeface="+mn-ea"/>
            <a:cs typeface="+mn-cs"/>
          </a:endParaRPr>
        </a:p>
      </dgm:t>
    </dgm:pt>
    <dgm:pt modelId="{816056CD-F318-42C4-A594-C1958E1855C4}" type="parTrans" cxnId="{8394CD6F-B20D-41DC-B4E4-EC02C0B7A8B3}">
      <dgm:prSet/>
      <dgm:spPr/>
      <dgm:t>
        <a:bodyPr/>
        <a:lstStyle/>
        <a:p>
          <a:pPr rtl="0"/>
          <a:endParaRPr lang="ar-IQ"/>
        </a:p>
      </dgm:t>
    </dgm:pt>
    <dgm:pt modelId="{6AC8CA77-B9C1-40D1-B657-F54B3FF6D758}" type="sibTrans" cxnId="{8394CD6F-B20D-41DC-B4E4-EC02C0B7A8B3}">
      <dgm:prSet/>
      <dgm:spPr/>
      <dgm:t>
        <a:bodyPr/>
        <a:lstStyle/>
        <a:p>
          <a:pPr rtl="0"/>
          <a:endParaRPr lang="ar-IQ"/>
        </a:p>
      </dgm:t>
    </dgm:pt>
    <dgm:pt modelId="{1F83F298-FF8C-4589-BF08-DD8FC2FE14F2}">
      <dgm:prSet phldrT="[Text]"/>
      <dgm:spPr>
        <a:solidFill>
          <a:srgbClr val="CCFF66"/>
        </a:solidFill>
      </dgm:spPr>
      <dgm:t>
        <a:bodyPr/>
        <a:lstStyle/>
        <a:p>
          <a:pPr rtl="0"/>
          <a:endParaRPr lang="ar-IQ" b="1" dirty="0">
            <a:latin typeface="Andalus" pitchFamily="18" charset="-78"/>
            <a:cs typeface="Andalus" pitchFamily="18" charset="-78"/>
          </a:endParaRPr>
        </a:p>
      </dgm:t>
    </dgm:pt>
    <dgm:pt modelId="{A8C6D627-789B-48FF-997F-62A4C73F7562}" type="parTrans" cxnId="{40363725-414B-453B-B8A4-A8DD4EFF6EED}">
      <dgm:prSet/>
      <dgm:spPr/>
      <dgm:t>
        <a:bodyPr/>
        <a:lstStyle/>
        <a:p>
          <a:pPr rtl="0"/>
          <a:endParaRPr lang="ar-IQ"/>
        </a:p>
      </dgm:t>
    </dgm:pt>
    <dgm:pt modelId="{359926F8-EFEA-4942-BA05-A448574E3CFE}" type="sibTrans" cxnId="{40363725-414B-453B-B8A4-A8DD4EFF6EED}">
      <dgm:prSet/>
      <dgm:spPr/>
      <dgm:t>
        <a:bodyPr/>
        <a:lstStyle/>
        <a:p>
          <a:pPr rtl="0"/>
          <a:endParaRPr lang="ar-IQ"/>
        </a:p>
      </dgm:t>
    </dgm:pt>
    <dgm:pt modelId="{0AE4EE7C-B9E0-45EA-AF05-5493E215D1CF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pPr algn="just" rtl="0"/>
          <a:r>
            <a:rPr kumimoji="0" lang="en-US" sz="3600" b="1" kern="1200" dirty="0" smtClean="0">
              <a:ln>
                <a:noFill/>
              </a:ln>
              <a:solidFill>
                <a:srgbClr val="002060"/>
              </a:solidFill>
              <a:effectLst/>
              <a:latin typeface="Monotype Corsiva" panose="03010101010201010101" pitchFamily="66" charset="0"/>
              <a:ea typeface="+mn-ea"/>
              <a:cs typeface="+mn-cs"/>
            </a:rPr>
            <a:t>Land cover classification</a:t>
          </a:r>
          <a:endParaRPr kumimoji="0" lang="ar-IQ" sz="3600" b="1" kern="1200" dirty="0">
            <a:ln>
              <a:noFill/>
            </a:ln>
            <a:solidFill>
              <a:srgbClr val="002060"/>
            </a:solidFill>
            <a:effectLst/>
            <a:latin typeface="Monotype Corsiva" panose="03010101010201010101" pitchFamily="66" charset="0"/>
            <a:ea typeface="+mn-ea"/>
            <a:cs typeface="+mn-cs"/>
          </a:endParaRPr>
        </a:p>
      </dgm:t>
    </dgm:pt>
    <dgm:pt modelId="{739EDD3A-E1E1-4184-8BC6-E1BDACF8B9A9}" type="parTrans" cxnId="{4DD8A194-FBC7-456A-9219-B34B817DBCA4}">
      <dgm:prSet/>
      <dgm:spPr/>
      <dgm:t>
        <a:bodyPr/>
        <a:lstStyle/>
        <a:p>
          <a:pPr rtl="0"/>
          <a:endParaRPr lang="ar-IQ"/>
        </a:p>
      </dgm:t>
    </dgm:pt>
    <dgm:pt modelId="{89F834CB-C457-4E75-B81D-9D17FFF1FD12}" type="sibTrans" cxnId="{4DD8A194-FBC7-456A-9219-B34B817DBCA4}">
      <dgm:prSet/>
      <dgm:spPr/>
      <dgm:t>
        <a:bodyPr/>
        <a:lstStyle/>
        <a:p>
          <a:pPr rtl="0"/>
          <a:endParaRPr lang="ar-IQ"/>
        </a:p>
      </dgm:t>
    </dgm:pt>
    <dgm:pt modelId="{ED33C069-C0E6-4A72-BAC3-1C43D0F571F5}">
      <dgm:prSet phldrT="[Text]" custT="1"/>
      <dgm:spPr>
        <a:ln>
          <a:solidFill>
            <a:srgbClr val="FF0000"/>
          </a:solidFill>
        </a:ln>
      </dgm:spPr>
      <dgm:t>
        <a:bodyPr/>
        <a:lstStyle/>
        <a:p>
          <a:pPr algn="just" rtl="0">
            <a:spcBef>
              <a:spcPts val="200"/>
            </a:spcBef>
            <a:spcAft>
              <a:spcPts val="200"/>
            </a:spcAft>
          </a:pPr>
          <a:r>
            <a:rPr kumimoji="0" lang="en-US" sz="3600" b="1" kern="1200" dirty="0" smtClean="0">
              <a:ln>
                <a:noFill/>
              </a:ln>
              <a:solidFill>
                <a:srgbClr val="002060"/>
              </a:solidFill>
              <a:effectLst/>
              <a:latin typeface="Monotype Corsiva" panose="03010101010201010101" pitchFamily="66" charset="0"/>
              <a:ea typeface="+mn-ea"/>
              <a:cs typeface="+mn-cs"/>
            </a:rPr>
            <a:t>Medical diagnosis </a:t>
          </a:r>
          <a:r>
            <a:rPr kumimoji="0" lang="en-US" sz="3600" b="1" kern="1200" dirty="0" smtClean="0">
              <a:ln>
                <a:noFill/>
              </a:ln>
              <a:solidFill>
                <a:srgbClr val="FF66CC"/>
              </a:solidFill>
              <a:effectLst/>
              <a:latin typeface="Monotype Corsiva" panose="03010101010201010101" pitchFamily="66" charset="0"/>
              <a:ea typeface="+mn-ea"/>
              <a:cs typeface="+mn-cs"/>
            </a:rPr>
            <a:t>&amp;</a:t>
          </a:r>
          <a:r>
            <a:rPr kumimoji="0" lang="en-US" sz="3600" b="1" kern="1200" dirty="0" smtClean="0">
              <a:ln>
                <a:noFill/>
              </a:ln>
              <a:solidFill>
                <a:srgbClr val="002060"/>
              </a:solidFill>
              <a:effectLst/>
              <a:latin typeface="Monotype Corsiva" panose="03010101010201010101" pitchFamily="66" charset="0"/>
              <a:ea typeface="+mn-ea"/>
              <a:cs typeface="+mn-cs"/>
            </a:rPr>
            <a:t> Signature verification</a:t>
          </a:r>
          <a:endParaRPr kumimoji="0" lang="ar-IQ" sz="3600" b="1" kern="1200" dirty="0">
            <a:ln>
              <a:noFill/>
            </a:ln>
            <a:solidFill>
              <a:srgbClr val="002060"/>
            </a:solidFill>
            <a:effectLst/>
            <a:latin typeface="Monotype Corsiva" panose="03010101010201010101" pitchFamily="66" charset="0"/>
            <a:ea typeface="+mn-ea"/>
            <a:cs typeface="+mn-cs"/>
          </a:endParaRPr>
        </a:p>
      </dgm:t>
    </dgm:pt>
    <dgm:pt modelId="{C3999353-4CEF-46E1-96FF-19E9925EE7C8}" type="parTrans" cxnId="{F58F8549-61AF-4FFD-A06C-146B324F97CD}">
      <dgm:prSet/>
      <dgm:spPr/>
      <dgm:t>
        <a:bodyPr/>
        <a:lstStyle/>
        <a:p>
          <a:pPr rtl="0"/>
          <a:endParaRPr lang="ar-IQ"/>
        </a:p>
      </dgm:t>
    </dgm:pt>
    <dgm:pt modelId="{2F0DCF85-FFB1-4A3F-916C-962AA2F836F2}" type="sibTrans" cxnId="{F58F8549-61AF-4FFD-A06C-146B324F97CD}">
      <dgm:prSet/>
      <dgm:spPr/>
      <dgm:t>
        <a:bodyPr/>
        <a:lstStyle/>
        <a:p>
          <a:pPr rtl="0"/>
          <a:endParaRPr lang="ar-IQ"/>
        </a:p>
      </dgm:t>
    </dgm:pt>
    <dgm:pt modelId="{6DFC7DB3-AFD1-47DF-ABA5-F90AB08BF9BF}">
      <dgm:prSet phldrT="[Text]" custT="1"/>
      <dgm:spPr>
        <a:ln>
          <a:solidFill>
            <a:srgbClr val="FFFF00"/>
          </a:solidFill>
        </a:ln>
      </dgm:spPr>
      <dgm:t>
        <a:bodyPr/>
        <a:lstStyle/>
        <a:p>
          <a:pPr algn="just" rtl="0">
            <a:spcBef>
              <a:spcPts val="200"/>
            </a:spcBef>
            <a:spcAft>
              <a:spcPts val="200"/>
            </a:spcAft>
          </a:pPr>
          <a:r>
            <a:rPr kumimoji="0" lang="en-US" sz="3600" b="1" kern="1200" dirty="0" smtClean="0">
              <a:ln>
                <a:noFill/>
              </a:ln>
              <a:solidFill>
                <a:srgbClr val="002060"/>
              </a:solidFill>
              <a:effectLst/>
              <a:latin typeface="Monotype Corsiva" panose="03010101010201010101" pitchFamily="66" charset="0"/>
              <a:ea typeface="+mn-ea"/>
              <a:cs typeface="+mn-cs"/>
            </a:rPr>
            <a:t>Mobile robot control </a:t>
          </a:r>
          <a:endParaRPr kumimoji="0" lang="ar-IQ" sz="3600" b="1" kern="1200" dirty="0">
            <a:ln>
              <a:noFill/>
            </a:ln>
            <a:solidFill>
              <a:srgbClr val="002060"/>
            </a:solidFill>
            <a:effectLst/>
            <a:latin typeface="Monotype Corsiva" panose="03010101010201010101" pitchFamily="66" charset="0"/>
            <a:ea typeface="+mn-ea"/>
            <a:cs typeface="+mn-cs"/>
          </a:endParaRPr>
        </a:p>
      </dgm:t>
    </dgm:pt>
    <dgm:pt modelId="{8FDA9FE1-EA88-4E97-A024-DDFE6A846A20}" type="sibTrans" cxnId="{61332F65-6780-45CF-9933-675C2030CFAB}">
      <dgm:prSet/>
      <dgm:spPr/>
      <dgm:t>
        <a:bodyPr/>
        <a:lstStyle/>
        <a:p>
          <a:pPr rtl="0"/>
          <a:endParaRPr lang="ar-IQ"/>
        </a:p>
      </dgm:t>
    </dgm:pt>
    <dgm:pt modelId="{7756F059-CA19-47FA-A1D2-6F938773C25A}" type="parTrans" cxnId="{61332F65-6780-45CF-9933-675C2030CFAB}">
      <dgm:prSet/>
      <dgm:spPr/>
      <dgm:t>
        <a:bodyPr/>
        <a:lstStyle/>
        <a:p>
          <a:pPr rtl="0"/>
          <a:endParaRPr lang="ar-IQ"/>
        </a:p>
      </dgm:t>
    </dgm:pt>
    <dgm:pt modelId="{C4C46136-3B3E-4246-9528-1DC19DEFBEA0}">
      <dgm:prSet phldrT="[Text]"/>
      <dgm:spPr>
        <a:solidFill>
          <a:srgbClr val="FF0000"/>
        </a:solidFill>
      </dgm:spPr>
      <dgm:t>
        <a:bodyPr/>
        <a:lstStyle/>
        <a:p>
          <a:pPr rtl="0"/>
          <a:endParaRPr lang="ar-IQ" b="1" dirty="0">
            <a:latin typeface="Andalus" pitchFamily="18" charset="-78"/>
            <a:cs typeface="Andalus" pitchFamily="18" charset="-78"/>
          </a:endParaRPr>
        </a:p>
      </dgm:t>
    </dgm:pt>
    <dgm:pt modelId="{500E4A52-1115-4783-8526-20E6E95B7F20}" type="sibTrans" cxnId="{2D1F239D-3527-42AB-BDEE-052330AB8BC8}">
      <dgm:prSet/>
      <dgm:spPr/>
      <dgm:t>
        <a:bodyPr/>
        <a:lstStyle/>
        <a:p>
          <a:pPr rtl="0"/>
          <a:endParaRPr lang="ar-IQ"/>
        </a:p>
      </dgm:t>
    </dgm:pt>
    <dgm:pt modelId="{270A624D-DF0B-4B92-B51F-3FCE29F5A777}" type="parTrans" cxnId="{2D1F239D-3527-42AB-BDEE-052330AB8BC8}">
      <dgm:prSet/>
      <dgm:spPr/>
      <dgm:t>
        <a:bodyPr/>
        <a:lstStyle/>
        <a:p>
          <a:pPr rtl="0"/>
          <a:endParaRPr lang="ar-IQ"/>
        </a:p>
      </dgm:t>
    </dgm:pt>
    <dgm:pt modelId="{6DED1340-1496-42BE-B52C-8A9DF134CC72}" type="pres">
      <dgm:prSet presAssocID="{F6A782E3-D4B4-4D8D-AB5C-F675C32D635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rtl="1"/>
          <a:endParaRPr lang="ar-IQ"/>
        </a:p>
      </dgm:t>
    </dgm:pt>
    <dgm:pt modelId="{53CE1B1D-8FB8-4D7E-AA94-B4AE0E946931}" type="pres">
      <dgm:prSet presAssocID="{A3CAB839-DA7A-4470-9058-E4E06E844CEF}" presName="composite" presStyleCnt="0"/>
      <dgm:spPr/>
    </dgm:pt>
    <dgm:pt modelId="{EAE663E5-A06C-421C-BD46-DAE6CB8F73BE}" type="pres">
      <dgm:prSet presAssocID="{A3CAB839-DA7A-4470-9058-E4E06E844CE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ar-IQ"/>
        </a:p>
      </dgm:t>
    </dgm:pt>
    <dgm:pt modelId="{3DFD0F31-B166-446E-80A6-6352FF5B31D0}" type="pres">
      <dgm:prSet presAssocID="{A3CAB839-DA7A-4470-9058-E4E06E844CE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ar-IQ"/>
        </a:p>
      </dgm:t>
    </dgm:pt>
    <dgm:pt modelId="{03854C5B-D14C-4F7D-B469-FE8243116CAF}" type="pres">
      <dgm:prSet presAssocID="{101BD7D5-A43C-4238-8DCE-9935B43D1671}" presName="sp" presStyleCnt="0"/>
      <dgm:spPr/>
    </dgm:pt>
    <dgm:pt modelId="{E3D3BC65-3F7E-48F9-B560-43079B98C508}" type="pres">
      <dgm:prSet presAssocID="{ACB12BDA-7AF3-4F4E-B67A-E3498E53CED4}" presName="composite" presStyleCnt="0"/>
      <dgm:spPr/>
    </dgm:pt>
    <dgm:pt modelId="{98644F3C-8518-422D-B596-453729D4D568}" type="pres">
      <dgm:prSet presAssocID="{ACB12BDA-7AF3-4F4E-B67A-E3498E53CED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ar-IQ"/>
        </a:p>
      </dgm:t>
    </dgm:pt>
    <dgm:pt modelId="{1DF86742-CB8F-4911-9C58-B4C32526F34C}" type="pres">
      <dgm:prSet presAssocID="{ACB12BDA-7AF3-4F4E-B67A-E3498E53CED4}" presName="descendantText" presStyleLbl="alignAcc1" presStyleIdx="1" presStyleCnt="4" custScaleY="126999">
        <dgm:presLayoutVars>
          <dgm:bulletEnabled val="1"/>
        </dgm:presLayoutVars>
      </dgm:prSet>
      <dgm:spPr/>
      <dgm:t>
        <a:bodyPr/>
        <a:lstStyle/>
        <a:p>
          <a:pPr rtl="1"/>
          <a:endParaRPr lang="ar-IQ"/>
        </a:p>
      </dgm:t>
    </dgm:pt>
    <dgm:pt modelId="{D4347AF7-1B92-488A-9B0E-52B336C7BA23}" type="pres">
      <dgm:prSet presAssocID="{C211A14A-1F31-4C4D-BAB6-3C4205FB2EF4}" presName="sp" presStyleCnt="0"/>
      <dgm:spPr/>
    </dgm:pt>
    <dgm:pt modelId="{FBC7876F-E983-469D-A487-C93571614437}" type="pres">
      <dgm:prSet presAssocID="{1F83F298-FF8C-4589-BF08-DD8FC2FE14F2}" presName="composite" presStyleCnt="0"/>
      <dgm:spPr/>
    </dgm:pt>
    <dgm:pt modelId="{AE7205AA-6CE1-4BC3-A9FC-A24EF440BD08}" type="pres">
      <dgm:prSet presAssocID="{1F83F298-FF8C-4589-BF08-DD8FC2FE14F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ar-IQ"/>
        </a:p>
      </dgm:t>
    </dgm:pt>
    <dgm:pt modelId="{886A20AD-78F5-488C-BA4D-FD6111D2CD7E}" type="pres">
      <dgm:prSet presAssocID="{1F83F298-FF8C-4589-BF08-DD8FC2FE14F2}" presName="descendantText" presStyleLbl="alignAcc1" presStyleIdx="2" presStyleCnt="4" custScaleY="127706">
        <dgm:presLayoutVars>
          <dgm:bulletEnabled val="1"/>
        </dgm:presLayoutVars>
      </dgm:prSet>
      <dgm:spPr/>
      <dgm:t>
        <a:bodyPr/>
        <a:lstStyle/>
        <a:p>
          <a:pPr rtl="1"/>
          <a:endParaRPr lang="ar-IQ"/>
        </a:p>
      </dgm:t>
    </dgm:pt>
    <dgm:pt modelId="{4F352699-782B-49F9-80BE-E71C28F503B5}" type="pres">
      <dgm:prSet presAssocID="{359926F8-EFEA-4942-BA05-A448574E3CFE}" presName="sp" presStyleCnt="0"/>
      <dgm:spPr/>
    </dgm:pt>
    <dgm:pt modelId="{FBDD9E90-9EC1-419A-9619-A6AB1B3DB844}" type="pres">
      <dgm:prSet presAssocID="{C4C46136-3B3E-4246-9528-1DC19DEFBEA0}" presName="composite" presStyleCnt="0"/>
      <dgm:spPr/>
    </dgm:pt>
    <dgm:pt modelId="{FCCA94CC-5D00-41BC-9653-FE669DD36C64}" type="pres">
      <dgm:prSet presAssocID="{C4C46136-3B3E-4246-9528-1DC19DEFBEA0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ar-IQ"/>
        </a:p>
      </dgm:t>
    </dgm:pt>
    <dgm:pt modelId="{1D52B537-438C-4C45-87E3-36F2676B9EA4}" type="pres">
      <dgm:prSet presAssocID="{C4C46136-3B3E-4246-9528-1DC19DEFBEA0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ar-IQ"/>
        </a:p>
      </dgm:t>
    </dgm:pt>
  </dgm:ptLst>
  <dgm:cxnLst>
    <dgm:cxn modelId="{E45AC0AB-6E49-4D06-A5C5-2B7C950C3182}" type="presOf" srcId="{0AE4EE7C-B9E0-45EA-AF05-5493E215D1CF}" destId="{886A20AD-78F5-488C-BA4D-FD6111D2CD7E}" srcOrd="0" destOrd="0" presId="urn:microsoft.com/office/officeart/2005/8/layout/chevron2"/>
    <dgm:cxn modelId="{C8A4DA5E-789A-4388-AEB7-27D453C41860}" type="presOf" srcId="{A3CAB839-DA7A-4470-9058-E4E06E844CEF}" destId="{EAE663E5-A06C-421C-BD46-DAE6CB8F73BE}" srcOrd="0" destOrd="0" presId="urn:microsoft.com/office/officeart/2005/8/layout/chevron2"/>
    <dgm:cxn modelId="{002E70DB-8480-4B09-BA7B-DA2E5DD4D453}" type="presOf" srcId="{683F9E43-4D66-4C02-8270-1C842C0CFF80}" destId="{1DF86742-CB8F-4911-9C58-B4C32526F34C}" srcOrd="0" destOrd="0" presId="urn:microsoft.com/office/officeart/2005/8/layout/chevron2"/>
    <dgm:cxn modelId="{911DF01D-FE58-4587-8FA8-34B6D5B1B9AF}" type="presOf" srcId="{ED33C069-C0E6-4A72-BAC3-1C43D0F571F5}" destId="{1D52B537-438C-4C45-87E3-36F2676B9EA4}" srcOrd="0" destOrd="0" presId="urn:microsoft.com/office/officeart/2005/8/layout/chevron2"/>
    <dgm:cxn modelId="{F58F8549-61AF-4FFD-A06C-146B324F97CD}" srcId="{C4C46136-3B3E-4246-9528-1DC19DEFBEA0}" destId="{ED33C069-C0E6-4A72-BAC3-1C43D0F571F5}" srcOrd="0" destOrd="0" parTransId="{C3999353-4CEF-46E1-96FF-19E9925EE7C8}" sibTransId="{2F0DCF85-FFB1-4A3F-916C-962AA2F836F2}"/>
    <dgm:cxn modelId="{432F81E7-A5F2-4564-BF72-98BF7B66F4D4}" type="presOf" srcId="{1F83F298-FF8C-4589-BF08-DD8FC2FE14F2}" destId="{AE7205AA-6CE1-4BC3-A9FC-A24EF440BD08}" srcOrd="0" destOrd="0" presId="urn:microsoft.com/office/officeart/2005/8/layout/chevron2"/>
    <dgm:cxn modelId="{40363725-414B-453B-B8A4-A8DD4EFF6EED}" srcId="{F6A782E3-D4B4-4D8D-AB5C-F675C32D635F}" destId="{1F83F298-FF8C-4589-BF08-DD8FC2FE14F2}" srcOrd="2" destOrd="0" parTransId="{A8C6D627-789B-48FF-997F-62A4C73F7562}" sibTransId="{359926F8-EFEA-4942-BA05-A448574E3CFE}"/>
    <dgm:cxn modelId="{8394CD6F-B20D-41DC-B4E4-EC02C0B7A8B3}" srcId="{ACB12BDA-7AF3-4F4E-B67A-E3498E53CED4}" destId="{683F9E43-4D66-4C02-8270-1C842C0CFF80}" srcOrd="0" destOrd="0" parTransId="{816056CD-F318-42C4-A594-C1958E1855C4}" sibTransId="{6AC8CA77-B9C1-40D1-B657-F54B3FF6D758}"/>
    <dgm:cxn modelId="{2F58F6EA-B970-4A74-B2E7-BF7829475E0C}" type="presOf" srcId="{F6A782E3-D4B4-4D8D-AB5C-F675C32D635F}" destId="{6DED1340-1496-42BE-B52C-8A9DF134CC72}" srcOrd="0" destOrd="0" presId="urn:microsoft.com/office/officeart/2005/8/layout/chevron2"/>
    <dgm:cxn modelId="{2D1F239D-3527-42AB-BDEE-052330AB8BC8}" srcId="{F6A782E3-D4B4-4D8D-AB5C-F675C32D635F}" destId="{C4C46136-3B3E-4246-9528-1DC19DEFBEA0}" srcOrd="3" destOrd="0" parTransId="{270A624D-DF0B-4B92-B51F-3FCE29F5A777}" sibTransId="{500E4A52-1115-4783-8526-20E6E95B7F20}"/>
    <dgm:cxn modelId="{53A4B028-D918-4B1A-B906-16541AABFBC8}" srcId="{F6A782E3-D4B4-4D8D-AB5C-F675C32D635F}" destId="{A3CAB839-DA7A-4470-9058-E4E06E844CEF}" srcOrd="0" destOrd="0" parTransId="{F359ECFB-FD1E-4128-94A6-6D31A00B2000}" sibTransId="{101BD7D5-A43C-4238-8DCE-9935B43D1671}"/>
    <dgm:cxn modelId="{81FF8735-6735-4E6A-BB90-729CF4F29CC8}" type="presOf" srcId="{6DFC7DB3-AFD1-47DF-ABA5-F90AB08BF9BF}" destId="{3DFD0F31-B166-446E-80A6-6352FF5B31D0}" srcOrd="0" destOrd="0" presId="urn:microsoft.com/office/officeart/2005/8/layout/chevron2"/>
    <dgm:cxn modelId="{FA382CD8-D1D9-47CC-BB19-1139266010CE}" type="presOf" srcId="{ACB12BDA-7AF3-4F4E-B67A-E3498E53CED4}" destId="{98644F3C-8518-422D-B596-453729D4D568}" srcOrd="0" destOrd="0" presId="urn:microsoft.com/office/officeart/2005/8/layout/chevron2"/>
    <dgm:cxn modelId="{B8199BFA-249C-40BF-A695-83C07123DB8E}" srcId="{F6A782E3-D4B4-4D8D-AB5C-F675C32D635F}" destId="{ACB12BDA-7AF3-4F4E-B67A-E3498E53CED4}" srcOrd="1" destOrd="0" parTransId="{58CEDBC2-0701-41D1-8D74-CC32A8633A67}" sibTransId="{C211A14A-1F31-4C4D-BAB6-3C4205FB2EF4}"/>
    <dgm:cxn modelId="{4DD8A194-FBC7-456A-9219-B34B817DBCA4}" srcId="{1F83F298-FF8C-4589-BF08-DD8FC2FE14F2}" destId="{0AE4EE7C-B9E0-45EA-AF05-5493E215D1CF}" srcOrd="0" destOrd="0" parTransId="{739EDD3A-E1E1-4184-8BC6-E1BDACF8B9A9}" sibTransId="{89F834CB-C457-4E75-B81D-9D17FFF1FD12}"/>
    <dgm:cxn modelId="{AFE5F08C-9D7C-4AD4-8A29-931E02FA95FC}" type="presOf" srcId="{C4C46136-3B3E-4246-9528-1DC19DEFBEA0}" destId="{FCCA94CC-5D00-41BC-9653-FE669DD36C64}" srcOrd="0" destOrd="0" presId="urn:microsoft.com/office/officeart/2005/8/layout/chevron2"/>
    <dgm:cxn modelId="{61332F65-6780-45CF-9933-675C2030CFAB}" srcId="{A3CAB839-DA7A-4470-9058-E4E06E844CEF}" destId="{6DFC7DB3-AFD1-47DF-ABA5-F90AB08BF9BF}" srcOrd="0" destOrd="0" parTransId="{7756F059-CA19-47FA-A1D2-6F938773C25A}" sibTransId="{8FDA9FE1-EA88-4E97-A024-DDFE6A846A20}"/>
    <dgm:cxn modelId="{954504F1-189A-4BA3-9822-779CFAB87E79}" type="presParOf" srcId="{6DED1340-1496-42BE-B52C-8A9DF134CC72}" destId="{53CE1B1D-8FB8-4D7E-AA94-B4AE0E946931}" srcOrd="0" destOrd="0" presId="urn:microsoft.com/office/officeart/2005/8/layout/chevron2"/>
    <dgm:cxn modelId="{34B9D5A3-6881-470F-9057-EAC5B30E88D7}" type="presParOf" srcId="{53CE1B1D-8FB8-4D7E-AA94-B4AE0E946931}" destId="{EAE663E5-A06C-421C-BD46-DAE6CB8F73BE}" srcOrd="0" destOrd="0" presId="urn:microsoft.com/office/officeart/2005/8/layout/chevron2"/>
    <dgm:cxn modelId="{8C3A21A9-C3CE-48F3-B8F6-A5FA5DFCE42B}" type="presParOf" srcId="{53CE1B1D-8FB8-4D7E-AA94-B4AE0E946931}" destId="{3DFD0F31-B166-446E-80A6-6352FF5B31D0}" srcOrd="1" destOrd="0" presId="urn:microsoft.com/office/officeart/2005/8/layout/chevron2"/>
    <dgm:cxn modelId="{D4FCB2FE-D3B2-4F85-B1E4-FDB7F5651796}" type="presParOf" srcId="{6DED1340-1496-42BE-B52C-8A9DF134CC72}" destId="{03854C5B-D14C-4F7D-B469-FE8243116CAF}" srcOrd="1" destOrd="0" presId="urn:microsoft.com/office/officeart/2005/8/layout/chevron2"/>
    <dgm:cxn modelId="{3988EC00-499F-4A2A-81BA-E48FAE10B1C9}" type="presParOf" srcId="{6DED1340-1496-42BE-B52C-8A9DF134CC72}" destId="{E3D3BC65-3F7E-48F9-B560-43079B98C508}" srcOrd="2" destOrd="0" presId="urn:microsoft.com/office/officeart/2005/8/layout/chevron2"/>
    <dgm:cxn modelId="{6261915A-5CF8-4214-A9E1-3C44F7D91078}" type="presParOf" srcId="{E3D3BC65-3F7E-48F9-B560-43079B98C508}" destId="{98644F3C-8518-422D-B596-453729D4D568}" srcOrd="0" destOrd="0" presId="urn:microsoft.com/office/officeart/2005/8/layout/chevron2"/>
    <dgm:cxn modelId="{972C7D2F-C17E-4479-AFB1-88E3C7001A59}" type="presParOf" srcId="{E3D3BC65-3F7E-48F9-B560-43079B98C508}" destId="{1DF86742-CB8F-4911-9C58-B4C32526F34C}" srcOrd="1" destOrd="0" presId="urn:microsoft.com/office/officeart/2005/8/layout/chevron2"/>
    <dgm:cxn modelId="{D5655A40-78D8-4376-AD42-02940253C46D}" type="presParOf" srcId="{6DED1340-1496-42BE-B52C-8A9DF134CC72}" destId="{D4347AF7-1B92-488A-9B0E-52B336C7BA23}" srcOrd="3" destOrd="0" presId="urn:microsoft.com/office/officeart/2005/8/layout/chevron2"/>
    <dgm:cxn modelId="{68C6C1E8-E623-477A-9A66-5162654FDB49}" type="presParOf" srcId="{6DED1340-1496-42BE-B52C-8A9DF134CC72}" destId="{FBC7876F-E983-469D-A487-C93571614437}" srcOrd="4" destOrd="0" presId="urn:microsoft.com/office/officeart/2005/8/layout/chevron2"/>
    <dgm:cxn modelId="{F6BC431C-5EBB-4B0A-9C49-176688798061}" type="presParOf" srcId="{FBC7876F-E983-469D-A487-C93571614437}" destId="{AE7205AA-6CE1-4BC3-A9FC-A24EF440BD08}" srcOrd="0" destOrd="0" presId="urn:microsoft.com/office/officeart/2005/8/layout/chevron2"/>
    <dgm:cxn modelId="{44C9AA2A-7862-4727-B42F-96B3C34D534B}" type="presParOf" srcId="{FBC7876F-E983-469D-A487-C93571614437}" destId="{886A20AD-78F5-488C-BA4D-FD6111D2CD7E}" srcOrd="1" destOrd="0" presId="urn:microsoft.com/office/officeart/2005/8/layout/chevron2"/>
    <dgm:cxn modelId="{1561262D-9A49-4746-A26F-6541FC7AD0D8}" type="presParOf" srcId="{6DED1340-1496-42BE-B52C-8A9DF134CC72}" destId="{4F352699-782B-49F9-80BE-E71C28F503B5}" srcOrd="5" destOrd="0" presId="urn:microsoft.com/office/officeart/2005/8/layout/chevron2"/>
    <dgm:cxn modelId="{7D0C2014-1274-4C6F-91EF-E721D4DD4044}" type="presParOf" srcId="{6DED1340-1496-42BE-B52C-8A9DF134CC72}" destId="{FBDD9E90-9EC1-419A-9619-A6AB1B3DB844}" srcOrd="6" destOrd="0" presId="urn:microsoft.com/office/officeart/2005/8/layout/chevron2"/>
    <dgm:cxn modelId="{C98DD095-B3FA-4697-A8EF-DB8F37CF0B94}" type="presParOf" srcId="{FBDD9E90-9EC1-419A-9619-A6AB1B3DB844}" destId="{FCCA94CC-5D00-41BC-9653-FE669DD36C64}" srcOrd="0" destOrd="0" presId="urn:microsoft.com/office/officeart/2005/8/layout/chevron2"/>
    <dgm:cxn modelId="{AF0A3255-B1BF-4F21-B5E1-A6708ECFCD8C}" type="presParOf" srcId="{FBDD9E90-9EC1-419A-9619-A6AB1B3DB844}" destId="{1D52B537-438C-4C45-87E3-36F2676B9EA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505A6-C318-41A9-942D-751E9183AA51}">
      <dsp:nvSpPr>
        <dsp:cNvPr id="0" name=""/>
        <dsp:cNvSpPr/>
      </dsp:nvSpPr>
      <dsp:spPr>
        <a:xfrm>
          <a:off x="4300131" y="1278319"/>
          <a:ext cx="2460320" cy="587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978"/>
              </a:lnTo>
              <a:lnTo>
                <a:pt x="2460320" y="400978"/>
              </a:lnTo>
              <a:lnTo>
                <a:pt x="2460320" y="587047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296D-73A5-413C-9BF3-131913586034}">
      <dsp:nvSpPr>
        <dsp:cNvPr id="0" name=""/>
        <dsp:cNvSpPr/>
      </dsp:nvSpPr>
      <dsp:spPr>
        <a:xfrm>
          <a:off x="1766740" y="1278319"/>
          <a:ext cx="2533390" cy="566944"/>
        </a:xfrm>
        <a:custGeom>
          <a:avLst/>
          <a:gdLst/>
          <a:ahLst/>
          <a:cxnLst/>
          <a:rect l="0" t="0" r="0" b="0"/>
          <a:pathLst>
            <a:path>
              <a:moveTo>
                <a:pt x="2533390" y="0"/>
              </a:moveTo>
              <a:lnTo>
                <a:pt x="2533390" y="380875"/>
              </a:lnTo>
              <a:lnTo>
                <a:pt x="0" y="380875"/>
              </a:lnTo>
              <a:lnTo>
                <a:pt x="0" y="566944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68FDD-BBAA-4F45-BF6F-4835A3814572}">
      <dsp:nvSpPr>
        <dsp:cNvPr id="0" name=""/>
        <dsp:cNvSpPr/>
      </dsp:nvSpPr>
      <dsp:spPr>
        <a:xfrm>
          <a:off x="3295862" y="2897"/>
          <a:ext cx="2008537" cy="1275421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D935CA-299D-4F52-B2DB-5BEEB4EE8C5A}">
      <dsp:nvSpPr>
        <dsp:cNvPr id="0" name=""/>
        <dsp:cNvSpPr/>
      </dsp:nvSpPr>
      <dsp:spPr>
        <a:xfrm>
          <a:off x="3519033" y="214909"/>
          <a:ext cx="2008537" cy="1275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4000" b="1" kern="1200" dirty="0" smtClean="0">
              <a:ln>
                <a:noFill/>
              </a:ln>
              <a:solidFill>
                <a:srgbClr val="FF0000"/>
              </a:solidFill>
              <a:effectLst/>
              <a:latin typeface="Monotype Corsiva" panose="03010101010201010101" pitchFamily="66" charset="0"/>
              <a:ea typeface="+mn-ea"/>
              <a:cs typeface="+mn-cs"/>
            </a:rPr>
            <a:t>ART Types</a:t>
          </a:r>
          <a:endParaRPr kumimoji="0" lang="en-IN" sz="4000" b="1" kern="1200" dirty="0">
            <a:ln>
              <a:noFill/>
            </a:ln>
            <a:solidFill>
              <a:srgbClr val="FF0000"/>
            </a:solidFill>
            <a:effectLst/>
            <a:latin typeface="Monotype Corsiva" panose="03010101010201010101" pitchFamily="66" charset="0"/>
            <a:ea typeface="+mn-ea"/>
            <a:cs typeface="+mn-cs"/>
          </a:endParaRPr>
        </a:p>
      </dsp:txBody>
      <dsp:txXfrm>
        <a:off x="3556389" y="252265"/>
        <a:ext cx="1933825" cy="1200709"/>
      </dsp:txXfrm>
    </dsp:sp>
    <dsp:sp modelId="{CDA47F57-9BDD-44F8-9C30-0185B38C441E}">
      <dsp:nvSpPr>
        <dsp:cNvPr id="0" name=""/>
        <dsp:cNvSpPr/>
      </dsp:nvSpPr>
      <dsp:spPr>
        <a:xfrm>
          <a:off x="762472" y="1845263"/>
          <a:ext cx="2008537" cy="1275421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E63F4D-15CC-43CD-9008-9AB20FA610E4}">
      <dsp:nvSpPr>
        <dsp:cNvPr id="0" name=""/>
        <dsp:cNvSpPr/>
      </dsp:nvSpPr>
      <dsp:spPr>
        <a:xfrm>
          <a:off x="985642" y="2057275"/>
          <a:ext cx="2008537" cy="1275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Unsupervised ARTs</a:t>
          </a:r>
          <a:endParaRPr lang="en-IN" sz="2300" b="1" kern="1200" dirty="0"/>
        </a:p>
      </dsp:txBody>
      <dsp:txXfrm>
        <a:off x="1022998" y="2094631"/>
        <a:ext cx="1933825" cy="1200709"/>
      </dsp:txXfrm>
    </dsp:sp>
    <dsp:sp modelId="{9AE97D31-58BE-417E-B627-97809DFD62A1}">
      <dsp:nvSpPr>
        <dsp:cNvPr id="0" name=""/>
        <dsp:cNvSpPr/>
      </dsp:nvSpPr>
      <dsp:spPr>
        <a:xfrm>
          <a:off x="5756182" y="1865366"/>
          <a:ext cx="2008537" cy="1275421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287490-C60A-4177-8B83-1ECFA93DF870}">
      <dsp:nvSpPr>
        <dsp:cNvPr id="0" name=""/>
        <dsp:cNvSpPr/>
      </dsp:nvSpPr>
      <dsp:spPr>
        <a:xfrm>
          <a:off x="5979353" y="2077378"/>
          <a:ext cx="2008537" cy="1275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Supervised ARTs</a:t>
          </a:r>
          <a:endParaRPr lang="en-IN" sz="2300" b="1" kern="1200" dirty="0"/>
        </a:p>
      </dsp:txBody>
      <dsp:txXfrm>
        <a:off x="6016709" y="2114734"/>
        <a:ext cx="1933825" cy="1200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663E5-A06C-421C-BD46-DAE6CB8F73BE}">
      <dsp:nvSpPr>
        <dsp:cNvPr id="0" name=""/>
        <dsp:cNvSpPr/>
      </dsp:nvSpPr>
      <dsp:spPr>
        <a:xfrm rot="5400000">
          <a:off x="-190793" y="190813"/>
          <a:ext cx="1271953" cy="890367"/>
        </a:xfrm>
        <a:prstGeom prst="chevron">
          <a:avLst/>
        </a:prstGeom>
        <a:solidFill>
          <a:srgbClr val="FFFF00"/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IQ" sz="2600" b="1" kern="1200" dirty="0">
            <a:latin typeface="Andalus" pitchFamily="18" charset="-78"/>
            <a:cs typeface="Andalus" pitchFamily="18" charset="-78"/>
          </a:endParaRPr>
        </a:p>
      </dsp:txBody>
      <dsp:txXfrm rot="-5400000">
        <a:off x="1" y="445204"/>
        <a:ext cx="890367" cy="381586"/>
      </dsp:txXfrm>
    </dsp:sp>
    <dsp:sp modelId="{3DFD0F31-B166-446E-80A6-6352FF5B31D0}">
      <dsp:nvSpPr>
        <dsp:cNvPr id="0" name=""/>
        <dsp:cNvSpPr/>
      </dsp:nvSpPr>
      <dsp:spPr>
        <a:xfrm rot="5400000">
          <a:off x="5586952" y="-4696564"/>
          <a:ext cx="826769" cy="102199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just" defTabSz="1600200" rtl="0">
            <a:lnSpc>
              <a:spcPct val="90000"/>
            </a:lnSpc>
            <a:spcBef>
              <a:spcPct val="0"/>
            </a:spcBef>
            <a:spcAft>
              <a:spcPts val="200"/>
            </a:spcAft>
            <a:buChar char="••"/>
          </a:pPr>
          <a:r>
            <a:rPr kumimoji="0" lang="en-US" sz="3600" b="1" kern="1200" dirty="0" smtClean="0">
              <a:ln>
                <a:noFill/>
              </a:ln>
              <a:solidFill>
                <a:srgbClr val="002060"/>
              </a:solidFill>
              <a:effectLst/>
              <a:latin typeface="Monotype Corsiva" panose="03010101010201010101" pitchFamily="66" charset="0"/>
              <a:ea typeface="+mn-ea"/>
              <a:cs typeface="+mn-cs"/>
            </a:rPr>
            <a:t>Mobile robot control </a:t>
          </a:r>
          <a:endParaRPr kumimoji="0" lang="ar-IQ" sz="3600" b="1" kern="1200" dirty="0">
            <a:ln>
              <a:noFill/>
            </a:ln>
            <a:solidFill>
              <a:srgbClr val="002060"/>
            </a:solidFill>
            <a:effectLst/>
            <a:latin typeface="Monotype Corsiva" panose="03010101010201010101" pitchFamily="66" charset="0"/>
            <a:ea typeface="+mn-ea"/>
            <a:cs typeface="+mn-cs"/>
          </a:endParaRPr>
        </a:p>
      </dsp:txBody>
      <dsp:txXfrm rot="-5400000">
        <a:off x="890367" y="40381"/>
        <a:ext cx="10179579" cy="746049"/>
      </dsp:txXfrm>
    </dsp:sp>
    <dsp:sp modelId="{98644F3C-8518-422D-B596-453729D4D568}">
      <dsp:nvSpPr>
        <dsp:cNvPr id="0" name=""/>
        <dsp:cNvSpPr/>
      </dsp:nvSpPr>
      <dsp:spPr>
        <a:xfrm rot="5400000">
          <a:off x="-190793" y="1435225"/>
          <a:ext cx="1271953" cy="890367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IQ" sz="2600" b="1" kern="1200" dirty="0">
            <a:latin typeface="Andalus" pitchFamily="18" charset="-78"/>
            <a:cs typeface="Andalus" pitchFamily="18" charset="-78"/>
          </a:endParaRPr>
        </a:p>
      </dsp:txBody>
      <dsp:txXfrm rot="-5400000">
        <a:off x="1" y="1689616"/>
        <a:ext cx="890367" cy="381586"/>
      </dsp:txXfrm>
    </dsp:sp>
    <dsp:sp modelId="{1DF86742-CB8F-4911-9C58-B4C32526F34C}">
      <dsp:nvSpPr>
        <dsp:cNvPr id="0" name=""/>
        <dsp:cNvSpPr/>
      </dsp:nvSpPr>
      <dsp:spPr>
        <a:xfrm rot="5400000">
          <a:off x="5475342" y="-3452152"/>
          <a:ext cx="1049989" cy="102199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just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sz="3600" b="1" kern="1200" dirty="0" smtClean="0">
              <a:ln>
                <a:noFill/>
              </a:ln>
              <a:solidFill>
                <a:srgbClr val="002060"/>
              </a:solidFill>
              <a:effectLst/>
              <a:latin typeface="Monotype Corsiva" panose="03010101010201010101" pitchFamily="66" charset="0"/>
              <a:ea typeface="+mn-ea"/>
              <a:cs typeface="+mn-cs"/>
            </a:rPr>
            <a:t>Facial recognition </a:t>
          </a:r>
          <a:r>
            <a:rPr kumimoji="0" lang="en-US" sz="3600" b="1" kern="1200" dirty="0" smtClean="0">
              <a:ln>
                <a:noFill/>
              </a:ln>
              <a:solidFill>
                <a:srgbClr val="FF66CC"/>
              </a:solidFill>
              <a:effectLst/>
              <a:latin typeface="Monotype Corsiva" panose="03010101010201010101" pitchFamily="66" charset="0"/>
              <a:ea typeface="+mn-ea"/>
              <a:cs typeface="+mn-cs"/>
            </a:rPr>
            <a:t>&amp;</a:t>
          </a:r>
          <a:r>
            <a:rPr kumimoji="0" lang="en-US" sz="3600" b="1" kern="1200" dirty="0" smtClean="0">
              <a:ln>
                <a:noFill/>
              </a:ln>
              <a:solidFill>
                <a:srgbClr val="002060"/>
              </a:solidFill>
              <a:effectLst/>
              <a:latin typeface="Monotype Corsiva" panose="03010101010201010101" pitchFamily="66" charset="0"/>
              <a:ea typeface="+mn-ea"/>
              <a:cs typeface="+mn-cs"/>
            </a:rPr>
            <a:t> Target recognition</a:t>
          </a:r>
          <a:endParaRPr kumimoji="0" lang="ar-IQ" sz="3600" b="1" kern="1200" dirty="0">
            <a:ln>
              <a:noFill/>
            </a:ln>
            <a:solidFill>
              <a:srgbClr val="002060"/>
            </a:solidFill>
            <a:effectLst/>
            <a:latin typeface="Monotype Corsiva" panose="03010101010201010101" pitchFamily="66" charset="0"/>
            <a:ea typeface="+mn-ea"/>
            <a:cs typeface="+mn-cs"/>
          </a:endParaRPr>
        </a:p>
      </dsp:txBody>
      <dsp:txXfrm rot="-5400000">
        <a:off x="890367" y="1184079"/>
        <a:ext cx="10168683" cy="947477"/>
      </dsp:txXfrm>
    </dsp:sp>
    <dsp:sp modelId="{AE7205AA-6CE1-4BC3-A9FC-A24EF440BD08}">
      <dsp:nvSpPr>
        <dsp:cNvPr id="0" name=""/>
        <dsp:cNvSpPr/>
      </dsp:nvSpPr>
      <dsp:spPr>
        <a:xfrm rot="5400000">
          <a:off x="-190793" y="2682560"/>
          <a:ext cx="1271953" cy="890367"/>
        </a:xfrm>
        <a:prstGeom prst="chevron">
          <a:avLst/>
        </a:prstGeom>
        <a:solidFill>
          <a:srgbClr val="CCFF66"/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IQ" sz="2600" b="1" kern="1200" dirty="0">
            <a:latin typeface="Andalus" pitchFamily="18" charset="-78"/>
            <a:cs typeface="Andalus" pitchFamily="18" charset="-78"/>
          </a:endParaRPr>
        </a:p>
      </dsp:txBody>
      <dsp:txXfrm rot="-5400000">
        <a:off x="1" y="2936951"/>
        <a:ext cx="890367" cy="381586"/>
      </dsp:txXfrm>
    </dsp:sp>
    <dsp:sp modelId="{886A20AD-78F5-488C-BA4D-FD6111D2CD7E}">
      <dsp:nvSpPr>
        <dsp:cNvPr id="0" name=""/>
        <dsp:cNvSpPr/>
      </dsp:nvSpPr>
      <dsp:spPr>
        <a:xfrm rot="5400000">
          <a:off x="5472419" y="-2204817"/>
          <a:ext cx="1055834" cy="102199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just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sz="3600" b="1" kern="1200" dirty="0" smtClean="0">
              <a:ln>
                <a:noFill/>
              </a:ln>
              <a:solidFill>
                <a:srgbClr val="002060"/>
              </a:solidFill>
              <a:effectLst/>
              <a:latin typeface="Monotype Corsiva" panose="03010101010201010101" pitchFamily="66" charset="0"/>
              <a:ea typeface="+mn-ea"/>
              <a:cs typeface="+mn-cs"/>
            </a:rPr>
            <a:t>Land cover classification</a:t>
          </a:r>
          <a:endParaRPr kumimoji="0" lang="ar-IQ" sz="3600" b="1" kern="1200" dirty="0">
            <a:ln>
              <a:noFill/>
            </a:ln>
            <a:solidFill>
              <a:srgbClr val="002060"/>
            </a:solidFill>
            <a:effectLst/>
            <a:latin typeface="Monotype Corsiva" panose="03010101010201010101" pitchFamily="66" charset="0"/>
            <a:ea typeface="+mn-ea"/>
            <a:cs typeface="+mn-cs"/>
          </a:endParaRPr>
        </a:p>
      </dsp:txBody>
      <dsp:txXfrm rot="-5400000">
        <a:off x="890367" y="2428777"/>
        <a:ext cx="10168397" cy="952750"/>
      </dsp:txXfrm>
    </dsp:sp>
    <dsp:sp modelId="{FCCA94CC-5D00-41BC-9653-FE669DD36C64}">
      <dsp:nvSpPr>
        <dsp:cNvPr id="0" name=""/>
        <dsp:cNvSpPr/>
      </dsp:nvSpPr>
      <dsp:spPr>
        <a:xfrm rot="5400000">
          <a:off x="-190793" y="3815363"/>
          <a:ext cx="1271953" cy="890367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ar-IQ" sz="2600" b="1" kern="1200" dirty="0">
            <a:latin typeface="Andalus" pitchFamily="18" charset="-78"/>
            <a:cs typeface="Andalus" pitchFamily="18" charset="-78"/>
          </a:endParaRPr>
        </a:p>
      </dsp:txBody>
      <dsp:txXfrm rot="-5400000">
        <a:off x="1" y="4069754"/>
        <a:ext cx="890367" cy="381586"/>
      </dsp:txXfrm>
    </dsp:sp>
    <dsp:sp modelId="{1D52B537-438C-4C45-87E3-36F2676B9EA4}">
      <dsp:nvSpPr>
        <dsp:cNvPr id="0" name=""/>
        <dsp:cNvSpPr/>
      </dsp:nvSpPr>
      <dsp:spPr>
        <a:xfrm rot="5400000">
          <a:off x="5586952" y="-1072014"/>
          <a:ext cx="826769" cy="102199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just" defTabSz="1600200" rtl="0">
            <a:lnSpc>
              <a:spcPct val="90000"/>
            </a:lnSpc>
            <a:spcBef>
              <a:spcPct val="0"/>
            </a:spcBef>
            <a:spcAft>
              <a:spcPts val="200"/>
            </a:spcAft>
            <a:buChar char="••"/>
          </a:pPr>
          <a:r>
            <a:rPr kumimoji="0" lang="en-US" sz="3600" b="1" kern="1200" dirty="0" smtClean="0">
              <a:ln>
                <a:noFill/>
              </a:ln>
              <a:solidFill>
                <a:srgbClr val="002060"/>
              </a:solidFill>
              <a:effectLst/>
              <a:latin typeface="Monotype Corsiva" panose="03010101010201010101" pitchFamily="66" charset="0"/>
              <a:ea typeface="+mn-ea"/>
              <a:cs typeface="+mn-cs"/>
            </a:rPr>
            <a:t>Medical diagnosis </a:t>
          </a:r>
          <a:r>
            <a:rPr kumimoji="0" lang="en-US" sz="3600" b="1" kern="1200" dirty="0" smtClean="0">
              <a:ln>
                <a:noFill/>
              </a:ln>
              <a:solidFill>
                <a:srgbClr val="FF66CC"/>
              </a:solidFill>
              <a:effectLst/>
              <a:latin typeface="Monotype Corsiva" panose="03010101010201010101" pitchFamily="66" charset="0"/>
              <a:ea typeface="+mn-ea"/>
              <a:cs typeface="+mn-cs"/>
            </a:rPr>
            <a:t>&amp;</a:t>
          </a:r>
          <a:r>
            <a:rPr kumimoji="0" lang="en-US" sz="3600" b="1" kern="1200" dirty="0" smtClean="0">
              <a:ln>
                <a:noFill/>
              </a:ln>
              <a:solidFill>
                <a:srgbClr val="002060"/>
              </a:solidFill>
              <a:effectLst/>
              <a:latin typeface="Monotype Corsiva" panose="03010101010201010101" pitchFamily="66" charset="0"/>
              <a:ea typeface="+mn-ea"/>
              <a:cs typeface="+mn-cs"/>
            </a:rPr>
            <a:t> Signature verification</a:t>
          </a:r>
          <a:endParaRPr kumimoji="0" lang="ar-IQ" sz="3600" b="1" kern="1200" dirty="0">
            <a:ln>
              <a:noFill/>
            </a:ln>
            <a:solidFill>
              <a:srgbClr val="002060"/>
            </a:solidFill>
            <a:effectLst/>
            <a:latin typeface="Monotype Corsiva" panose="03010101010201010101" pitchFamily="66" charset="0"/>
            <a:ea typeface="+mn-ea"/>
            <a:cs typeface="+mn-cs"/>
          </a:endParaRPr>
        </a:p>
      </dsp:txBody>
      <dsp:txXfrm rot="-5400000">
        <a:off x="890367" y="3664931"/>
        <a:ext cx="10179579" cy="746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9E514-C087-457C-B91C-955388D8116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75BA3-CD81-4E86-A93A-90EEAE77F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4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25A-C42E-4F04-B91A-FD954597930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3D27-F433-41AB-A192-F042A4B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1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25A-C42E-4F04-B91A-FD954597930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3D27-F433-41AB-A192-F042A4B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25A-C42E-4F04-B91A-FD954597930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3D27-F433-41AB-A192-F042A4B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7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25A-C42E-4F04-B91A-FD954597930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3D27-F433-41AB-A192-F042A4B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25A-C42E-4F04-B91A-FD954597930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3D27-F433-41AB-A192-F042A4B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9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25A-C42E-4F04-B91A-FD954597930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3D27-F433-41AB-A192-F042A4B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2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25A-C42E-4F04-B91A-FD954597930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3D27-F433-41AB-A192-F042A4B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0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25A-C42E-4F04-B91A-FD954597930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3D27-F433-41AB-A192-F042A4B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25A-C42E-4F04-B91A-FD954597930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3D27-F433-41AB-A192-F042A4B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25A-C42E-4F04-B91A-FD954597930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3D27-F433-41AB-A192-F042A4B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3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25A-C42E-4F04-B91A-FD954597930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3D27-F433-41AB-A192-F042A4B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925A-C42E-4F04-B91A-FD954597930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3D27-F433-41AB-A192-F042A4BB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3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microsoft.com/office/2007/relationships/hdphoto" Target="../media/hdphoto4.wdp"/><Relationship Id="rId7" Type="http://schemas.openxmlformats.org/officeDocument/2006/relationships/image" Target="../media/image17.tmp"/><Relationship Id="rId12" Type="http://schemas.openxmlformats.org/officeDocument/2006/relationships/image" Target="../media/image21.tm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11" Type="http://schemas.openxmlformats.org/officeDocument/2006/relationships/image" Target="../media/image20.tmp"/><Relationship Id="rId5" Type="http://schemas.microsoft.com/office/2007/relationships/hdphoto" Target="../media/hdphoto5.wdp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tm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mp"/><Relationship Id="rId5" Type="http://schemas.openxmlformats.org/officeDocument/2006/relationships/image" Target="../media/image19.tmp"/><Relationship Id="rId4" Type="http://schemas.openxmlformats.org/officeDocument/2006/relationships/image" Target="../media/image23.tmp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495800"/>
            <a:ext cx="7930896" cy="1905000"/>
          </a:xfrm>
        </p:spPr>
        <p:txBody>
          <a:bodyPr numCol="1"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2743" y="1006101"/>
            <a:ext cx="106052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Resonance Theory Neural Networks</a:t>
            </a:r>
            <a:endParaRPr lang="en-US" sz="4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68" y="3619539"/>
            <a:ext cx="10601863" cy="17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8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28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ART Subsystems</a:t>
            </a:r>
            <a:r>
              <a:rPr lang="en-US" b="1" dirty="0">
                <a:solidFill>
                  <a:srgbClr val="FFC000"/>
                </a:solidFill>
              </a:rPr>
              <a:t/>
            </a:r>
            <a:br>
              <a:rPr lang="en-US" b="1" dirty="0">
                <a:solidFill>
                  <a:srgbClr val="FFC000"/>
                </a:solidFill>
              </a:rPr>
            </a:br>
            <a:endParaRPr lang="ar-IQ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70781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Layer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FF66CC"/>
                </a:solidFill>
              </a:rPr>
              <a:t>Comparison</a:t>
            </a:r>
            <a:r>
              <a:rPr lang="en-US" dirty="0"/>
              <a:t> of input pattern </a:t>
            </a: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expectation.</a:t>
            </a:r>
          </a:p>
          <a:p>
            <a:r>
              <a:rPr lang="en-US" b="1" dirty="0">
                <a:solidFill>
                  <a:srgbClr val="FF0000"/>
                </a:solidFill>
              </a:rPr>
              <a:t>L1-L2 Connections</a:t>
            </a:r>
          </a:p>
          <a:p>
            <a:pPr marL="0" indent="0">
              <a:buNone/>
            </a:pPr>
            <a:r>
              <a:rPr lang="en-US" dirty="0"/>
              <a:t>Perform </a:t>
            </a:r>
            <a:r>
              <a:rPr lang="en-US" dirty="0">
                <a:solidFill>
                  <a:srgbClr val="FF66CC"/>
                </a:solidFill>
              </a:rPr>
              <a:t>clustering</a:t>
            </a:r>
            <a:r>
              <a:rPr lang="en-US" dirty="0"/>
              <a:t> operation.</a:t>
            </a:r>
          </a:p>
          <a:p>
            <a:pPr marL="0" indent="0">
              <a:buNone/>
            </a:pPr>
            <a:r>
              <a:rPr lang="en-US" dirty="0"/>
              <a:t>Each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of weights </a:t>
            </a:r>
            <a:r>
              <a:rPr lang="en-US" u="sng" dirty="0"/>
              <a:t>is a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 pattern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Layer 2</a:t>
            </a:r>
          </a:p>
          <a:p>
            <a:pPr marL="0" indent="0">
              <a:buNone/>
            </a:pPr>
            <a:r>
              <a:rPr lang="en-US" dirty="0">
                <a:solidFill>
                  <a:srgbClr val="FF66CC"/>
                </a:solidFill>
              </a:rPr>
              <a:t>Competition </a:t>
            </a:r>
            <a:r>
              <a:rPr lang="en-US" dirty="0"/>
              <a:t>(Contrast enhancement) winner-take-all learning strategy. </a:t>
            </a:r>
          </a:p>
          <a:p>
            <a:r>
              <a:rPr lang="en-US" b="1" dirty="0">
                <a:solidFill>
                  <a:srgbClr val="FF0000"/>
                </a:solidFill>
              </a:rPr>
              <a:t>L2-L1 Connections </a:t>
            </a:r>
          </a:p>
          <a:p>
            <a:pPr marL="0" indent="0">
              <a:buNone/>
            </a:pPr>
            <a:r>
              <a:rPr lang="en-US" dirty="0"/>
              <a:t>Perform pattern recall (Expectation).</a:t>
            </a:r>
          </a:p>
          <a:p>
            <a:r>
              <a:rPr lang="en-US" b="1" dirty="0">
                <a:solidFill>
                  <a:srgbClr val="FF0000"/>
                </a:solidFill>
              </a:rPr>
              <a:t>Orienting Subsystem</a:t>
            </a:r>
          </a:p>
          <a:p>
            <a:pPr marL="0" indent="0">
              <a:buNone/>
            </a:pPr>
            <a:r>
              <a:rPr lang="en-US" dirty="0"/>
              <a:t>Causes a </a:t>
            </a:r>
            <a:r>
              <a:rPr lang="en-US" dirty="0">
                <a:solidFill>
                  <a:srgbClr val="FF66CC"/>
                </a:solidFill>
              </a:rPr>
              <a:t>reset</a:t>
            </a:r>
            <a:r>
              <a:rPr lang="en-US" dirty="0"/>
              <a:t> when expectation does not match input </a:t>
            </a:r>
            <a:r>
              <a:rPr lang="en-US" dirty="0" smtClean="0"/>
              <a:t>pattern.</a:t>
            </a:r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The </a:t>
            </a:r>
            <a:r>
              <a:rPr lang="en-US" u="sng" dirty="0">
                <a:solidFill>
                  <a:srgbClr val="FF0000"/>
                </a:solidFill>
              </a:rPr>
              <a:t>degree of similarity </a:t>
            </a:r>
            <a:r>
              <a:rPr lang="en-US" dirty="0"/>
              <a:t>required for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patterns</a:t>
            </a:r>
            <a:r>
              <a:rPr lang="en-US" dirty="0"/>
              <a:t> to </a:t>
            </a:r>
            <a:r>
              <a:rPr lang="en-US" u="sng" dirty="0"/>
              <a:t>be assigned to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cluster unit </a:t>
            </a:r>
            <a:r>
              <a:rPr lang="en-US" dirty="0"/>
              <a:t>is controlled by 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u="sng" dirty="0">
                <a:solidFill>
                  <a:srgbClr val="FF0000"/>
                </a:solidFill>
              </a:rPr>
              <a:t>user-defined gain control</a:t>
            </a:r>
            <a:r>
              <a:rPr lang="en-US" dirty="0"/>
              <a:t>, known as the </a:t>
            </a:r>
            <a:r>
              <a:rPr lang="en-US" b="1" u="sng" dirty="0">
                <a:solidFill>
                  <a:srgbClr val="00B0F0"/>
                </a:solidFill>
              </a:rPr>
              <a:t>vigilance parameter</a:t>
            </a:r>
            <a:endParaRPr lang="ar-IQ" b="1" u="sng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0"/>
            <a:ext cx="5334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629400" y="0"/>
            <a:ext cx="1371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20000" y="1066800"/>
            <a:ext cx="1828800" cy="0"/>
          </a:xfrm>
          <a:prstGeom prst="straightConnector1">
            <a:avLst/>
          </a:prstGeom>
          <a:ln w="57150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9296400" y="0"/>
            <a:ext cx="1371600" cy="457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620000" y="1524000"/>
            <a:ext cx="1905000" cy="0"/>
          </a:xfrm>
          <a:prstGeom prst="straightConnector1">
            <a:avLst/>
          </a:prstGeom>
          <a:ln w="57150">
            <a:solidFill>
              <a:srgbClr val="00B05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72400" y="2057400"/>
            <a:ext cx="1600200" cy="1219200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90743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1551653" y="1997336"/>
            <a:ext cx="4704650" cy="2991383"/>
            <a:chOff x="567" y="1162"/>
            <a:chExt cx="2767" cy="1680"/>
          </a:xfrm>
        </p:grpSpPr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1406" y="1975"/>
              <a:ext cx="758" cy="454"/>
              <a:chOff x="1247" y="1975"/>
              <a:chExt cx="758" cy="454"/>
            </a:xfrm>
          </p:grpSpPr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1247" y="1975"/>
                <a:ext cx="0" cy="45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ar-IQ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2005" y="1975"/>
                <a:ext cx="0" cy="45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ar-IQ"/>
              </a:p>
            </p:txBody>
          </p:sp>
        </p:grp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567" y="2478"/>
              <a:ext cx="2767" cy="364"/>
              <a:chOff x="703" y="2478"/>
              <a:chExt cx="2767" cy="364"/>
            </a:xfrm>
          </p:grpSpPr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703" y="2478"/>
                <a:ext cx="1089" cy="364"/>
              </a:xfrm>
              <a:prstGeom prst="rect">
                <a:avLst/>
              </a:prstGeom>
              <a:solidFill>
                <a:srgbClr val="FF66CC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GB" b="1" dirty="0">
                    <a:latin typeface="Bookman Old Style" pitchFamily="18" charset="0"/>
                  </a:rPr>
                  <a:t>Adapt Winner Node</a:t>
                </a:r>
              </a:p>
            </p:txBody>
          </p:sp>
          <p:sp>
            <p:nvSpPr>
              <p:cNvPr id="16" name="Text Box 23"/>
              <p:cNvSpPr txBox="1">
                <a:spLocks noChangeArrowheads="1"/>
              </p:cNvSpPr>
              <p:nvPr/>
            </p:nvSpPr>
            <p:spPr bwMode="auto">
              <a:xfrm>
                <a:off x="1974" y="2478"/>
                <a:ext cx="1496" cy="36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GB" b="1" dirty="0">
                    <a:latin typeface="Bookman Old Style" pitchFamily="18" charset="0"/>
                  </a:rPr>
                  <a:t>Initialize uncommitted node</a:t>
                </a:r>
              </a:p>
            </p:txBody>
          </p:sp>
        </p:grpSp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1210" y="1162"/>
              <a:ext cx="1146" cy="799"/>
              <a:chOff x="1020" y="1162"/>
              <a:chExt cx="1146" cy="799"/>
            </a:xfrm>
          </p:grpSpPr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1092" y="1162"/>
                <a:ext cx="969" cy="2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b="1" dirty="0">
                    <a:latin typeface="Bookman Old Style" pitchFamily="18" charset="0"/>
                  </a:rPr>
                  <a:t>New Pattern</a:t>
                </a:r>
              </a:p>
            </p:txBody>
          </p:sp>
          <p:sp>
            <p:nvSpPr>
              <p:cNvPr id="13" name="Text Box 22"/>
              <p:cNvSpPr txBox="1">
                <a:spLocks noChangeArrowheads="1"/>
              </p:cNvSpPr>
              <p:nvPr/>
            </p:nvSpPr>
            <p:spPr bwMode="auto">
              <a:xfrm>
                <a:off x="1020" y="1752"/>
                <a:ext cx="1146" cy="209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GB" b="1" dirty="0">
                    <a:latin typeface="Bookman Old Style" pitchFamily="18" charset="0"/>
                  </a:rPr>
                  <a:t>Categorization</a:t>
                </a:r>
              </a:p>
            </p:txBody>
          </p:sp>
          <p:sp>
            <p:nvSpPr>
              <p:cNvPr id="14" name="Line 25"/>
              <p:cNvSpPr>
                <a:spLocks noChangeShapeType="1"/>
              </p:cNvSpPr>
              <p:nvPr/>
            </p:nvSpPr>
            <p:spPr bwMode="auto">
              <a:xfrm>
                <a:off x="1577" y="1405"/>
                <a:ext cx="0" cy="31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ar-IQ"/>
              </a:p>
            </p:txBody>
          </p:sp>
        </p:grp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930" y="2115"/>
              <a:ext cx="4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GB" sz="1400" b="1" dirty="0">
                  <a:solidFill>
                    <a:srgbClr val="0070C0"/>
                  </a:solidFill>
                  <a:latin typeface="Bookman Old Style" pitchFamily="18" charset="0"/>
                </a:rPr>
                <a:t>known</a:t>
              </a: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2159" y="2115"/>
              <a:ext cx="61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GB" sz="1400" b="1" dirty="0">
                  <a:solidFill>
                    <a:srgbClr val="0070C0"/>
                  </a:solidFill>
                  <a:latin typeface="Bookman Old Style" pitchFamily="18" charset="0"/>
                </a:rPr>
                <a:t>unknown</a:t>
              </a:r>
            </a:p>
          </p:txBody>
        </p:sp>
      </p:grp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6115558" y="2244261"/>
            <a:ext cx="1637284" cy="371513"/>
          </a:xfrm>
          <a:prstGeom prst="rect">
            <a:avLst/>
          </a:prstGeom>
          <a:solidFill>
            <a:srgbClr val="CCFF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b="1" dirty="0">
                <a:latin typeface="Bookman Old Style" pitchFamily="18" charset="0"/>
              </a:rPr>
              <a:t>Recognition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6115558" y="2994464"/>
            <a:ext cx="1618048" cy="37151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b="1" dirty="0">
                <a:latin typeface="Bookman Old Style" pitchFamily="18" charset="0"/>
              </a:rPr>
              <a:t>Comparison</a:t>
            </a:r>
          </a:p>
        </p:txBody>
      </p:sp>
      <p:sp>
        <p:nvSpPr>
          <p:cNvPr id="21" name="AutoShape 34"/>
          <p:cNvSpPr>
            <a:spLocks noChangeArrowheads="1"/>
          </p:cNvSpPr>
          <p:nvPr/>
        </p:nvSpPr>
        <p:spPr bwMode="auto">
          <a:xfrm rot="20479672">
            <a:off x="5181015" y="2678883"/>
            <a:ext cx="327773" cy="737996"/>
          </a:xfrm>
          <a:prstGeom prst="rightArrow">
            <a:avLst>
              <a:gd name="adj1" fmla="val 50000"/>
              <a:gd name="adj2" fmla="val 89868"/>
            </a:avLst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>
            <a:spAutoFit/>
          </a:bodyPr>
          <a:lstStyle/>
          <a:p>
            <a:endParaRPr lang="ar-IQ"/>
          </a:p>
        </p:txBody>
      </p:sp>
      <p:sp>
        <p:nvSpPr>
          <p:cNvPr id="22" name="Rectangle 35"/>
          <p:cNvSpPr txBox="1">
            <a:spLocks noChangeArrowheads="1"/>
          </p:cNvSpPr>
          <p:nvPr/>
        </p:nvSpPr>
        <p:spPr>
          <a:xfrm>
            <a:off x="6934200" y="3886201"/>
            <a:ext cx="3657600" cy="2205037"/>
          </a:xfrm>
          <a:prstGeom prst="rect">
            <a:avLst/>
          </a:prstGeom>
          <a:noFill/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lnSpc>
                <a:spcPct val="80000"/>
              </a:lnSpc>
            </a:pPr>
            <a:r>
              <a:rPr lang="en-GB" sz="1800" b="1" u="sng" dirty="0">
                <a:solidFill>
                  <a:srgbClr val="FF0000"/>
                </a:solidFill>
              </a:rPr>
              <a:t>Incoming pattern </a:t>
            </a:r>
            <a:r>
              <a:rPr lang="en-GB" sz="1800" b="1" dirty="0">
                <a:solidFill>
                  <a:srgbClr val="002060"/>
                </a:solidFill>
              </a:rPr>
              <a:t>matched with </a:t>
            </a:r>
            <a:r>
              <a:rPr lang="en-GB" sz="1800" b="1" u="sng" dirty="0">
                <a:solidFill>
                  <a:srgbClr val="FF0000"/>
                </a:solidFill>
              </a:rPr>
              <a:t>stored cluster </a:t>
            </a:r>
            <a:r>
              <a:rPr lang="en-GB" sz="1800" b="1" dirty="0">
                <a:solidFill>
                  <a:srgbClr val="FF0000"/>
                </a:solidFill>
              </a:rPr>
              <a:t>templates</a:t>
            </a:r>
          </a:p>
          <a:p>
            <a:pPr marL="0" indent="0">
              <a:lnSpc>
                <a:spcPct val="80000"/>
              </a:lnSpc>
              <a:buNone/>
            </a:pPr>
            <a:endParaRPr lang="en-GB" sz="1800" b="1" dirty="0">
              <a:solidFill>
                <a:srgbClr val="002060"/>
              </a:solidFill>
            </a:endParaRPr>
          </a:p>
          <a:p>
            <a:pPr marL="174625" indent="-174625">
              <a:lnSpc>
                <a:spcPct val="80000"/>
              </a:lnSpc>
            </a:pPr>
            <a:r>
              <a:rPr lang="en-GB" sz="1800" b="1" dirty="0">
                <a:solidFill>
                  <a:srgbClr val="002060"/>
                </a:solidFill>
              </a:rPr>
              <a:t>If </a:t>
            </a:r>
            <a:r>
              <a:rPr lang="en-GB" sz="1800" b="1" u="sng" dirty="0">
                <a:solidFill>
                  <a:srgbClr val="FF0000"/>
                </a:solidFill>
              </a:rPr>
              <a:t>Incoming pattern</a:t>
            </a:r>
            <a:r>
              <a:rPr lang="en-GB" sz="1800" b="1" dirty="0">
                <a:solidFill>
                  <a:srgbClr val="002060"/>
                </a:solidFill>
              </a:rPr>
              <a:t> close enough to </a:t>
            </a:r>
            <a:r>
              <a:rPr lang="en-GB" sz="1800" b="1" dirty="0">
                <a:solidFill>
                  <a:srgbClr val="FF0000"/>
                </a:solidFill>
              </a:rPr>
              <a:t>stored template</a:t>
            </a:r>
            <a:r>
              <a:rPr lang="en-GB" sz="1800" b="1" dirty="0">
                <a:solidFill>
                  <a:srgbClr val="002060"/>
                </a:solidFill>
              </a:rPr>
              <a:t> joins </a:t>
            </a:r>
            <a:r>
              <a:rPr lang="en-GB" sz="1800" b="1" u="sng" dirty="0">
                <a:solidFill>
                  <a:srgbClr val="0070C0"/>
                </a:solidFill>
              </a:rPr>
              <a:t>best matching </a:t>
            </a:r>
            <a:r>
              <a:rPr lang="en-GB" sz="1800" b="1" dirty="0">
                <a:solidFill>
                  <a:srgbClr val="0070C0"/>
                </a:solidFill>
              </a:rPr>
              <a:t>cluster</a:t>
            </a:r>
            <a:r>
              <a:rPr lang="en-GB" sz="1800" b="1" dirty="0">
                <a:solidFill>
                  <a:srgbClr val="002060"/>
                </a:solidFill>
              </a:rPr>
              <a:t>, weights  adapted</a:t>
            </a:r>
          </a:p>
          <a:p>
            <a:pPr marL="0" indent="0">
              <a:lnSpc>
                <a:spcPct val="80000"/>
              </a:lnSpc>
              <a:buNone/>
            </a:pPr>
            <a:endParaRPr lang="en-GB" sz="1800" b="1" dirty="0">
              <a:solidFill>
                <a:srgbClr val="002060"/>
              </a:solidFill>
            </a:endParaRPr>
          </a:p>
          <a:p>
            <a:pPr marL="174625" indent="-174625">
              <a:lnSpc>
                <a:spcPct val="80000"/>
              </a:lnSpc>
            </a:pPr>
            <a:r>
              <a:rPr lang="en-GB" sz="1800" b="1" dirty="0">
                <a:solidFill>
                  <a:srgbClr val="002060"/>
                </a:solidFill>
              </a:rPr>
              <a:t>If not, a </a:t>
            </a:r>
            <a:r>
              <a:rPr lang="en-GB" sz="1800" b="1" u="sng" dirty="0">
                <a:solidFill>
                  <a:srgbClr val="0070C0"/>
                </a:solidFill>
              </a:rPr>
              <a:t>new cluster </a:t>
            </a:r>
            <a:r>
              <a:rPr lang="en-GB" sz="1800" b="1" u="sng" dirty="0">
                <a:solidFill>
                  <a:srgbClr val="002060"/>
                </a:solidFill>
              </a:rPr>
              <a:t>is initializ</a:t>
            </a:r>
            <a:r>
              <a:rPr lang="en-GB" sz="1800" b="1" dirty="0">
                <a:solidFill>
                  <a:srgbClr val="002060"/>
                </a:solidFill>
              </a:rPr>
              <a:t>ed with </a:t>
            </a:r>
            <a:r>
              <a:rPr lang="en-GB" sz="1800" b="1" dirty="0">
                <a:solidFill>
                  <a:srgbClr val="0070C0"/>
                </a:solidFill>
              </a:rPr>
              <a:t>pattern as template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17011" y="211400"/>
            <a:ext cx="4320877" cy="6797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ART Algorithm</a:t>
            </a:r>
          </a:p>
        </p:txBody>
      </p:sp>
    </p:spTree>
    <p:extLst>
      <p:ext uri="{BB962C8B-B14F-4D97-AF65-F5344CB8AC3E}">
        <p14:creationId xmlns:p14="http://schemas.microsoft.com/office/powerpoint/2010/main" val="101325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524000" y="272264"/>
          <a:ext cx="8823434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Straight Connector 12"/>
          <p:cNvCxnSpPr/>
          <p:nvPr/>
        </p:nvCxnSpPr>
        <p:spPr>
          <a:xfrm flipV="1">
            <a:off x="3870784" y="3625066"/>
            <a:ext cx="15417" cy="20137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53112" y="4416436"/>
            <a:ext cx="329186" cy="31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41597" y="4945032"/>
            <a:ext cx="329186" cy="31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53112" y="5635636"/>
            <a:ext cx="329186" cy="31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41597" y="3837756"/>
            <a:ext cx="329186" cy="316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68736" y="3661562"/>
            <a:ext cx="812081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1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ART1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43116" y="4171890"/>
            <a:ext cx="1063319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ART2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49942" y="4744976"/>
            <a:ext cx="883462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ART3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4815" y="5410032"/>
            <a:ext cx="157944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Fuzzy ART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8321245" y="3649490"/>
            <a:ext cx="0" cy="10954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336690" y="4082735"/>
            <a:ext cx="362881" cy="126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699570" y="3895280"/>
            <a:ext cx="1736654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ARTMAP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8336689" y="4724401"/>
            <a:ext cx="337904" cy="316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99570" y="4495800"/>
            <a:ext cx="173665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Fuzzy ARTMAP</a:t>
            </a:r>
          </a:p>
        </p:txBody>
      </p:sp>
    </p:spTree>
    <p:extLst>
      <p:ext uri="{BB962C8B-B14F-4D97-AF65-F5344CB8AC3E}">
        <p14:creationId xmlns:p14="http://schemas.microsoft.com/office/powerpoint/2010/main" val="340725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E68FDD-BBAA-4F45-BF6F-4835A3814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BE68FDD-BBAA-4F45-BF6F-4835A38145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D935CA-299D-4F52-B2DB-5BEEB4EE8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0CD935CA-299D-4F52-B2DB-5BEEB4EE8C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EE296D-73A5-413C-9BF3-131913586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F0EE296D-73A5-413C-9BF3-1319135860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A47F57-9BDD-44F8-9C30-0185B38C4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CDA47F57-9BDD-44F8-9C30-0185B38C44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E63F4D-15CC-43CD-9008-9AB20FA61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B0E63F4D-15CC-43CD-9008-9AB20FA610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C505A6-C318-41A9-942D-751E9183A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AEC505A6-C318-41A9-942D-751E9183AA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E97D31-58BE-417E-B627-97809DFD6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9AE97D31-58BE-417E-B627-97809DFD6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287490-C60A-4177-8B83-1ECFA93DF8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63287490-C60A-4177-8B83-1ECFA93DF8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1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60"/>
                            </p:stCondLst>
                            <p:childTnLst>
                              <p:par>
                                <p:cTn id="59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6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10"/>
                            </p:stCondLst>
                            <p:childTnLst>
                              <p:par>
                                <p:cTn id="63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6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60"/>
                            </p:stCondLst>
                            <p:childTnLst>
                              <p:par>
                                <p:cTn id="6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10"/>
                            </p:stCondLst>
                            <p:childTnLst>
                              <p:par>
                                <p:cTn id="7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60"/>
                            </p:stCondLst>
                            <p:childTnLst>
                              <p:par>
                                <p:cTn id="75" presetID="47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10"/>
                            </p:stCondLst>
                            <p:childTnLst>
                              <p:par>
                                <p:cTn id="8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760"/>
                            </p:stCondLst>
                            <p:childTnLst>
                              <p:par>
                                <p:cTn id="86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8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10"/>
                            </p:stCondLst>
                            <p:childTnLst>
                              <p:par>
                                <p:cTn id="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260"/>
                            </p:stCondLst>
                            <p:childTnLst>
                              <p:par>
                                <p:cTn id="95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9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21" grpId="0" animBg="1"/>
      <p:bldP spid="22" grpId="0" animBg="1"/>
      <p:bldP spid="23" grpId="0" animBg="1"/>
      <p:bldP spid="24" grpId="0" animBg="1"/>
      <p:bldP spid="47" grpId="0" animBg="1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396" y="1100920"/>
            <a:ext cx="11043313" cy="54102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ART 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simplest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variety of ART networks, accepting only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inputs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ART2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support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inputs.</a:t>
            </a:r>
          </a:p>
          <a:p>
            <a:pPr marL="0" indent="0">
              <a:buNone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ART3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refinement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both modal.</a:t>
            </a: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Fuzzy ART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fuzzy logic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ART’s pattern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recognition.</a:t>
            </a: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ARTMAP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also known as 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Predictive ART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combines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two slightly modified 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ART-1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ART-2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units into a </a:t>
            </a:r>
            <a:r>
              <a:rPr lang="en-US" sz="2400" u="sng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supervised learning structure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 .</a:t>
            </a:r>
          </a:p>
          <a:p>
            <a:endParaRPr lang="en-US" sz="1000" u="sng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Fuzzy ARTMAP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merely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ARTMAP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fuzzy ART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units, resulting in a corresponding increase in efficacy.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4841" y="177421"/>
            <a:ext cx="2996821" cy="68791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ART Types</a:t>
            </a:r>
          </a:p>
        </p:txBody>
      </p:sp>
    </p:spTree>
    <p:extLst>
      <p:ext uri="{BB962C8B-B14F-4D97-AF65-F5344CB8AC3E}">
        <p14:creationId xmlns:p14="http://schemas.microsoft.com/office/powerpoint/2010/main" val="314659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7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7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0" y="0"/>
            <a:ext cx="5022377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Application of ART</a:t>
            </a:r>
            <a:endParaRPr lang="ar-IQ" sz="40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82973383"/>
              </p:ext>
            </p:extLst>
          </p:nvPr>
        </p:nvGraphicFramePr>
        <p:xfrm>
          <a:off x="285573" y="1517277"/>
          <a:ext cx="11110307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18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663E5-A06C-421C-BD46-DAE6CB8F7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>
                                            <p:graphicEl>
                                              <a:dgm id="{EAE663E5-A06C-421C-BD46-DAE6CB8F7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>
                                            <p:graphicEl>
                                              <a:dgm id="{EAE663E5-A06C-421C-BD46-DAE6CB8F7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FD0F31-B166-446E-80A6-6352FF5B31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3DFD0F31-B166-446E-80A6-6352FF5B31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3DFD0F31-B166-446E-80A6-6352FF5B31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8644F3C-8518-422D-B596-453729D4D5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98644F3C-8518-422D-B596-453729D4D5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98644F3C-8518-422D-B596-453729D4D5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F86742-CB8F-4911-9C58-B4C32526F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1DF86742-CB8F-4911-9C58-B4C32526F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1DF86742-CB8F-4911-9C58-B4C32526F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E7205AA-6CE1-4BC3-A9FC-A24EF440BD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AE7205AA-6CE1-4BC3-A9FC-A24EF440BD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AE7205AA-6CE1-4BC3-A9FC-A24EF440BD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86A20AD-78F5-488C-BA4D-FD6111D2C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886A20AD-78F5-488C-BA4D-FD6111D2C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886A20AD-78F5-488C-BA4D-FD6111D2CD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CA94CC-5D00-41BC-9653-FE669DD36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FCCA94CC-5D00-41BC-9653-FE669DD36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FCCA94CC-5D00-41BC-9653-FE669DD36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52B537-438C-4C45-87E3-36F2676B9E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1D52B537-438C-4C45-87E3-36F2676B9E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1D52B537-438C-4C45-87E3-36F2676B9E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386" y="137627"/>
            <a:ext cx="5974724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Algorithm</a:t>
            </a:r>
            <a:endParaRPr lang="ar-IQ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endParaRPr lang="ar-IQ" dirty="0"/>
          </a:p>
        </p:txBody>
      </p:sp>
      <p:sp>
        <p:nvSpPr>
          <p:cNvPr id="5" name="Rectangle 4"/>
          <p:cNvSpPr/>
          <p:nvPr/>
        </p:nvSpPr>
        <p:spPr>
          <a:xfrm>
            <a:off x="1919536" y="2551837"/>
            <a:ext cx="646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rtl="0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1797547"/>
            <a:ext cx="9324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endParaRPr lang="ar-IQ" sz="2400" b="1" dirty="0">
              <a:latin typeface="Aparajita" pitchFamily="34" charset="0"/>
            </a:endParaRPr>
          </a:p>
        </p:txBody>
      </p:sp>
      <p:sp>
        <p:nvSpPr>
          <p:cNvPr id="8" name="Arc 7"/>
          <p:cNvSpPr/>
          <p:nvPr/>
        </p:nvSpPr>
        <p:spPr>
          <a:xfrm>
            <a:off x="-3007924" y="557067"/>
            <a:ext cx="6858002" cy="6858000"/>
          </a:xfrm>
          <a:prstGeom prst="arc">
            <a:avLst>
              <a:gd name="adj1" fmla="val 16200000"/>
              <a:gd name="adj2" fmla="val 5370932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3588720" y="1855749"/>
            <a:ext cx="6850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0000"/>
              </a:buClr>
            </a:pPr>
            <a:r>
              <a:rPr lang="en-IN" sz="2000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Binary input  </a:t>
            </a:r>
            <a:r>
              <a:rPr lang="en-IN" sz="2000" dirty="0">
                <a:latin typeface="Andalus" pitchFamily="18" charset="-78"/>
                <a:cs typeface="Andalus" pitchFamily="18" charset="-78"/>
              </a:rPr>
              <a:t>vector is </a:t>
            </a:r>
            <a:r>
              <a:rPr lang="en-IN" sz="2000" b="1" dirty="0">
                <a:latin typeface="Andalus" pitchFamily="18" charset="-78"/>
                <a:cs typeface="Andalus" pitchFamily="18" charset="-78"/>
              </a:rPr>
              <a:t>applied to F1(a) </a:t>
            </a:r>
            <a:r>
              <a:rPr lang="en-IN" sz="2000" dirty="0">
                <a:latin typeface="Andalus" pitchFamily="18" charset="-78"/>
                <a:cs typeface="Andalus" pitchFamily="18" charset="-78"/>
              </a:rPr>
              <a:t>then it is </a:t>
            </a:r>
            <a:r>
              <a:rPr lang="en-IN" sz="2000" b="1" dirty="0">
                <a:latin typeface="Andalus" pitchFamily="18" charset="-78"/>
                <a:cs typeface="Andalus" pitchFamily="18" charset="-78"/>
              </a:rPr>
              <a:t>passed to F1(b) </a:t>
            </a:r>
            <a:r>
              <a:rPr lang="en-IN" sz="2000" dirty="0">
                <a:latin typeface="Andalus" pitchFamily="18" charset="-78"/>
                <a:cs typeface="Andalus" pitchFamily="18" charset="-78"/>
              </a:rPr>
              <a:t>and it is </a:t>
            </a:r>
            <a:r>
              <a:rPr lang="en-IN" sz="2000" b="1" dirty="0">
                <a:latin typeface="Andalus" pitchFamily="18" charset="-78"/>
                <a:cs typeface="Andalus" pitchFamily="18" charset="-78"/>
              </a:rPr>
              <a:t>send to F2</a:t>
            </a:r>
            <a:r>
              <a:rPr lang="en-IN" sz="2000" u="sng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IN" sz="2000" dirty="0">
                <a:latin typeface="Andalus" pitchFamily="18" charset="-78"/>
                <a:cs typeface="Andalus" pitchFamily="18" charset="-78"/>
              </a:rPr>
              <a:t>over weighted interconnections.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3962401" y="3809849"/>
            <a:ext cx="6799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0000"/>
              </a:buClr>
            </a:pPr>
            <a:r>
              <a:rPr lang="en-IN" sz="2000" dirty="0">
                <a:latin typeface="Andalus" pitchFamily="18" charset="-78"/>
                <a:cs typeface="Andalus" pitchFamily="18" charset="-78"/>
              </a:rPr>
              <a:t>Each </a:t>
            </a:r>
            <a:r>
              <a:rPr lang="en-IN" sz="2000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neuron at F2 </a:t>
            </a:r>
            <a:r>
              <a:rPr lang="en-IN" sz="2000" dirty="0">
                <a:latin typeface="Andalus" pitchFamily="18" charset="-78"/>
                <a:cs typeface="Andalus" pitchFamily="18" charset="-78"/>
              </a:rPr>
              <a:t>will </a:t>
            </a:r>
            <a:r>
              <a:rPr lang="en-IN" sz="2000" b="1" dirty="0">
                <a:latin typeface="Andalus" pitchFamily="18" charset="-78"/>
                <a:cs typeface="Andalus" pitchFamily="18" charset="-78"/>
              </a:rPr>
              <a:t>calculate the net input </a:t>
            </a:r>
            <a:r>
              <a:rPr lang="en-IN" sz="2000" dirty="0">
                <a:latin typeface="Andalus" pitchFamily="18" charset="-78"/>
                <a:cs typeface="Andalus" pitchFamily="18" charset="-78"/>
              </a:rPr>
              <a:t>(i.e. </a:t>
            </a:r>
            <a:r>
              <a:rPr lang="en-I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dot product </a:t>
            </a:r>
            <a:r>
              <a:rPr lang="en-IN" sz="2000" dirty="0">
                <a:latin typeface="Andalus" pitchFamily="18" charset="-78"/>
                <a:cs typeface="Andalus" pitchFamily="18" charset="-78"/>
              </a:rPr>
              <a:t>of </a:t>
            </a:r>
            <a:r>
              <a:rPr lang="en-IN" sz="2000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input vector </a:t>
            </a:r>
            <a:r>
              <a:rPr lang="en-IN" sz="2000" dirty="0">
                <a:latin typeface="Andalus" pitchFamily="18" charset="-78"/>
                <a:cs typeface="Andalus" pitchFamily="18" charset="-78"/>
              </a:rPr>
              <a:t>and its </a:t>
            </a:r>
            <a:r>
              <a:rPr lang="en-IN" sz="2000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own weight</a:t>
            </a:r>
            <a:r>
              <a:rPr lang="en-IN" sz="2000" dirty="0">
                <a:latin typeface="Andalus" pitchFamily="18" charset="-78"/>
                <a:cs typeface="Andalus" pitchFamily="18" charset="-78"/>
              </a:rPr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3850079" y="5310996"/>
            <a:ext cx="6478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0000"/>
              </a:buClr>
            </a:pPr>
            <a:r>
              <a:rPr lang="en-IN" sz="2000" dirty="0">
                <a:latin typeface="Andalus" pitchFamily="18" charset="-78"/>
                <a:cs typeface="Andalus" pitchFamily="18" charset="-78"/>
              </a:rPr>
              <a:t>The </a:t>
            </a:r>
            <a:r>
              <a:rPr lang="en-IN" sz="2000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neuron</a:t>
            </a:r>
            <a:r>
              <a:rPr lang="en-IN" sz="2000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2000" dirty="0">
                <a:latin typeface="Andalus" pitchFamily="18" charset="-78"/>
                <a:cs typeface="Andalus" pitchFamily="18" charset="-78"/>
              </a:rPr>
              <a:t>with</a:t>
            </a:r>
            <a:r>
              <a:rPr lang="en-IN" sz="2000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sz="2000" b="1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highest net input </a:t>
            </a:r>
            <a:r>
              <a:rPr lang="en-IN" sz="2000" dirty="0">
                <a:latin typeface="Andalus" pitchFamily="18" charset="-78"/>
                <a:cs typeface="Andalus" pitchFamily="18" charset="-78"/>
              </a:rPr>
              <a:t>will </a:t>
            </a:r>
            <a:r>
              <a:rPr lang="en-IN" sz="2000" b="1" dirty="0">
                <a:latin typeface="Andalus" pitchFamily="18" charset="-78"/>
                <a:cs typeface="Andalus" pitchFamily="18" charset="-78"/>
              </a:rPr>
              <a:t>win and learn </a:t>
            </a:r>
            <a:r>
              <a:rPr lang="en-IN" sz="20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new pattern</a:t>
            </a:r>
            <a:r>
              <a:rPr lang="en-IN" sz="2000" dirty="0">
                <a:latin typeface="Andalus" pitchFamily="18" charset="-78"/>
                <a:cs typeface="Andalus" pitchFamily="18" charset="-78"/>
              </a:rPr>
              <a:t> and activation  (</a:t>
            </a:r>
            <a:r>
              <a:rPr lang="en-IN" sz="2000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d=1</a:t>
            </a:r>
            <a:r>
              <a:rPr lang="en-IN" sz="2000" dirty="0">
                <a:latin typeface="Andalus" pitchFamily="18" charset="-78"/>
                <a:cs typeface="Andalus" pitchFamily="18" charset="-78"/>
              </a:rPr>
              <a:t> ) for that neuron.</a:t>
            </a:r>
          </a:p>
        </p:txBody>
      </p:sp>
      <p:sp>
        <p:nvSpPr>
          <p:cNvPr id="13" name="Oval 12"/>
          <p:cNvSpPr/>
          <p:nvPr/>
        </p:nvSpPr>
        <p:spPr>
          <a:xfrm>
            <a:off x="3142754" y="1927430"/>
            <a:ext cx="311727" cy="311727"/>
          </a:xfrm>
          <a:prstGeom prst="ellipse">
            <a:avLst/>
          </a:prstGeom>
          <a:solidFill>
            <a:srgbClr val="FF66C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641270" y="3986068"/>
            <a:ext cx="311727" cy="311727"/>
          </a:xfrm>
          <a:prstGeom prst="ellipse">
            <a:avLst/>
          </a:prstGeom>
          <a:solidFill>
            <a:srgbClr val="FF66C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25044" y="5509077"/>
            <a:ext cx="311727" cy="311727"/>
          </a:xfrm>
          <a:prstGeom prst="ellipse">
            <a:avLst/>
          </a:prstGeom>
          <a:solidFill>
            <a:srgbClr val="FF66C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Arc 16"/>
          <p:cNvSpPr/>
          <p:nvPr/>
        </p:nvSpPr>
        <p:spPr>
          <a:xfrm>
            <a:off x="-1102923" y="2462066"/>
            <a:ext cx="3048000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50800" dir="18900000">
              <a:prstClr val="black">
                <a:alpha val="1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8" name="Group 24"/>
          <p:cNvGrpSpPr/>
          <p:nvPr/>
        </p:nvGrpSpPr>
        <p:grpSpPr>
          <a:xfrm rot="5400000">
            <a:off x="-4232073" y="3871766"/>
            <a:ext cx="6246420" cy="228600"/>
            <a:chOff x="-3200400" y="3314700"/>
            <a:chExt cx="6246420" cy="228600"/>
          </a:xfrm>
        </p:grpSpPr>
        <p:sp>
          <p:nvSpPr>
            <p:cNvPr id="19" name="Rounded Rectangle 18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3850079" y="2736504"/>
            <a:ext cx="1083131" cy="6162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Binary input </a:t>
            </a:r>
            <a:endParaRPr lang="ar-IQ" sz="1600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953000" y="304465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486400" y="2736504"/>
            <a:ext cx="914400" cy="61629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F1(a)</a:t>
            </a:r>
            <a:endParaRPr lang="ar-IQ" sz="1600" b="1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400800" y="3051348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934200" y="2743201"/>
            <a:ext cx="1066800" cy="6162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F1(b)</a:t>
            </a:r>
            <a:endParaRPr lang="ar-IQ" sz="1600" b="1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001000" y="306272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534400" y="2754574"/>
            <a:ext cx="914400" cy="61629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F2</a:t>
            </a:r>
            <a:endParaRPr lang="ar-IQ" sz="16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057546" y="2569907"/>
            <a:ext cx="39466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endParaRPr lang="ar-IQ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Oval 69"/>
          <p:cNvSpPr/>
          <p:nvPr/>
        </p:nvSpPr>
        <p:spPr>
          <a:xfrm>
            <a:off x="4585648" y="4506236"/>
            <a:ext cx="914400" cy="61629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F2</a:t>
            </a:r>
            <a:endParaRPr lang="ar-IQ" sz="1600" b="1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500048" y="4858801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69188" y="4445052"/>
            <a:ext cx="1720281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Dot product </a:t>
            </a:r>
            <a:endParaRPr lang="ar-IQ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Oval 72"/>
          <p:cNvSpPr/>
          <p:nvPr/>
        </p:nvSpPr>
        <p:spPr>
          <a:xfrm>
            <a:off x="8267700" y="4709647"/>
            <a:ext cx="142300" cy="773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74" name="Rectangle 73"/>
          <p:cNvSpPr/>
          <p:nvPr/>
        </p:nvSpPr>
        <p:spPr>
          <a:xfrm>
            <a:off x="7260340" y="4542806"/>
            <a:ext cx="814267" cy="4023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input </a:t>
            </a:r>
            <a:endParaRPr lang="ar-IQ" sz="1600" b="1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467617" y="4524980"/>
            <a:ext cx="39466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endParaRPr lang="ar-IQ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358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380000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6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9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10"/>
                            </p:stCondLst>
                            <p:childTnLst>
                              <p:par>
                                <p:cTn id="62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64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26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6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9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750"/>
                            </p:stCondLst>
                            <p:childTnLst>
                              <p:par>
                                <p:cTn id="9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250"/>
                            </p:stCondLst>
                            <p:childTnLst>
                              <p:par>
                                <p:cTn id="9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58" grpId="0" animBg="1"/>
      <p:bldP spid="64" grpId="0" animBg="1"/>
      <p:bldP spid="66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8229600" cy="7403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ART Algorithm</a:t>
            </a:r>
            <a:endParaRPr lang="ar-IQ" sz="40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907" y="968991"/>
            <a:ext cx="11004645" cy="51054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0"/>
              </a:spcBef>
              <a:spcAft>
                <a:spcPts val="1200"/>
              </a:spcAft>
              <a:buFont typeface="Wingdings" pitchFamily="2" charset="2"/>
              <a:buChar char="v"/>
            </a:pPr>
            <a:r>
              <a:rPr lang="en-IN" sz="51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used in algorithm are :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b="1" dirty="0">
                <a:latin typeface="Andalus" pitchFamily="18" charset="-78"/>
                <a:cs typeface="Andalus" pitchFamily="18" charset="-78"/>
              </a:rPr>
              <a:t>n</a:t>
            </a:r>
            <a:r>
              <a:rPr lang="en-IN" dirty="0">
                <a:latin typeface="Andalus" pitchFamily="18" charset="-78"/>
                <a:cs typeface="Andalus" pitchFamily="18" charset="-78"/>
              </a:rPr>
              <a:t> – </a:t>
            </a:r>
            <a:r>
              <a:rPr lang="en-IN" b="1" dirty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Number of component </a:t>
            </a:r>
            <a:r>
              <a:rPr lang="en-IN" dirty="0">
                <a:latin typeface="Andalus" pitchFamily="18" charset="-78"/>
                <a:cs typeface="Andalus" pitchFamily="18" charset="-78"/>
              </a:rPr>
              <a:t>in </a:t>
            </a:r>
            <a:r>
              <a:rPr lang="en-IN" dirty="0" smtClean="0">
                <a:latin typeface="Andalus" pitchFamily="18" charset="-78"/>
                <a:cs typeface="Andalus" pitchFamily="18" charset="-78"/>
              </a:rPr>
              <a:t>input </a:t>
            </a:r>
            <a:r>
              <a:rPr lang="en-IN" dirty="0">
                <a:latin typeface="Andalus" pitchFamily="18" charset="-78"/>
                <a:cs typeface="Andalus" pitchFamily="18" charset="-78"/>
              </a:rPr>
              <a:t>vector.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b="1" dirty="0">
                <a:latin typeface="Andalus" pitchFamily="18" charset="-78"/>
                <a:cs typeface="Andalus" pitchFamily="18" charset="-78"/>
              </a:rPr>
              <a:t>m </a:t>
            </a:r>
            <a:r>
              <a:rPr lang="en-IN" dirty="0">
                <a:latin typeface="Andalus" pitchFamily="18" charset="-78"/>
                <a:cs typeface="Andalus" pitchFamily="18" charset="-78"/>
              </a:rPr>
              <a:t>– Maximum </a:t>
            </a:r>
            <a:r>
              <a:rPr lang="en-IN" b="1" dirty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number of clusters </a:t>
            </a:r>
            <a:r>
              <a:rPr lang="en-IN" dirty="0">
                <a:latin typeface="Andalus" pitchFamily="18" charset="-78"/>
                <a:cs typeface="Andalus" pitchFamily="18" charset="-78"/>
              </a:rPr>
              <a:t>that can be formed.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b="1" dirty="0">
                <a:latin typeface="Andalus" pitchFamily="18" charset="-78"/>
                <a:cs typeface="Andalus" pitchFamily="18" charset="-78"/>
              </a:rPr>
              <a:t>b(</a:t>
            </a:r>
            <a:r>
              <a:rPr lang="en-IN" b="1" dirty="0" err="1">
                <a:latin typeface="Andalus" pitchFamily="18" charset="-78"/>
                <a:cs typeface="Andalus" pitchFamily="18" charset="-78"/>
              </a:rPr>
              <a:t>ij</a:t>
            </a:r>
            <a:r>
              <a:rPr lang="en-IN" b="1" dirty="0">
                <a:latin typeface="Andalus" pitchFamily="18" charset="-78"/>
                <a:cs typeface="Andalus" pitchFamily="18" charset="-78"/>
              </a:rPr>
              <a:t>) </a:t>
            </a:r>
            <a:r>
              <a:rPr lang="en-IN" dirty="0">
                <a:latin typeface="Andalus" pitchFamily="18" charset="-78"/>
                <a:cs typeface="Andalus" pitchFamily="18" charset="-78"/>
              </a:rPr>
              <a:t>– </a:t>
            </a:r>
            <a:r>
              <a:rPr lang="en-IN" b="1" dirty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Bottom up weight.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b="1" dirty="0">
                <a:latin typeface="Andalus" pitchFamily="18" charset="-78"/>
                <a:cs typeface="Andalus" pitchFamily="18" charset="-78"/>
              </a:rPr>
              <a:t>t (</a:t>
            </a:r>
            <a:r>
              <a:rPr lang="en-IN" b="1" dirty="0" err="1">
                <a:latin typeface="Andalus" pitchFamily="18" charset="-78"/>
                <a:cs typeface="Andalus" pitchFamily="18" charset="-78"/>
              </a:rPr>
              <a:t>ji</a:t>
            </a:r>
            <a:r>
              <a:rPr lang="en-IN" b="1" dirty="0">
                <a:latin typeface="Andalus" pitchFamily="18" charset="-78"/>
                <a:cs typeface="Andalus" pitchFamily="18" charset="-78"/>
              </a:rPr>
              <a:t>) </a:t>
            </a:r>
            <a:r>
              <a:rPr lang="en-IN" dirty="0">
                <a:latin typeface="Andalus" pitchFamily="18" charset="-78"/>
                <a:cs typeface="Andalus" pitchFamily="18" charset="-78"/>
              </a:rPr>
              <a:t>– </a:t>
            </a:r>
            <a:r>
              <a:rPr lang="en-IN" b="1" dirty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Top down weight.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b="1" dirty="0">
                <a:latin typeface="Andalus" pitchFamily="18" charset="-78"/>
                <a:cs typeface="Andalus" pitchFamily="18" charset="-78"/>
              </a:rPr>
              <a:t>p – </a:t>
            </a:r>
            <a:r>
              <a:rPr lang="en-IN" b="1" dirty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Vigilance parameter </a:t>
            </a:r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(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set by </a:t>
            </a:r>
            <a:r>
              <a:rPr lang="en-IN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user tester </a:t>
            </a:r>
            <a:r>
              <a:rPr lang="en-IN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for testing the </a:t>
            </a:r>
            <a:r>
              <a:rPr lang="en-IN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acceptance level for cluster </a:t>
            </a:r>
            <a:r>
              <a:rPr lang="en-IN" dirty="0">
                <a:latin typeface="Andalus" pitchFamily="18" charset="-78"/>
                <a:cs typeface="Andalus" pitchFamily="18" charset="-78"/>
              </a:rPr>
              <a:t>to train if </a:t>
            </a:r>
            <a:r>
              <a:rPr lang="en-IN" b="1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net </a:t>
            </a:r>
            <a:r>
              <a:rPr lang="en-IN" b="1" dirty="0" smtClean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input </a:t>
            </a:r>
            <a:r>
              <a:rPr lang="en-IN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is </a:t>
            </a:r>
            <a:r>
              <a:rPr lang="en-IN" b="1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less than </a:t>
            </a:r>
            <a:r>
              <a:rPr lang="en-IN" dirty="0">
                <a:solidFill>
                  <a:srgbClr val="00B0F0"/>
                </a:solidFill>
                <a:latin typeface="Andalus" pitchFamily="18" charset="-78"/>
                <a:cs typeface="Andalus" pitchFamily="18" charset="-78"/>
              </a:rPr>
              <a:t>p</a:t>
            </a:r>
            <a:r>
              <a:rPr lang="en-IN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IN" dirty="0">
                <a:latin typeface="Andalus" pitchFamily="18" charset="-78"/>
                <a:cs typeface="Andalus" pitchFamily="18" charset="-78"/>
              </a:rPr>
              <a:t>then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it </a:t>
            </a:r>
            <a:r>
              <a:rPr lang="en-IN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will not trained </a:t>
            </a:r>
            <a:r>
              <a:rPr lang="en-IN" dirty="0">
                <a:latin typeface="Andalus" pitchFamily="18" charset="-78"/>
                <a:cs typeface="Andalus" pitchFamily="18" charset="-78"/>
              </a:rPr>
              <a:t>and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vice-versa.)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b="1" dirty="0">
                <a:latin typeface="Andalus" pitchFamily="18" charset="-78"/>
                <a:cs typeface="Andalus" pitchFamily="18" charset="-78"/>
              </a:rPr>
              <a:t>s – </a:t>
            </a:r>
            <a:r>
              <a:rPr lang="en-IN" b="1" dirty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Binary input vector.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b="1" dirty="0">
                <a:latin typeface="Andalus" pitchFamily="18" charset="-78"/>
                <a:cs typeface="Andalus" pitchFamily="18" charset="-78"/>
              </a:rPr>
              <a:t>x – </a:t>
            </a:r>
            <a:r>
              <a:rPr lang="en-IN" b="1" dirty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Activation vector for F1(b).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b="1" dirty="0">
                <a:latin typeface="Andalus" pitchFamily="18" charset="-78"/>
                <a:cs typeface="Andalus" pitchFamily="18" charset="-78"/>
              </a:rPr>
              <a:t>||x|| </a:t>
            </a:r>
            <a:r>
              <a:rPr lang="en-IN" dirty="0">
                <a:latin typeface="Andalus" pitchFamily="18" charset="-78"/>
                <a:cs typeface="Andalus" pitchFamily="18" charset="-78"/>
              </a:rPr>
              <a:t>- </a:t>
            </a:r>
            <a:r>
              <a:rPr lang="en-IN" b="1" dirty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norm of vector x </a:t>
            </a:r>
            <a:r>
              <a:rPr lang="en-IN" dirty="0">
                <a:latin typeface="Andalus" pitchFamily="18" charset="-78"/>
                <a:cs typeface="Andalus" pitchFamily="18" charset="-78"/>
              </a:rPr>
              <a:t>( sum of all x(i)).</a:t>
            </a:r>
          </a:p>
          <a:p>
            <a:endParaRPr lang="ar-IQ" dirty="0"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12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538" y="1283592"/>
            <a:ext cx="9075706" cy="565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18827"/>
            <a:ext cx="88646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IN" sz="4000" b="1" dirty="0">
                <a:solidFill>
                  <a:srgbClr val="FF0000"/>
                </a:solidFill>
                <a:latin typeface="Monotype Corsiva" panose="03010101010201010101" pitchFamily="66" charset="0"/>
              </a:rPr>
              <a:t> </a:t>
            </a:r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 in algorithm are :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1" y="522891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ar-IQ" dirty="0">
              <a:solidFill>
                <a:srgbClr val="0070C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5702" y="1956179"/>
            <a:ext cx="4156609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Bottom - up weights should be smaller than or equal to value </a:t>
            </a:r>
            <a:endParaRPr lang="ar-IQ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5257801" y="2222880"/>
            <a:ext cx="747901" cy="9775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84970" y="5598251"/>
            <a:ext cx="415660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Top - down weights are initialized to 1</a:t>
            </a:r>
            <a:endParaRPr lang="ar-IQ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90634" y="4419601"/>
            <a:ext cx="1266967" cy="1178651"/>
          </a:xfrm>
          <a:prstGeom prst="straightConnector1">
            <a:avLst/>
          </a:prstGeom>
          <a:ln>
            <a:solidFill>
              <a:srgbClr val="FF66CC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2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0555" y="300251"/>
            <a:ext cx="8763000" cy="596546"/>
          </a:xfrm>
          <a:prstGeom prst="rect">
            <a:avLst/>
          </a:prstGeom>
        </p:spPr>
        <p:txBody>
          <a:bodyPr vert="horz" lIns="0" rIns="0" bIns="0" anchor="b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Steps to Perform ART Algorithm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5000" y="1651379"/>
            <a:ext cx="8763000" cy="452558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for both the bottom-up and top-down weights are controlled by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equations.</a:t>
            </a:r>
          </a:p>
          <a:p>
            <a:pPr marL="0" indent="0">
              <a:buNone/>
            </a:pPr>
            <a:endParaRPr lang="en-IN" sz="1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: </a:t>
            </a:r>
            <a:r>
              <a:rPr lang="en-I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parameter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L&gt;1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0&lt;p&lt;=1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weights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Bottom-up weights should be smaller than or equal to value: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weights are initialized to 1          </a:t>
            </a:r>
            <a:r>
              <a:rPr lang="en-IN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Tji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(0)=1 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stopping condition is false repeat step 3 to14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testing i/p repeat step 3 to 13 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activation of all F2 units to zero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set F1(a) activation to input vector s.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581400"/>
            <a:ext cx="1828800" cy="84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5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997" y="0"/>
            <a:ext cx="9296400" cy="7608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to Perform ART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(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cont.)</a:t>
            </a:r>
            <a:endParaRPr lang="ar-IQ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0"/>
                <a:ext cx="8229600" cy="4389120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IN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5 :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norm of s.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||s||=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S(i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IN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6 :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/p signal from F1(a) to F1(b)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x(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)=s(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IN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7 :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node of F2 that is not inhibited,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 y(j)≠-1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  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y(j)=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ar-IQ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0"/>
                <a:ext cx="8229600" cy="4389120"/>
              </a:xfrm>
              <a:blipFill>
                <a:blip r:embed="rId2"/>
                <a:stretch>
                  <a:fillRect l="-1259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0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5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</a:t>
            </a:r>
            <a:endParaRPr lang="en-US" sz="53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4" y="1447800"/>
            <a:ext cx="11764370" cy="48768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 stands for "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Resonance Theory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invented by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Stephen Grossberg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1976.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 represents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 of neural networks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ART System is an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model.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"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resonance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refers to resonant state of a neural network in which a category prototype vector matches close enough to the current input vector. ART matching leads to this resonant state, which permits learning. The network learns only in its resonant state.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 neural network algorithm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maintain the plasticity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to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new patterns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preventing the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of pattern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have been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previously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Angsana New" pitchFamily="18" charset="-34"/>
              <a:cs typeface="Angsana New" pitchFamily="18" charset="-34"/>
            </a:endParaRPr>
          </a:p>
          <a:p>
            <a:pPr algn="just"/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4833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01" y="180832"/>
            <a:ext cx="9296400" cy="73356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to Perform ART </a:t>
            </a:r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(</a:t>
            </a:r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cont.)</a:t>
            </a:r>
            <a:endParaRPr lang="ar-IQ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701" y="914399"/>
                <a:ext cx="11265090" cy="5105400"/>
              </a:xfrm>
            </p:spPr>
            <p:txBody>
              <a:bodyPr/>
              <a:lstStyle/>
              <a:p>
                <a:r>
                  <a:rPr lang="en-IN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8 :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reset is true do step 9 to 12</a:t>
                </a:r>
              </a:p>
              <a:p>
                <a:r>
                  <a:rPr lang="en-IN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9 :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J such that </a:t>
                </a:r>
                <a:r>
                  <a:rPr lang="en-I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y(J) ≥ y(j)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J.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if </a:t>
                </a:r>
                <a:r>
                  <a:rPr lang="en-I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y(j) = -1,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all </a:t>
                </a:r>
                <a:r>
                  <a:rPr lang="en-I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oods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inhibited and the selected cluster can not be trained.</a:t>
                </a:r>
              </a:p>
              <a:p>
                <a:r>
                  <a:rPr lang="en-IN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10 : 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recompute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activation of x F1(b).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</a:t>
                </a:r>
                <a:r>
                  <a:rPr lang="en-IN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s(</a:t>
                </a:r>
                <a:r>
                  <a:rPr lang="en-IN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)t(</a:t>
                </a:r>
                <a:r>
                  <a:rPr lang="en-IN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ji</a:t>
                </a:r>
                <a:r>
                  <a:rPr lang="en-I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IN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11 :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norm of x.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||x||=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IN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IN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IN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IN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I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701" y="914399"/>
                <a:ext cx="11265090" cy="5105400"/>
              </a:xfrm>
              <a:blipFill>
                <a:blip r:embed="rId2"/>
                <a:stretch>
                  <a:fillRect l="-1082" t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92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701" y="914399"/>
            <a:ext cx="11632442" cy="4351338"/>
          </a:xfrm>
        </p:spPr>
        <p:txBody>
          <a:bodyPr/>
          <a:lstStyle/>
          <a:p>
            <a:r>
              <a:rPr lang="en-I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12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for reset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||x||/||s|| &lt; p then,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y(j)=-1 cluster can not be trained , do step 8 again.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else, proceed to step 13.</a:t>
            </a:r>
          </a:p>
          <a:p>
            <a:r>
              <a:rPr lang="en-I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13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weights of node j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new = Lx(i)/(L-1+||x||)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new = x(i)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14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for stopping condition.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r-IQ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5701" y="180832"/>
            <a:ext cx="9296400" cy="73356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to Perform ART </a:t>
            </a:r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(</a:t>
            </a:r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cont.)</a:t>
            </a:r>
            <a:endParaRPr lang="ar-IQ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531" y="218364"/>
            <a:ext cx="8686800" cy="76777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to Perform ART Algorithm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(cont.)</a:t>
            </a:r>
            <a:endParaRPr lang="ar-IQ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523" y="986142"/>
            <a:ext cx="9285824" cy="562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1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71" y="140461"/>
            <a:ext cx="5202914" cy="464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Computation</a:t>
            </a:r>
            <a:endParaRPr lang="ar-IQ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919918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90" y="6310290"/>
            <a:ext cx="891986" cy="5477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855486" y="6411746"/>
            <a:ext cx="1066800" cy="273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71190" y="5486400"/>
            <a:ext cx="1420210" cy="6858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11" name="Oval 10"/>
          <p:cNvSpPr/>
          <p:nvPr/>
        </p:nvSpPr>
        <p:spPr>
          <a:xfrm>
            <a:off x="2743200" y="5872516"/>
            <a:ext cx="2133600" cy="71162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18" name="Rectangle 17"/>
          <p:cNvSpPr/>
          <p:nvPr/>
        </p:nvSpPr>
        <p:spPr>
          <a:xfrm>
            <a:off x="1600200" y="2895600"/>
            <a:ext cx="2286000" cy="2133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20" name="Oval 19"/>
          <p:cNvSpPr/>
          <p:nvPr/>
        </p:nvSpPr>
        <p:spPr>
          <a:xfrm>
            <a:off x="4703380" y="4952999"/>
            <a:ext cx="1420210" cy="68580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85758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14404"/>
            <a:ext cx="9220200" cy="526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830" y="2861500"/>
            <a:ext cx="1615171" cy="131932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915400" y="2861500"/>
            <a:ext cx="1828800" cy="3389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3585582"/>
            <a:ext cx="916353" cy="37149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876800" y="3771328"/>
            <a:ext cx="609600" cy="185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1414405"/>
            <a:ext cx="1829055" cy="26673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7620000" y="1671653"/>
            <a:ext cx="609600" cy="185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86000" y="1764528"/>
            <a:ext cx="457200" cy="826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40424" y="1857402"/>
            <a:ext cx="190500" cy="139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676400" y="1681142"/>
            <a:ext cx="464024" cy="315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b</a:t>
            </a:r>
            <a:endParaRPr lang="ar-IQ" b="1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958152" y="1236300"/>
            <a:ext cx="464024" cy="760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58152" y="1060040"/>
            <a:ext cx="851848" cy="315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XI</a:t>
            </a:r>
            <a:endParaRPr lang="ar-IQ" sz="1200" b="1" dirty="0">
              <a:solidFill>
                <a:srgbClr val="FFFF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048000" y="2895600"/>
            <a:ext cx="13716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4" name="Picture 23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16" y="3176536"/>
            <a:ext cx="935688" cy="320761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2743201" y="3399833"/>
            <a:ext cx="672721" cy="185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8" name="Picture 27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30" y="3206793"/>
            <a:ext cx="1381318" cy="3143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4462578" y="3249322"/>
                <a:ext cx="338023" cy="245206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/>
                        </a:rPr>
                        <m:t>∗</m:t>
                      </m:r>
                    </m:oMath>
                  </m:oMathPara>
                </a14:m>
                <a:endParaRPr lang="ar-IQ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578" y="3249322"/>
                <a:ext cx="338023" cy="245206"/>
              </a:xfrm>
              <a:prstGeom prst="ellipse">
                <a:avLst/>
              </a:prstGeom>
              <a:blipFill>
                <a:blip r:embed="rId10"/>
                <a:stretch>
                  <a:fillRect l="-5357" b="-2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4191000" y="4876800"/>
            <a:ext cx="13716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153400" y="4419601"/>
            <a:ext cx="1600200" cy="587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pic>
        <p:nvPicPr>
          <p:cNvPr id="36" name="Picture 35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867400"/>
            <a:ext cx="4191000" cy="886719"/>
          </a:xfrm>
          <a:prstGeom prst="rect">
            <a:avLst/>
          </a:prstGeom>
        </p:spPr>
      </p:pic>
      <p:pic>
        <p:nvPicPr>
          <p:cNvPr id="37" name="Picture 36" descr="Screen Clippi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971282"/>
            <a:ext cx="4143954" cy="88671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7467600" y="5715001"/>
            <a:ext cx="3200400" cy="256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>
              <a:solidFill>
                <a:schemeClr val="bg1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85382" y="228600"/>
            <a:ext cx="5341961" cy="54932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Computation</a:t>
            </a:r>
            <a:endParaRPr lang="ar-IQ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9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9" grpId="1" animBg="1"/>
      <p:bldP spid="15" grpId="0" animBg="1"/>
      <p:bldP spid="15" grpId="1" animBg="1"/>
      <p:bldP spid="18" grpId="0" animBg="1"/>
      <p:bldP spid="18" grpId="1" animBg="1"/>
      <p:bldP spid="26" grpId="0" animBg="1"/>
      <p:bldP spid="26" grpId="1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8915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00800" y="1447800"/>
            <a:ext cx="2590800" cy="456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267201" y="2074886"/>
            <a:ext cx="182625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59" y="1698596"/>
            <a:ext cx="3962953" cy="75258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667000" y="1815582"/>
            <a:ext cx="883124" cy="635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384076" y="1698597"/>
            <a:ext cx="464024" cy="244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848101" y="1506384"/>
            <a:ext cx="602977" cy="315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1</a:t>
            </a:r>
            <a:endParaRPr lang="ar-IQ" sz="2000" b="1" dirty="0">
              <a:solidFill>
                <a:srgbClr val="FFFF00"/>
              </a:solidFill>
            </a:endParaRPr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16" y="1338474"/>
            <a:ext cx="1381318" cy="314369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3848100" y="1602238"/>
            <a:ext cx="1142030" cy="472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58" y="1659837"/>
            <a:ext cx="4101650" cy="7913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171012" y="1676400"/>
            <a:ext cx="496989" cy="736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343401" y="2057400"/>
            <a:ext cx="182625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84928" y="3048000"/>
            <a:ext cx="1830073" cy="0"/>
          </a:xfrm>
          <a:prstGeom prst="line">
            <a:avLst/>
          </a:prstGeom>
          <a:ln>
            <a:solidFill>
              <a:srgbClr val="FF66CC"/>
            </a:solidFill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315200" y="3373000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Bottom-up weights </a:t>
            </a:r>
            <a:endParaRPr lang="ar-IQ" b="1" dirty="0">
              <a:solidFill>
                <a:srgbClr val="FFC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13386" y="4463534"/>
            <a:ext cx="1986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Top-down weights 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287080" y="3557666"/>
            <a:ext cx="91312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761131" y="4648200"/>
            <a:ext cx="125225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426454" y="5486400"/>
            <a:ext cx="2288546" cy="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676401" y="5466698"/>
            <a:ext cx="2018629" cy="635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85382" y="228600"/>
            <a:ext cx="5341961" cy="54932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Computation</a:t>
            </a:r>
            <a:endParaRPr lang="ar-IQ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3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29" grpId="0"/>
      <p:bldP spid="29" grpId="1"/>
      <p:bldP spid="31" grpId="0"/>
      <p:bldP spid="31" grpId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371600"/>
            <a:ext cx="9353139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4800600" y="1260186"/>
            <a:ext cx="2209800" cy="63559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390" y="1260186"/>
            <a:ext cx="1966211" cy="53455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939789" y="1524000"/>
            <a:ext cx="609600" cy="185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922894" y="1895781"/>
            <a:ext cx="449706" cy="5426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cxnSp>
        <p:nvCxnSpPr>
          <p:cNvPr id="12" name="Straight Connector 11"/>
          <p:cNvCxnSpPr/>
          <p:nvPr/>
        </p:nvCxnSpPr>
        <p:spPr>
          <a:xfrm>
            <a:off x="2819401" y="2971800"/>
            <a:ext cx="1830073" cy="0"/>
          </a:xfrm>
          <a:prstGeom prst="line">
            <a:avLst/>
          </a:prstGeom>
          <a:ln w="28575">
            <a:solidFill>
              <a:srgbClr val="FF66CC"/>
            </a:solidFill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91001" y="2971800"/>
            <a:ext cx="4358389" cy="54262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cxnSp>
        <p:nvCxnSpPr>
          <p:cNvPr id="15" name="Straight Connector 14"/>
          <p:cNvCxnSpPr/>
          <p:nvPr/>
        </p:nvCxnSpPr>
        <p:spPr>
          <a:xfrm>
            <a:off x="4801874" y="4953000"/>
            <a:ext cx="5027927" cy="0"/>
          </a:xfrm>
          <a:prstGeom prst="line">
            <a:avLst/>
          </a:prstGeom>
          <a:ln w="28575">
            <a:solidFill>
              <a:srgbClr val="FF66CC"/>
            </a:solidFill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5382" y="228600"/>
            <a:ext cx="5341961" cy="54932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Computation</a:t>
            </a:r>
            <a:endParaRPr lang="ar-IQ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  <p:bldP spid="11" grpId="1" animBg="1"/>
      <p:bldP spid="14" grpId="0" animBg="1"/>
      <p:bldP spid="1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64954"/>
            <a:ext cx="9220200" cy="534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743200" y="4073972"/>
            <a:ext cx="6400800" cy="635595"/>
          </a:xfrm>
          <a:prstGeom prst="ellipse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6" name="Oval 5"/>
          <p:cNvSpPr/>
          <p:nvPr/>
        </p:nvSpPr>
        <p:spPr>
          <a:xfrm>
            <a:off x="2590800" y="5334000"/>
            <a:ext cx="3124200" cy="53340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24010"/>
            <a:ext cx="4081894" cy="6477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382" y="228600"/>
            <a:ext cx="5341961" cy="54932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Computation</a:t>
            </a:r>
            <a:endParaRPr lang="ar-IQ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3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10710"/>
            <a:ext cx="88248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5382" y="228600"/>
            <a:ext cx="5341961" cy="54932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Computation</a:t>
            </a:r>
            <a:endParaRPr lang="ar-IQ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8686800" cy="5006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5382" y="228600"/>
            <a:ext cx="5341961" cy="54932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Computation</a:t>
            </a:r>
            <a:endParaRPr lang="ar-IQ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81" y="16036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Stability 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Plasticity 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Dilemma</a:t>
            </a:r>
            <a:endParaRPr lang="en-US" sz="5300" b="1" dirty="0">
              <a:solidFill>
                <a:srgbClr val="FF0000"/>
              </a:solidFill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1" y="1676400"/>
            <a:ext cx="11368585" cy="4648200"/>
          </a:xfrm>
        </p:spPr>
        <p:txBody>
          <a:bodyPr>
            <a:noAutofit/>
          </a:bodyPr>
          <a:lstStyle/>
          <a:p>
            <a:r>
              <a:rPr lang="en-US" altLang="de-DE" sz="2400" dirty="0">
                <a:latin typeface="Times New Roman" pitchFamily="18" charset="0"/>
                <a:cs typeface="Times New Roman" pitchFamily="18" charset="0"/>
              </a:rPr>
              <a:t>Real world is faced a situation where data is </a:t>
            </a:r>
            <a:r>
              <a:rPr lang="en-US" altLang="de-DE" sz="24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continuously</a:t>
            </a:r>
            <a:r>
              <a:rPr lang="en-US" altLang="de-DE" sz="7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de-DE" sz="24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changing.</a:t>
            </a:r>
          </a:p>
          <a:p>
            <a:r>
              <a:rPr lang="en-US" altLang="de-DE" sz="2400" dirty="0">
                <a:latin typeface="Times New Roman" pitchFamily="18" charset="0"/>
                <a:cs typeface="Times New Roman" pitchFamily="18" charset="0"/>
              </a:rPr>
              <a:t>In this situation every </a:t>
            </a:r>
            <a:r>
              <a:rPr lang="en-US" altLang="de-DE" sz="2400" u="sng" dirty="0">
                <a:latin typeface="Times New Roman" pitchFamily="18" charset="0"/>
                <a:cs typeface="Times New Roman" pitchFamily="18" charset="0"/>
              </a:rPr>
              <a:t>learning system </a:t>
            </a:r>
            <a:r>
              <a:rPr lang="en-US" altLang="de-DE" sz="2400" dirty="0">
                <a:latin typeface="Times New Roman" pitchFamily="18" charset="0"/>
                <a:cs typeface="Times New Roman" pitchFamily="18" charset="0"/>
              </a:rPr>
              <a:t>faces </a:t>
            </a:r>
            <a:r>
              <a:rPr lang="en-US" altLang="de-DE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stability-plasticity dilemma.</a:t>
            </a:r>
          </a:p>
          <a:p>
            <a:pPr lvl="0"/>
            <a:r>
              <a:rPr lang="en-US" altLang="de-DE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Stability</a:t>
            </a:r>
            <a:r>
              <a:rPr lang="en-US" altLang="de-DE" sz="2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System behaviour </a:t>
            </a:r>
            <a:r>
              <a:rPr lang="en-GB" sz="2400" u="sng" dirty="0">
                <a:latin typeface="Times New Roman" pitchFamily="18" charset="0"/>
                <a:cs typeface="Times New Roman" pitchFamily="18" charset="0"/>
              </a:rPr>
              <a:t>doesn’t change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after irrelevant events.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de-DE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Plasticity</a:t>
            </a:r>
            <a:r>
              <a:rPr lang="en-US" altLang="de-DE" sz="2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GB" sz="2400" u="sng" dirty="0">
                <a:latin typeface="Times New Roman" pitchFamily="18" charset="0"/>
                <a:cs typeface="Times New Roman" pitchFamily="18" charset="0"/>
              </a:rPr>
              <a:t>adapts its behaviour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according to significant events.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Dilemma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How to achieve </a:t>
            </a:r>
            <a:r>
              <a:rPr lang="en-GB" sz="2400" u="sng" dirty="0">
                <a:latin typeface="Times New Roman" pitchFamily="18" charset="0"/>
                <a:cs typeface="Times New Roman" pitchFamily="18" charset="0"/>
              </a:rPr>
              <a:t>stability without rigidity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GB" sz="2400" u="sng" dirty="0">
                <a:latin typeface="Times New Roman" pitchFamily="18" charset="0"/>
                <a:cs typeface="Times New Roman" pitchFamily="18" charset="0"/>
              </a:rPr>
              <a:t>plasticity without chaos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GB" sz="2400" u="sng" dirty="0" err="1">
                <a:latin typeface="Times New Roman" pitchFamily="18" charset="0"/>
                <a:cs typeface="Times New Roman" pitchFamily="18" charset="0"/>
              </a:rPr>
              <a:t>Ongoing</a:t>
            </a:r>
            <a:r>
              <a:rPr lang="en-GB" sz="2400" u="sng" dirty="0">
                <a:latin typeface="Times New Roman" pitchFamily="18" charset="0"/>
                <a:cs typeface="Times New Roman" pitchFamily="18" charset="0"/>
              </a:rPr>
              <a:t> learning capability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GB" sz="2400" u="sng" dirty="0">
                <a:latin typeface="Times New Roman" pitchFamily="18" charset="0"/>
                <a:cs typeface="Times New Roman" pitchFamily="18" charset="0"/>
              </a:rPr>
              <a:t>Preservation of learned knowledge.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de-DE" sz="2400" u="sng" dirty="0"/>
          </a:p>
          <a:p>
            <a:pPr>
              <a:buNone/>
            </a:pPr>
            <a:endParaRPr lang="en-US" altLang="de-DE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1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18" y="1351125"/>
            <a:ext cx="9583783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5382" y="228600"/>
            <a:ext cx="5341961" cy="54932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Computation</a:t>
            </a:r>
            <a:endParaRPr lang="ar-IQ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4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630" y="1015516"/>
            <a:ext cx="8920340" cy="5228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5382" y="228600"/>
            <a:ext cx="5341961" cy="54932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Computation</a:t>
            </a:r>
            <a:endParaRPr lang="ar-IQ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82" y="228600"/>
            <a:ext cx="5341961" cy="54932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Computation</a:t>
            </a:r>
            <a:endParaRPr lang="ar-IQ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89" y="1037229"/>
            <a:ext cx="916435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05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832513"/>
            <a:ext cx="8982511" cy="57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5382" y="228600"/>
            <a:ext cx="5341961" cy="54932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Computation</a:t>
            </a:r>
            <a:endParaRPr lang="ar-IQ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1"/>
            <a:ext cx="9144000" cy="556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5382" y="228600"/>
            <a:ext cx="5341961" cy="54932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Computation</a:t>
            </a:r>
            <a:endParaRPr lang="ar-IQ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19086"/>
            <a:ext cx="9448800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5382" y="228600"/>
            <a:ext cx="5341961" cy="54932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Computation</a:t>
            </a:r>
            <a:endParaRPr lang="ar-IQ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550276"/>
            <a:ext cx="8943975" cy="500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5382" y="228600"/>
            <a:ext cx="5341961" cy="54932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Computation</a:t>
            </a:r>
            <a:endParaRPr lang="ar-IQ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82" y="1600200"/>
            <a:ext cx="887641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5382" y="228600"/>
            <a:ext cx="5341961" cy="54932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Computation</a:t>
            </a:r>
            <a:endParaRPr lang="ar-IQ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600200"/>
            <a:ext cx="8991783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5382" y="228600"/>
            <a:ext cx="5341961" cy="54932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Computation</a:t>
            </a:r>
            <a:endParaRPr lang="ar-IQ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91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33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113" y="1864056"/>
            <a:ext cx="10720316" cy="4648200"/>
          </a:xfrm>
        </p:spPr>
        <p:txBody>
          <a:bodyPr>
            <a:norm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Artificial Neural Network system that must be </a:t>
            </a: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 to adapt to changing environment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change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make the </a:t>
            </a:r>
            <a:r>
              <a:rPr lang="en-US" sz="4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unstable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system may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new information </a:t>
            </a:r>
            <a:r>
              <a:rPr lang="en-US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forgetting everythi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it has so far learned.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594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2" y="1676400"/>
            <a:ext cx="11655188" cy="4419600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does the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know to switch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between its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plastic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stable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modes. </a:t>
            </a:r>
          </a:p>
          <a:p>
            <a:pPr marL="0" indent="0">
              <a:buNone/>
            </a:pPr>
            <a:endParaRPr lang="en-US" altLang="de-DE" sz="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de-DE" sz="2400" b="1" dirty="0">
                <a:latin typeface="Times New Roman" pitchFamily="18" charset="0"/>
                <a:cs typeface="Times New Roman" pitchFamily="18" charset="0"/>
              </a:rPr>
              <a:t>ART </a:t>
            </a:r>
            <a:r>
              <a:rPr lang="en-US" altLang="de-DE" sz="2400" dirty="0">
                <a:latin typeface="Times New Roman" pitchFamily="18" charset="0"/>
                <a:cs typeface="Times New Roman" pitchFamily="18" charset="0"/>
              </a:rPr>
              <a:t>networks tackle the </a:t>
            </a:r>
            <a:r>
              <a:rPr lang="en-US" altLang="de-DE" sz="2400" u="sng" dirty="0">
                <a:latin typeface="Times New Roman" pitchFamily="18" charset="0"/>
                <a:cs typeface="Times New Roman" pitchFamily="18" charset="0"/>
              </a:rPr>
              <a:t>stability-plasticity dilemma.</a:t>
            </a:r>
          </a:p>
          <a:p>
            <a:pPr>
              <a:buNone/>
            </a:pPr>
            <a:endParaRPr lang="en-US" altLang="de-DE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ART network and algorithm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maintain the plasticity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required to learn new patterns while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preventing the modifications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patterns that have been learned previously.</a:t>
            </a:r>
          </a:p>
          <a:p>
            <a:pPr>
              <a:buNone/>
            </a:pPr>
            <a:endParaRPr lang="en-US" sz="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Solves Stability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Plasticity Dilemma.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Forms new memories or incorporates new information based on a predefined vigilance parameter.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4842" y="187657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Stability 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Plasticity 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Dilemma</a:t>
            </a:r>
            <a:endParaRPr lang="en-US" sz="5300" b="1" dirty="0">
              <a:solidFill>
                <a:srgbClr val="FF0000"/>
              </a:solidFill>
              <a:latin typeface="Monotype Corsiva" panose="03010101010201010101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7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8" y="245658"/>
            <a:ext cx="4470778" cy="7779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5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sz="5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53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Key Innovation</a:t>
            </a:r>
            <a:r>
              <a:rPr lang="en-US" sz="53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sz="53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US" sz="53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86" y="1201002"/>
            <a:ext cx="11049000" cy="3368722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The key innovation of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ART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is the use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expectations”.</a:t>
            </a:r>
          </a:p>
          <a:p>
            <a:endParaRPr lang="en-US" sz="1000" b="1" dirty="0"/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each inpu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 is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presented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the network, it is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compared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prototype vector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is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most closely matches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(the expectation).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match between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the prototype and the input vector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NOT adequate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new prototype is selected. 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way,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previous learned memories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(prototypes) are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not eroded by new learning.</a:t>
            </a:r>
          </a:p>
        </p:txBody>
      </p:sp>
    </p:spTree>
    <p:extLst>
      <p:ext uri="{BB962C8B-B14F-4D97-AF65-F5344CB8AC3E}">
        <p14:creationId xmlns:p14="http://schemas.microsoft.com/office/powerpoint/2010/main" val="10285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50" y="222913"/>
            <a:ext cx="3774743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ART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0" y="1365913"/>
            <a:ext cx="11586950" cy="419100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 networks consist of </a:t>
            </a:r>
            <a:r>
              <a:rPr lang="en-US" altLang="de-DE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input layer </a:t>
            </a:r>
            <a:r>
              <a:rPr lang="en-US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 </a:t>
            </a:r>
            <a:r>
              <a:rPr lang="en-US" altLang="de-DE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layer.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899025" algn="l"/>
                <a:tab pos="5715000" algn="l"/>
                <a:tab pos="6530975" algn="l"/>
                <a:tab pos="6840538" algn="l"/>
                <a:tab pos="6911975" algn="l"/>
                <a:tab pos="7239000" algn="l"/>
              </a:tabLst>
              <a:defRPr/>
            </a:pPr>
            <a:r>
              <a:rPr lang="en-US" altLang="de-D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Bottom-up weights </a:t>
            </a:r>
            <a:r>
              <a:rPr lang="en-US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</a:t>
            </a:r>
            <a:r>
              <a:rPr lang="en-US" altLang="de-DE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output-layer </a:t>
            </a:r>
            <a:r>
              <a:rPr lang="en-US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that may </a:t>
            </a:r>
            <a:r>
              <a:rPr lang="en-US" alt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match </a:t>
            </a:r>
            <a:r>
              <a:rPr lang="en-US" altLang="de-DE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 input</a:t>
            </a:r>
            <a:r>
              <a:rPr lang="en-US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899025" algn="l"/>
                <a:tab pos="5715000" algn="l"/>
                <a:tab pos="6530975" algn="l"/>
                <a:tab pos="6840538" algn="l"/>
                <a:tab pos="6911975" algn="l"/>
                <a:tab pos="7239000" algn="l"/>
              </a:tabLst>
              <a:defRPr/>
            </a:pPr>
            <a:r>
              <a:rPr lang="en-US" altLang="de-D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weights </a:t>
            </a:r>
            <a:r>
              <a:rPr lang="en-US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“</a:t>
            </a:r>
            <a:r>
              <a:rPr lang="en-US" altLang="de-DE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en-US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for the cluster defined by each output neuron.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899025" algn="l"/>
                <a:tab pos="5715000" algn="l"/>
                <a:tab pos="6530975" algn="l"/>
                <a:tab pos="6840538" algn="l"/>
                <a:tab pos="6911975" algn="l"/>
                <a:tab pos="7239000" algn="l"/>
              </a:tabLst>
              <a:defRPr/>
            </a:pPr>
            <a:r>
              <a:rPr lang="en-US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match </a:t>
            </a:r>
            <a:r>
              <a:rPr lang="en-US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altLang="de-D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de-D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en-US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necessary for </a:t>
            </a:r>
            <a:r>
              <a:rPr lang="en-US" alt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categorizing the input</a:t>
            </a:r>
            <a:r>
              <a:rPr lang="en-US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tabLst>
                <a:tab pos="815975" algn="l"/>
                <a:tab pos="1633538" algn="l"/>
                <a:tab pos="2449513" algn="l"/>
                <a:tab pos="3265488" algn="l"/>
                <a:tab pos="4081463" algn="l"/>
                <a:tab pos="4899025" algn="l"/>
                <a:tab pos="5715000" algn="l"/>
                <a:tab pos="6530975" algn="l"/>
                <a:tab pos="6840538" algn="l"/>
                <a:tab pos="6911975" algn="l"/>
                <a:tab pos="7239000" algn="l"/>
              </a:tabLst>
              <a:defRPr/>
            </a:pPr>
            <a:r>
              <a:rPr lang="en-US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this match can require </a:t>
            </a:r>
            <a:r>
              <a:rPr lang="en-US" altLang="de-DE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signal exchanges </a:t>
            </a:r>
            <a:r>
              <a:rPr lang="en-US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</a:t>
            </a:r>
            <a:r>
              <a:rPr lang="en-US" altLang="de-D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layers </a:t>
            </a:r>
            <a:r>
              <a:rPr lang="en-US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both </a:t>
            </a:r>
            <a:r>
              <a:rPr lang="en-US" altLang="de-D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directions </a:t>
            </a:r>
            <a:r>
              <a:rPr lang="en-US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“resonance” is established or a new neuron is added.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latin typeface="Shonar Bangla" pitchFamily="34" charset="0"/>
              <a:cs typeface="Shonar Bangl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93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73" y="23799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Basic ART network Architecture</a:t>
            </a: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36526" y="1812099"/>
            <a:ext cx="5196482" cy="4588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7086600" y="3975970"/>
            <a:ext cx="411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The basic ART system is unsupervised learning model. It typically consists of: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1. a comparison field</a:t>
            </a:r>
            <a:br>
              <a:rPr lang="en-US" sz="1600" dirty="0"/>
            </a:br>
            <a:r>
              <a:rPr lang="en-US" sz="1600" dirty="0"/>
              <a:t>2. a recognition field composed of neurons,</a:t>
            </a:r>
            <a:br>
              <a:rPr lang="en-US" sz="1600" dirty="0"/>
            </a:br>
            <a:r>
              <a:rPr lang="en-US" sz="1600" dirty="0"/>
              <a:t>3. a vigilance parameter, and</a:t>
            </a:r>
            <a:br>
              <a:rPr lang="en-US" sz="1600" dirty="0"/>
            </a:br>
            <a:r>
              <a:rPr lang="en-US" sz="1600" dirty="0"/>
              <a:t>4. a reset module</a:t>
            </a:r>
            <a:br>
              <a:rPr lang="en-US" sz="1600" dirty="0"/>
            </a:br>
            <a:endParaRPr lang="ar-IQ" sz="1600" dirty="0"/>
          </a:p>
        </p:txBody>
      </p:sp>
      <p:sp>
        <p:nvSpPr>
          <p:cNvPr id="5" name="Oval 4"/>
          <p:cNvSpPr/>
          <p:nvPr/>
        </p:nvSpPr>
        <p:spPr>
          <a:xfrm>
            <a:off x="1752600" y="4114800"/>
            <a:ext cx="1600200" cy="6858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7" name="Oval 6"/>
          <p:cNvSpPr/>
          <p:nvPr/>
        </p:nvSpPr>
        <p:spPr>
          <a:xfrm>
            <a:off x="1981200" y="1927964"/>
            <a:ext cx="1600200" cy="6858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8" name="Oval 7"/>
          <p:cNvSpPr/>
          <p:nvPr/>
        </p:nvSpPr>
        <p:spPr>
          <a:xfrm>
            <a:off x="5715000" y="3975970"/>
            <a:ext cx="1066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9" name="Oval 8"/>
          <p:cNvSpPr/>
          <p:nvPr/>
        </p:nvSpPr>
        <p:spPr>
          <a:xfrm>
            <a:off x="5715000" y="3429000"/>
            <a:ext cx="990600" cy="685800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08422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3" y="129539"/>
            <a:ext cx="5911755" cy="56308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Basic ART network Architecture</a:t>
            </a:r>
            <a:endParaRPr lang="ar-IQ" sz="32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70" y="3771048"/>
            <a:ext cx="9242881" cy="29345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444537" y="608749"/>
            <a:ext cx="9109531" cy="31622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1406070" y="4242174"/>
            <a:ext cx="498931" cy="0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38379" y="4012435"/>
            <a:ext cx="380999" cy="3537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  <a:endParaRPr lang="ar-IQ" sz="28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06070" y="4557209"/>
            <a:ext cx="498931" cy="0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45201" y="4345674"/>
            <a:ext cx="381000" cy="380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</a:t>
            </a:r>
            <a:endParaRPr lang="ar-IQ" sz="28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803406" y="1462023"/>
            <a:ext cx="381000" cy="38099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 sz="28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57265" y="1445523"/>
            <a:ext cx="381000" cy="38099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2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" presetClass="entr" presetSubtype="0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" presetClass="entr" presetSubtype="0" fill="hold" grpId="0" nodeType="after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6" presetClass="emph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0" grpId="1" build="allAtOnce" animBg="1"/>
      <p:bldP spid="13" grpId="0" build="allAtOnce" animBg="1"/>
      <p:bldP spid="13" grpId="1" uiExpand="1" build="allAtOnce" animBg="1"/>
      <p:bldP spid="13" grpId="2" build="allAtOnce" animBg="1"/>
      <p:bldP spid="16" grpId="0" build="allAtOnce" animBg="1"/>
      <p:bldP spid="16" grpId="1" build="allAtOnce" animBg="1"/>
      <p:bldP spid="17" grpId="0" build="allAtOnce" animBg="1"/>
      <p:bldP spid="17" grpI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8" y="104775"/>
            <a:ext cx="4683457" cy="685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Basic Architecture</a:t>
            </a:r>
            <a:endParaRPr lang="ar-IQ" sz="40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456" y="1219200"/>
            <a:ext cx="8960145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7620000" y="5829300"/>
            <a:ext cx="3048000" cy="1066800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 sz="28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96200" y="1200150"/>
            <a:ext cx="3048000" cy="106680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 sz="28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82000" y="2266950"/>
            <a:ext cx="0" cy="123825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534400" y="2619375"/>
            <a:ext cx="1524000" cy="533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T</a:t>
            </a:r>
            <a:r>
              <a:rPr lang="en-US" sz="1100" b="1" dirty="0" err="1">
                <a:solidFill>
                  <a:schemeClr val="tx1"/>
                </a:solidFill>
              </a:rPr>
              <a:t>ij</a:t>
            </a:r>
            <a:r>
              <a:rPr lang="en-US" sz="1200" b="1" dirty="0">
                <a:solidFill>
                  <a:schemeClr val="tx1"/>
                </a:solidFill>
              </a:rPr>
              <a:t> (Bottom Up) </a:t>
            </a:r>
            <a:endParaRPr lang="ar-IQ" sz="12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382000" y="2362200"/>
            <a:ext cx="0" cy="12192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534400" y="2619375"/>
            <a:ext cx="1524000" cy="533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B</a:t>
            </a:r>
            <a:r>
              <a:rPr lang="en-US" sz="1100" b="1" dirty="0" err="1">
                <a:solidFill>
                  <a:schemeClr val="tx1"/>
                </a:solidFill>
              </a:rPr>
              <a:t>ij</a:t>
            </a:r>
            <a:r>
              <a:rPr lang="en-US" sz="1200" b="1" dirty="0">
                <a:solidFill>
                  <a:schemeClr val="tx1"/>
                </a:solidFill>
              </a:rPr>
              <a:t> (</a:t>
            </a:r>
            <a:r>
              <a:rPr lang="en-IN" sz="1200" b="1" dirty="0">
                <a:solidFill>
                  <a:schemeClr val="tx1"/>
                </a:solidFill>
              </a:rPr>
              <a:t>Top Down </a:t>
            </a:r>
            <a:r>
              <a:rPr lang="en-US" sz="1200" b="1" dirty="0">
                <a:solidFill>
                  <a:schemeClr val="tx1"/>
                </a:solidFill>
              </a:rPr>
              <a:t>) </a:t>
            </a:r>
            <a:endParaRPr lang="ar-IQ" sz="12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772400" y="3429000"/>
            <a:ext cx="3048000" cy="1066800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5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4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0" dur="20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1" presetClass="entr" presetSubtype="4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5" grpId="1" build="allAtOnce" animBg="1"/>
      <p:bldP spid="6" grpId="0" build="allAtOnce" animBg="1"/>
      <p:bldP spid="6" grpId="1" build="allAtOnce" animBg="1"/>
      <p:bldP spid="8" grpId="0" build="allAtOnce" animBg="1"/>
      <p:bldP spid="8" grpId="1" build="allAtOnce" animBg="1"/>
      <p:bldP spid="16" grpId="0" build="allAtOnce" animBg="1"/>
      <p:bldP spid="20" grpId="0" build="allAtOnce" animBg="1"/>
      <p:bldP spid="20" grpId="1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1426</Words>
  <Application>Microsoft Office PowerPoint</Application>
  <PresentationFormat>와이드스크린</PresentationFormat>
  <Paragraphs>202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4" baseType="lpstr">
      <vt:lpstr>Andalus</vt:lpstr>
      <vt:lpstr>Angsana New</vt:lpstr>
      <vt:lpstr>Aparajita</vt:lpstr>
      <vt:lpstr>新細明體</vt:lpstr>
      <vt:lpstr>Shonar Bangla</vt:lpstr>
      <vt:lpstr>Arial</vt:lpstr>
      <vt:lpstr>Bookman Old Style</vt:lpstr>
      <vt:lpstr>Calibri</vt:lpstr>
      <vt:lpstr>Calibri Light</vt:lpstr>
      <vt:lpstr>Cambria Math</vt:lpstr>
      <vt:lpstr>Monotype Corsiva</vt:lpstr>
      <vt:lpstr>Times New Roman</vt:lpstr>
      <vt:lpstr>Wingdings</vt:lpstr>
      <vt:lpstr>Wingdings 2</vt:lpstr>
      <vt:lpstr>Office Theme</vt:lpstr>
      <vt:lpstr>PowerPoint 프레젠테이션</vt:lpstr>
      <vt:lpstr>Introduction</vt:lpstr>
      <vt:lpstr>Stability Plasticity Dilemma</vt:lpstr>
      <vt:lpstr>Stability Plasticity Dilemma</vt:lpstr>
      <vt:lpstr> Key Innovation </vt:lpstr>
      <vt:lpstr>ART Network</vt:lpstr>
      <vt:lpstr>Basic ART network Architecture</vt:lpstr>
      <vt:lpstr>Basic ART network Architecture</vt:lpstr>
      <vt:lpstr>Basic Architecture</vt:lpstr>
      <vt:lpstr>ART Subsystems </vt:lpstr>
      <vt:lpstr>ART Algorithm</vt:lpstr>
      <vt:lpstr>PowerPoint 프레젠테이션</vt:lpstr>
      <vt:lpstr>ART Types</vt:lpstr>
      <vt:lpstr>Application of ART</vt:lpstr>
      <vt:lpstr>Description of Algorithm</vt:lpstr>
      <vt:lpstr>ART Algorithm</vt:lpstr>
      <vt:lpstr>PowerPoint 프레젠테이션</vt:lpstr>
      <vt:lpstr>PowerPoint 프레젠테이션</vt:lpstr>
      <vt:lpstr>Steps to Perform ART Algorithm (cont.)</vt:lpstr>
      <vt:lpstr>Steps to Perform ART Algorithm (cont.)</vt:lpstr>
      <vt:lpstr>Steps to Perform ART Algorithm (cont.)</vt:lpstr>
      <vt:lpstr>Steps to Perform ART Algorithm (cont.)</vt:lpstr>
      <vt:lpstr>ART Example Computation</vt:lpstr>
      <vt:lpstr>ART Example Computation</vt:lpstr>
      <vt:lpstr>ART Example Computation</vt:lpstr>
      <vt:lpstr>ART Example Computation</vt:lpstr>
      <vt:lpstr>ART Example Computation</vt:lpstr>
      <vt:lpstr>ART Example Computation</vt:lpstr>
      <vt:lpstr>ART Example Computation</vt:lpstr>
      <vt:lpstr>ART Example Computation</vt:lpstr>
      <vt:lpstr>ART Example Computation</vt:lpstr>
      <vt:lpstr>ART Example Computation</vt:lpstr>
      <vt:lpstr>ART Example Computation</vt:lpstr>
      <vt:lpstr>ART Example Computation</vt:lpstr>
      <vt:lpstr>ART Example Computation</vt:lpstr>
      <vt:lpstr>ART Example Computation</vt:lpstr>
      <vt:lpstr>ART Example Computation</vt:lpstr>
      <vt:lpstr>ART Example Computation</vt:lpstr>
      <vt:lpstr>Conclusion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Al Salam</dc:creator>
  <cp:lastModifiedBy>CBNU</cp:lastModifiedBy>
  <cp:revision>8</cp:revision>
  <dcterms:created xsi:type="dcterms:W3CDTF">2019-01-01T08:21:26Z</dcterms:created>
  <dcterms:modified xsi:type="dcterms:W3CDTF">2023-04-13T09:29:01Z</dcterms:modified>
</cp:coreProperties>
</file>