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A9987-DF4C-9FCE-C4D1-21D421EB1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5ED3A8-59DE-8B19-014A-EBD86FBCD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BC50E-2705-565A-596D-265973EC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26290-3539-938D-C2E6-8559F4B4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89C51-0A4E-57B6-B04B-B3F2657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7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A0643-5A07-E697-0791-7C7AADDE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C110F-8CA9-561C-5216-7FE051FB6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A055A-65B0-6CB6-4050-3877B4D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21BAE-4A9F-571C-1D3A-231CB839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0B0F1-1BE2-A2C0-7467-D906B16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1AFA4E-6AF5-F7A1-D874-0408B5F3A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F03-B1F9-D0E3-1353-EB52E3D64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F2C2A-805F-C44D-4F92-C81C4F59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07AEF-53BE-A003-5758-053F31B9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E0024-D2EA-F767-FE6A-DA5CADA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7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7303-28D8-CBC0-7FA7-CEBECB7A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579D2-3453-A4AD-8D38-BE9BFC83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912FA-D12C-D9E4-6DF3-D4CDFF6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A952C-699F-7A2F-2817-36F704A0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FC44B-2620-4504-C996-F0FE184D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0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654FC-24F7-B0D0-678A-0C3B1105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62747-8D83-3F1E-F7B7-D731BECF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6CB49-A56E-E340-EADE-3003C52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E7C7A-9533-CF2C-FEB8-4AE018AE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5570A-1B4A-1CE6-3471-125FCA1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7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B9B94-7EC1-26B7-038D-B863BFBC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1D1E1-789E-7F1D-C864-4C89824A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BA4921-6B45-5833-EBBB-9302DE05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052B2-05D2-176C-7497-BD2BFD53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5F53D-DDCE-5A31-D76E-35135F0E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BB994-D25F-FEC6-631E-7655EE81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9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7371-1CEA-08CC-0886-38302371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44B55-5427-300D-7026-C4CF8D34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3C212-FED6-B02B-787F-D50F1DA06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579CE-5604-A78A-3511-9A47ADABA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B96253-CF9E-1644-3C4A-2FD706994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D80B5-5E0A-38D9-1C04-31EF7B64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B650CC-BD14-6C8E-86C1-A9E1FE00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7B68BE-BFC2-58BF-3A88-52307775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29A23-00B7-C382-FE6D-CBAB252A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8E872A-0F33-5607-17D6-A3A241BB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28EDC-3160-ECD0-4709-3A1813C5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3954A-160B-F944-2C1C-27C21C28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D37164-81DB-A7D1-8C36-5C984A7C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DD0371-440D-E5CF-C5E3-92ED86DD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20147-A606-3469-1A1B-14E1725C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8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697AA-CE61-D420-1397-392848FE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0F73D-6CF5-ECFA-29AB-081160C7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E0038-B2E4-65B4-8836-EAB2C9E7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42B5DA-F42B-1EF7-EBA6-A077AC0B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E8AD8-7D29-F319-A3A9-3247FE4A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0B826-E514-3784-42A8-4308B209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0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52EFD-4BDE-6633-CAFD-3ACB15BA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A94CB-6556-EF29-34E1-CD6510357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6C41F-6746-1119-BFB4-AC31F0F1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A29B4-8A9C-EBDF-F1DB-75C2D25C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46AF1-C634-CA68-12DA-6D07CC7C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58B1E-E693-32C9-11F9-1F108531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C60C48-7051-FEA7-D20A-2D8DAAD7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69F3A-44AB-F7C6-BD6F-AF6DC743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2A167-1C39-9B01-06BF-770BB696B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6AAE-4B41-4283-B367-9F2BF1BEC27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25DBD-580B-9F47-4B1A-9164D7A8E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A01E6-5C28-B523-9179-5A0C66CA5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E9E0-FBC4-4A56-ABE3-E21EE1790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7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D9D180ED-70B3-FFA2-E2FE-F734EEFD9135}"/>
              </a:ext>
            </a:extLst>
          </p:cNvPr>
          <p:cNvSpPr/>
          <p:nvPr/>
        </p:nvSpPr>
        <p:spPr>
          <a:xfrm>
            <a:off x="308547" y="917233"/>
            <a:ext cx="1709057" cy="1262743"/>
          </a:xfrm>
          <a:prstGeom prst="cube">
            <a:avLst>
              <a:gd name="adj" fmla="val 208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제조설비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44ADA5-641B-511F-9558-9EDEFAC194A2}"/>
              </a:ext>
            </a:extLst>
          </p:cNvPr>
          <p:cNvGrpSpPr/>
          <p:nvPr/>
        </p:nvGrpSpPr>
        <p:grpSpPr>
          <a:xfrm>
            <a:off x="2452969" y="736724"/>
            <a:ext cx="692648" cy="456408"/>
            <a:chOff x="2130065" y="701318"/>
            <a:chExt cx="648453" cy="41945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CF8C45-54D2-DFF7-DED3-495B7D74A170}"/>
                </a:ext>
              </a:extLst>
            </p:cNvPr>
            <p:cNvSpPr/>
            <p:nvPr/>
          </p:nvSpPr>
          <p:spPr>
            <a:xfrm>
              <a:off x="2130065" y="701318"/>
              <a:ext cx="648453" cy="419457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27F064C-6B8B-BE36-60B0-B6FA727B9373}"/>
                </a:ext>
              </a:extLst>
            </p:cNvPr>
            <p:cNvGrpSpPr/>
            <p:nvPr/>
          </p:nvGrpSpPr>
          <p:grpSpPr>
            <a:xfrm>
              <a:off x="2162144" y="745781"/>
              <a:ext cx="616374" cy="347326"/>
              <a:chOff x="2191476" y="2779925"/>
              <a:chExt cx="1337925" cy="742082"/>
            </a:xfrm>
          </p:grpSpPr>
          <p:pic>
            <p:nvPicPr>
              <p:cNvPr id="8" name="그래픽 7" descr="블록체인 단색으로 채워진">
                <a:extLst>
                  <a:ext uri="{FF2B5EF4-FFF2-40B4-BE49-F238E27FC236}">
                    <a16:creationId xmlns:a16="http://schemas.microsoft.com/office/drawing/2014/main" id="{AEE87204-73A0-B5C7-CB59-89D9D63E7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91476" y="2952243"/>
                <a:ext cx="490374" cy="490374"/>
              </a:xfrm>
              <a:prstGeom prst="rect">
                <a:avLst/>
              </a:prstGeom>
            </p:spPr>
          </p:pic>
          <p:pic>
            <p:nvPicPr>
              <p:cNvPr id="9" name="그래픽 8" descr="블록체인 윤곽선">
                <a:extLst>
                  <a:ext uri="{FF2B5EF4-FFF2-40B4-BE49-F238E27FC236}">
                    <a16:creationId xmlns:a16="http://schemas.microsoft.com/office/drawing/2014/main" id="{444E31E9-6336-6F99-1E10-C467E727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63469" y="2797986"/>
                <a:ext cx="490374" cy="490374"/>
              </a:xfrm>
              <a:prstGeom prst="rect">
                <a:avLst/>
              </a:prstGeom>
            </p:spPr>
          </p:pic>
          <p:pic>
            <p:nvPicPr>
              <p:cNvPr id="10" name="그래픽 9" descr="프로세서 단색으로 채워진">
                <a:extLst>
                  <a:ext uri="{FF2B5EF4-FFF2-40B4-BE49-F238E27FC236}">
                    <a16:creationId xmlns:a16="http://schemas.microsoft.com/office/drawing/2014/main" id="{BCF252D7-DA79-22B2-2AC8-5AC0AA000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87319" y="2779925"/>
                <a:ext cx="742082" cy="742082"/>
              </a:xfrm>
              <a:prstGeom prst="rect">
                <a:avLst/>
              </a:prstGeom>
            </p:spPr>
          </p:pic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A2B912-B1C7-9D74-86C1-8985B2E0F2CD}"/>
              </a:ext>
            </a:extLst>
          </p:cNvPr>
          <p:cNvGrpSpPr/>
          <p:nvPr/>
        </p:nvGrpSpPr>
        <p:grpSpPr>
          <a:xfrm>
            <a:off x="1297171" y="734547"/>
            <a:ext cx="454841" cy="341413"/>
            <a:chOff x="2548536" y="2116257"/>
            <a:chExt cx="553439" cy="47974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AB9B03-222F-4A22-5CE1-A0607B64CF22}"/>
                </a:ext>
              </a:extLst>
            </p:cNvPr>
            <p:cNvSpPr/>
            <p:nvPr/>
          </p:nvSpPr>
          <p:spPr>
            <a:xfrm>
              <a:off x="2548536" y="2116257"/>
              <a:ext cx="553439" cy="479745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래픽 15" descr="온도계 단색으로 채워진">
              <a:extLst>
                <a:ext uri="{FF2B5EF4-FFF2-40B4-BE49-F238E27FC236}">
                  <a16:creationId xmlns:a16="http://schemas.microsoft.com/office/drawing/2014/main" id="{B118A7B7-8848-7577-A680-1D696F12A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2931" y="2143261"/>
              <a:ext cx="425736" cy="42573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CB0543-EA2C-C23D-3CA1-9FC2D271C7C1}"/>
              </a:ext>
            </a:extLst>
          </p:cNvPr>
          <p:cNvGrpSpPr/>
          <p:nvPr/>
        </p:nvGrpSpPr>
        <p:grpSpPr>
          <a:xfrm>
            <a:off x="2727888" y="1391567"/>
            <a:ext cx="417729" cy="353567"/>
            <a:chOff x="10001855" y="2732552"/>
            <a:chExt cx="417729" cy="353567"/>
          </a:xfrm>
        </p:grpSpPr>
        <p:pic>
          <p:nvPicPr>
            <p:cNvPr id="18" name="그래픽 17" descr="무선 단색으로 채워진">
              <a:extLst>
                <a:ext uri="{FF2B5EF4-FFF2-40B4-BE49-F238E27FC236}">
                  <a16:creationId xmlns:a16="http://schemas.microsoft.com/office/drawing/2014/main" id="{3E0DE6A8-11C8-5E8C-AF8E-0BC54C7A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12246" y="2736469"/>
              <a:ext cx="376165" cy="34965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202715-A4DB-FB0A-A47C-34C98EAE4946}"/>
                </a:ext>
              </a:extLst>
            </p:cNvPr>
            <p:cNvSpPr/>
            <p:nvPr/>
          </p:nvSpPr>
          <p:spPr>
            <a:xfrm>
              <a:off x="10001855" y="2732552"/>
              <a:ext cx="417729" cy="3496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B30B66-A4C8-F1B5-E401-9785D7F09E95}"/>
              </a:ext>
            </a:extLst>
          </p:cNvPr>
          <p:cNvSpPr/>
          <p:nvPr/>
        </p:nvSpPr>
        <p:spPr>
          <a:xfrm>
            <a:off x="1687897" y="1258646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1DA47B0-131D-0C91-F215-2F20B5ADD509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1752012" y="905254"/>
            <a:ext cx="700957" cy="59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9B791BE-8026-AAC5-E545-30D75E209D05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>
            <a:off x="2221113" y="1433471"/>
            <a:ext cx="506775" cy="1329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배터리 충전 단색으로 채워진">
            <a:extLst>
              <a:ext uri="{FF2B5EF4-FFF2-40B4-BE49-F238E27FC236}">
                <a16:creationId xmlns:a16="http://schemas.microsoft.com/office/drawing/2014/main" id="{CD74C54C-8705-52C2-43ED-5DB8A955B0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88111" y="1261046"/>
            <a:ext cx="359229" cy="35922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B8106C-3C7F-FF40-4DCD-94F450823A46}"/>
              </a:ext>
            </a:extLst>
          </p:cNvPr>
          <p:cNvSpPr txBox="1"/>
          <p:nvPr/>
        </p:nvSpPr>
        <p:spPr>
          <a:xfrm>
            <a:off x="4104024" y="1565708"/>
            <a:ext cx="186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인터넷 공유기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pic>
        <p:nvPicPr>
          <p:cNvPr id="38" name="그래픽 37" descr="무선 라우터 단색으로 채워진">
            <a:extLst>
              <a:ext uri="{FF2B5EF4-FFF2-40B4-BE49-F238E27FC236}">
                <a16:creationId xmlns:a16="http://schemas.microsoft.com/office/drawing/2014/main" id="{55D23C45-0304-F406-97F6-6838DCD9F3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73641" y="753765"/>
            <a:ext cx="914400" cy="914400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4AF76EC-D910-050C-C7F4-858E423A68B1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3145617" y="974066"/>
            <a:ext cx="1328024" cy="236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D521D4F-6106-7EBE-9A0D-876169338C7A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 flipV="1">
            <a:off x="3145617" y="1210965"/>
            <a:ext cx="1328024" cy="3554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58D0E8-4CE9-6E1D-FB4C-6CC83313AA02}"/>
              </a:ext>
            </a:extLst>
          </p:cNvPr>
          <p:cNvSpPr txBox="1"/>
          <p:nvPr/>
        </p:nvSpPr>
        <p:spPr>
          <a:xfrm>
            <a:off x="1502485" y="1662179"/>
            <a:ext cx="93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전류센서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ABEB27-C76F-2CE7-FF1C-84423AF9F305}"/>
              </a:ext>
            </a:extLst>
          </p:cNvPr>
          <p:cNvSpPr txBox="1"/>
          <p:nvPr/>
        </p:nvSpPr>
        <p:spPr>
          <a:xfrm>
            <a:off x="1139865" y="420248"/>
            <a:ext cx="96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온도센서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828EA2-C50B-C6F1-14B8-79E22A3AD313}"/>
              </a:ext>
            </a:extLst>
          </p:cNvPr>
          <p:cNvSpPr txBox="1"/>
          <p:nvPr/>
        </p:nvSpPr>
        <p:spPr>
          <a:xfrm>
            <a:off x="2391159" y="43201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센서키트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F96EE-7402-F8A9-AE54-010D7A0004A2}"/>
              </a:ext>
            </a:extLst>
          </p:cNvPr>
          <p:cNvSpPr txBox="1"/>
          <p:nvPr/>
        </p:nvSpPr>
        <p:spPr>
          <a:xfrm>
            <a:off x="2190245" y="1732478"/>
            <a:ext cx="1572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수신기 및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게이트웨이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데이터 전송장치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EBD52C-0736-6CA0-454B-D788098623E8}"/>
              </a:ext>
            </a:extLst>
          </p:cNvPr>
          <p:cNvSpPr/>
          <p:nvPr/>
        </p:nvSpPr>
        <p:spPr>
          <a:xfrm>
            <a:off x="5964984" y="420248"/>
            <a:ext cx="4189424" cy="2339137"/>
          </a:xfrm>
          <a:prstGeom prst="roundRect">
            <a:avLst>
              <a:gd name="adj" fmla="val 11720"/>
            </a:avLst>
          </a:prstGeom>
          <a:solidFill>
            <a:schemeClr val="accent5">
              <a:lumMod val="20000"/>
              <a:lumOff val="80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09F1429-5F88-1EF7-C553-FF3C6F0BBDF3}"/>
              </a:ext>
            </a:extLst>
          </p:cNvPr>
          <p:cNvGrpSpPr/>
          <p:nvPr/>
        </p:nvGrpSpPr>
        <p:grpSpPr>
          <a:xfrm>
            <a:off x="6554289" y="488542"/>
            <a:ext cx="1238346" cy="1499946"/>
            <a:chOff x="5416634" y="866251"/>
            <a:chExt cx="1238346" cy="1499946"/>
          </a:xfrm>
        </p:grpSpPr>
        <p:pic>
          <p:nvPicPr>
            <p:cNvPr id="52" name="그래픽 51" descr="데이터베이스 단색으로 채워진">
              <a:extLst>
                <a:ext uri="{FF2B5EF4-FFF2-40B4-BE49-F238E27FC236}">
                  <a16:creationId xmlns:a16="http://schemas.microsoft.com/office/drawing/2014/main" id="{B4377844-B359-7255-0BFA-6E0D5A0A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65812" y="1103461"/>
              <a:ext cx="999746" cy="99974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7CB0A9-9EBF-73A5-7FFD-1835FEF5A98A}"/>
                </a:ext>
              </a:extLst>
            </p:cNvPr>
            <p:cNvSpPr txBox="1"/>
            <p:nvPr/>
          </p:nvSpPr>
          <p:spPr>
            <a:xfrm>
              <a:off x="5416634" y="2058420"/>
              <a:ext cx="1238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플랫폼 서버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68C609-607D-3AE5-CEDD-4393151EC3F6}"/>
                </a:ext>
              </a:extLst>
            </p:cNvPr>
            <p:cNvSpPr txBox="1"/>
            <p:nvPr/>
          </p:nvSpPr>
          <p:spPr>
            <a:xfrm>
              <a:off x="5687485" y="866251"/>
              <a:ext cx="64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수신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FFF91E-315D-2FF7-5895-FE9ED907571A}"/>
              </a:ext>
            </a:extLst>
          </p:cNvPr>
          <p:cNvGrpSpPr/>
          <p:nvPr/>
        </p:nvGrpSpPr>
        <p:grpSpPr>
          <a:xfrm>
            <a:off x="8261350" y="820034"/>
            <a:ext cx="1562038" cy="1281776"/>
            <a:chOff x="6922526" y="1024968"/>
            <a:chExt cx="1562038" cy="1266610"/>
          </a:xfrm>
        </p:grpSpPr>
        <p:pic>
          <p:nvPicPr>
            <p:cNvPr id="56" name="그래픽 55" descr="서버 단색으로 채워진">
              <a:extLst>
                <a:ext uri="{FF2B5EF4-FFF2-40B4-BE49-F238E27FC236}">
                  <a16:creationId xmlns:a16="http://schemas.microsoft.com/office/drawing/2014/main" id="{12C45983-A434-E561-8918-9AF2DEF73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96968" y="1024968"/>
              <a:ext cx="914400" cy="914400"/>
            </a:xfrm>
            <a:prstGeom prst="rect">
              <a:avLst/>
            </a:prstGeom>
          </p:spPr>
        </p:pic>
        <p:pic>
          <p:nvPicPr>
            <p:cNvPr id="57" name="그래픽 56" descr="서버 윤곽선">
              <a:extLst>
                <a:ext uri="{FF2B5EF4-FFF2-40B4-BE49-F238E27FC236}">
                  <a16:creationId xmlns:a16="http://schemas.microsoft.com/office/drawing/2014/main" id="{79832036-DAEE-CA74-9B88-D3F153687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349784" y="1223805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4C8681-6827-08F4-3D4B-EAF5C2B15BF2}"/>
                </a:ext>
              </a:extLst>
            </p:cNvPr>
            <p:cNvSpPr txBox="1"/>
            <p:nvPr/>
          </p:nvSpPr>
          <p:spPr>
            <a:xfrm>
              <a:off x="6922526" y="1983801"/>
              <a:ext cx="1562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데이터 베이스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BF2E975-9E70-0505-05D2-CDCD7162441E}"/>
              </a:ext>
            </a:extLst>
          </p:cNvPr>
          <p:cNvSpPr txBox="1"/>
          <p:nvPr/>
        </p:nvSpPr>
        <p:spPr>
          <a:xfrm>
            <a:off x="8718782" y="572835"/>
            <a:ext cx="64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C3BE75F-B988-AF49-95AD-2226F8C076E3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5388041" y="1210966"/>
            <a:ext cx="1208702" cy="191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1693E98-3F65-CC22-235E-E6B4F605E93C}"/>
              </a:ext>
            </a:extLst>
          </p:cNvPr>
          <p:cNvCxnSpPr>
            <a:cxnSpLocks/>
            <a:stCxn id="56" idx="1"/>
            <a:endCxn id="52" idx="3"/>
          </p:cNvCxnSpPr>
          <p:nvPr/>
        </p:nvCxnSpPr>
        <p:spPr>
          <a:xfrm rot="10800000">
            <a:off x="7603214" y="1225625"/>
            <a:ext cx="732579" cy="57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DD1C1E-4B85-EB08-BDF0-C40AC12C0911}"/>
              </a:ext>
            </a:extLst>
          </p:cNvPr>
          <p:cNvSpPr txBox="1"/>
          <p:nvPr/>
        </p:nvSpPr>
        <p:spPr>
          <a:xfrm>
            <a:off x="6571908" y="2126299"/>
            <a:ext cx="337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Biz Monitoring Platform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FAC58C-FF15-03B3-44AF-D4EF1EDF4F2D}"/>
              </a:ext>
            </a:extLst>
          </p:cNvPr>
          <p:cNvSpPr txBox="1"/>
          <p:nvPr/>
        </p:nvSpPr>
        <p:spPr>
          <a:xfrm>
            <a:off x="3792342" y="834468"/>
            <a:ext cx="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무선전송</a:t>
            </a:r>
          </a:p>
        </p:txBody>
      </p:sp>
    </p:spTree>
    <p:extLst>
      <p:ext uri="{BB962C8B-B14F-4D97-AF65-F5344CB8AC3E}">
        <p14:creationId xmlns:p14="http://schemas.microsoft.com/office/powerpoint/2010/main" val="132530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D9D180ED-70B3-FFA2-E2FE-F734EEFD9135}"/>
              </a:ext>
            </a:extLst>
          </p:cNvPr>
          <p:cNvSpPr/>
          <p:nvPr/>
        </p:nvSpPr>
        <p:spPr>
          <a:xfrm>
            <a:off x="308547" y="917233"/>
            <a:ext cx="1709057" cy="1262743"/>
          </a:xfrm>
          <a:prstGeom prst="cube">
            <a:avLst>
              <a:gd name="adj" fmla="val 208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제조설비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44ADA5-641B-511F-9558-9EDEFAC194A2}"/>
              </a:ext>
            </a:extLst>
          </p:cNvPr>
          <p:cNvGrpSpPr/>
          <p:nvPr/>
        </p:nvGrpSpPr>
        <p:grpSpPr>
          <a:xfrm>
            <a:off x="2452969" y="736724"/>
            <a:ext cx="692648" cy="456408"/>
            <a:chOff x="2130065" y="701318"/>
            <a:chExt cx="648453" cy="41945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CF8C45-54D2-DFF7-DED3-495B7D74A170}"/>
                </a:ext>
              </a:extLst>
            </p:cNvPr>
            <p:cNvSpPr/>
            <p:nvPr/>
          </p:nvSpPr>
          <p:spPr>
            <a:xfrm>
              <a:off x="2130065" y="701318"/>
              <a:ext cx="648453" cy="419457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27F064C-6B8B-BE36-60B0-B6FA727B9373}"/>
                </a:ext>
              </a:extLst>
            </p:cNvPr>
            <p:cNvGrpSpPr/>
            <p:nvPr/>
          </p:nvGrpSpPr>
          <p:grpSpPr>
            <a:xfrm>
              <a:off x="2162144" y="745781"/>
              <a:ext cx="616374" cy="347326"/>
              <a:chOff x="2191476" y="2779925"/>
              <a:chExt cx="1337925" cy="742082"/>
            </a:xfrm>
          </p:grpSpPr>
          <p:pic>
            <p:nvPicPr>
              <p:cNvPr id="8" name="그래픽 7" descr="블록체인 단색으로 채워진">
                <a:extLst>
                  <a:ext uri="{FF2B5EF4-FFF2-40B4-BE49-F238E27FC236}">
                    <a16:creationId xmlns:a16="http://schemas.microsoft.com/office/drawing/2014/main" id="{AEE87204-73A0-B5C7-CB59-89D9D63E7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91476" y="2952243"/>
                <a:ext cx="490374" cy="490374"/>
              </a:xfrm>
              <a:prstGeom prst="rect">
                <a:avLst/>
              </a:prstGeom>
            </p:spPr>
          </p:pic>
          <p:pic>
            <p:nvPicPr>
              <p:cNvPr id="9" name="그래픽 8" descr="블록체인 윤곽선">
                <a:extLst>
                  <a:ext uri="{FF2B5EF4-FFF2-40B4-BE49-F238E27FC236}">
                    <a16:creationId xmlns:a16="http://schemas.microsoft.com/office/drawing/2014/main" id="{444E31E9-6336-6F99-1E10-C467E727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63469" y="2797986"/>
                <a:ext cx="490374" cy="490374"/>
              </a:xfrm>
              <a:prstGeom prst="rect">
                <a:avLst/>
              </a:prstGeom>
            </p:spPr>
          </p:pic>
          <p:pic>
            <p:nvPicPr>
              <p:cNvPr id="10" name="그래픽 9" descr="프로세서 단색으로 채워진">
                <a:extLst>
                  <a:ext uri="{FF2B5EF4-FFF2-40B4-BE49-F238E27FC236}">
                    <a16:creationId xmlns:a16="http://schemas.microsoft.com/office/drawing/2014/main" id="{BCF252D7-DA79-22B2-2AC8-5AC0AA000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87319" y="2779925"/>
                <a:ext cx="742082" cy="742082"/>
              </a:xfrm>
              <a:prstGeom prst="rect">
                <a:avLst/>
              </a:prstGeom>
            </p:spPr>
          </p:pic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A2B912-B1C7-9D74-86C1-8985B2E0F2CD}"/>
              </a:ext>
            </a:extLst>
          </p:cNvPr>
          <p:cNvGrpSpPr/>
          <p:nvPr/>
        </p:nvGrpSpPr>
        <p:grpSpPr>
          <a:xfrm>
            <a:off x="1297171" y="734547"/>
            <a:ext cx="454841" cy="341413"/>
            <a:chOff x="2548536" y="2116257"/>
            <a:chExt cx="553439" cy="47974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AB9B03-222F-4A22-5CE1-A0607B64CF22}"/>
                </a:ext>
              </a:extLst>
            </p:cNvPr>
            <p:cNvSpPr/>
            <p:nvPr/>
          </p:nvSpPr>
          <p:spPr>
            <a:xfrm>
              <a:off x="2548536" y="2116257"/>
              <a:ext cx="553439" cy="479745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래픽 15" descr="온도계 단색으로 채워진">
              <a:extLst>
                <a:ext uri="{FF2B5EF4-FFF2-40B4-BE49-F238E27FC236}">
                  <a16:creationId xmlns:a16="http://schemas.microsoft.com/office/drawing/2014/main" id="{B118A7B7-8848-7577-A680-1D696F12A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2931" y="2143261"/>
              <a:ext cx="425736" cy="42573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CB0543-EA2C-C23D-3CA1-9FC2D271C7C1}"/>
              </a:ext>
            </a:extLst>
          </p:cNvPr>
          <p:cNvGrpSpPr/>
          <p:nvPr/>
        </p:nvGrpSpPr>
        <p:grpSpPr>
          <a:xfrm>
            <a:off x="2727888" y="1391567"/>
            <a:ext cx="417729" cy="353567"/>
            <a:chOff x="10001855" y="2732552"/>
            <a:chExt cx="417729" cy="353567"/>
          </a:xfrm>
        </p:grpSpPr>
        <p:pic>
          <p:nvPicPr>
            <p:cNvPr id="18" name="그래픽 17" descr="무선 단색으로 채워진">
              <a:extLst>
                <a:ext uri="{FF2B5EF4-FFF2-40B4-BE49-F238E27FC236}">
                  <a16:creationId xmlns:a16="http://schemas.microsoft.com/office/drawing/2014/main" id="{3E0DE6A8-11C8-5E8C-AF8E-0BC54C7A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12246" y="2736469"/>
              <a:ext cx="376165" cy="34965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202715-A4DB-FB0A-A47C-34C98EAE4946}"/>
                </a:ext>
              </a:extLst>
            </p:cNvPr>
            <p:cNvSpPr/>
            <p:nvPr/>
          </p:nvSpPr>
          <p:spPr>
            <a:xfrm>
              <a:off x="10001855" y="2732552"/>
              <a:ext cx="417729" cy="3496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B30B66-A4C8-F1B5-E401-9785D7F09E95}"/>
              </a:ext>
            </a:extLst>
          </p:cNvPr>
          <p:cNvSpPr/>
          <p:nvPr/>
        </p:nvSpPr>
        <p:spPr>
          <a:xfrm>
            <a:off x="1687897" y="1258646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1DA47B0-131D-0C91-F215-2F20B5ADD509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1752012" y="905254"/>
            <a:ext cx="700957" cy="59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9B791BE-8026-AAC5-E545-30D75E209D05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>
            <a:off x="2221113" y="1433471"/>
            <a:ext cx="506775" cy="1329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배터리 충전 단색으로 채워진">
            <a:extLst>
              <a:ext uri="{FF2B5EF4-FFF2-40B4-BE49-F238E27FC236}">
                <a16:creationId xmlns:a16="http://schemas.microsoft.com/office/drawing/2014/main" id="{CD74C54C-8705-52C2-43ED-5DB8A955B0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88111" y="1261046"/>
            <a:ext cx="359229" cy="35922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B8106C-3C7F-FF40-4DCD-94F450823A46}"/>
              </a:ext>
            </a:extLst>
          </p:cNvPr>
          <p:cNvSpPr txBox="1"/>
          <p:nvPr/>
        </p:nvSpPr>
        <p:spPr>
          <a:xfrm>
            <a:off x="4104024" y="1565708"/>
            <a:ext cx="186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인터넷 공유기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pic>
        <p:nvPicPr>
          <p:cNvPr id="38" name="그래픽 37" descr="무선 라우터 단색으로 채워진">
            <a:extLst>
              <a:ext uri="{FF2B5EF4-FFF2-40B4-BE49-F238E27FC236}">
                <a16:creationId xmlns:a16="http://schemas.microsoft.com/office/drawing/2014/main" id="{55D23C45-0304-F406-97F6-6838DCD9F3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73641" y="753765"/>
            <a:ext cx="914400" cy="914400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4AF76EC-D910-050C-C7F4-858E423A68B1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3145617" y="974066"/>
            <a:ext cx="1328024" cy="236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D521D4F-6106-7EBE-9A0D-876169338C7A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 flipV="1">
            <a:off x="3145617" y="1210965"/>
            <a:ext cx="1328024" cy="3554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58D0E8-4CE9-6E1D-FB4C-6CC83313AA02}"/>
              </a:ext>
            </a:extLst>
          </p:cNvPr>
          <p:cNvSpPr txBox="1"/>
          <p:nvPr/>
        </p:nvSpPr>
        <p:spPr>
          <a:xfrm>
            <a:off x="1502485" y="1662179"/>
            <a:ext cx="93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전류센서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ABEB27-C76F-2CE7-FF1C-84423AF9F305}"/>
              </a:ext>
            </a:extLst>
          </p:cNvPr>
          <p:cNvSpPr txBox="1"/>
          <p:nvPr/>
        </p:nvSpPr>
        <p:spPr>
          <a:xfrm>
            <a:off x="1139865" y="420248"/>
            <a:ext cx="96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온도센서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828EA2-C50B-C6F1-14B8-79E22A3AD313}"/>
              </a:ext>
            </a:extLst>
          </p:cNvPr>
          <p:cNvSpPr txBox="1"/>
          <p:nvPr/>
        </p:nvSpPr>
        <p:spPr>
          <a:xfrm>
            <a:off x="2391159" y="43201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센서키트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F96EE-7402-F8A9-AE54-010D7A0004A2}"/>
              </a:ext>
            </a:extLst>
          </p:cNvPr>
          <p:cNvSpPr txBox="1"/>
          <p:nvPr/>
        </p:nvSpPr>
        <p:spPr>
          <a:xfrm>
            <a:off x="2422149" y="1726622"/>
            <a:ext cx="117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수신기 및 게이트웨이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FAC58C-FF15-03B3-44AF-D4EF1EDF4F2D}"/>
              </a:ext>
            </a:extLst>
          </p:cNvPr>
          <p:cNvSpPr txBox="1"/>
          <p:nvPr/>
        </p:nvSpPr>
        <p:spPr>
          <a:xfrm>
            <a:off x="3792342" y="834468"/>
            <a:ext cx="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무선전송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EB2050A-A990-9906-7355-870C25FC4AC7}"/>
              </a:ext>
            </a:extLst>
          </p:cNvPr>
          <p:cNvSpPr/>
          <p:nvPr/>
        </p:nvSpPr>
        <p:spPr>
          <a:xfrm>
            <a:off x="6096000" y="420248"/>
            <a:ext cx="4589906" cy="4369466"/>
          </a:xfrm>
          <a:prstGeom prst="roundRect">
            <a:avLst>
              <a:gd name="adj" fmla="val 11720"/>
            </a:avLst>
          </a:prstGeom>
          <a:solidFill>
            <a:schemeClr val="accent5">
              <a:lumMod val="20000"/>
              <a:lumOff val="80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AC382A-1AED-D893-949B-6327410C15CD}"/>
              </a:ext>
            </a:extLst>
          </p:cNvPr>
          <p:cNvGrpSpPr/>
          <p:nvPr/>
        </p:nvGrpSpPr>
        <p:grpSpPr>
          <a:xfrm>
            <a:off x="6554289" y="488542"/>
            <a:ext cx="1238346" cy="1499946"/>
            <a:chOff x="5416634" y="866251"/>
            <a:chExt cx="1238346" cy="1499946"/>
          </a:xfrm>
        </p:grpSpPr>
        <p:pic>
          <p:nvPicPr>
            <p:cNvPr id="11" name="그래픽 10" descr="데이터베이스 단색으로 채워진">
              <a:extLst>
                <a:ext uri="{FF2B5EF4-FFF2-40B4-BE49-F238E27FC236}">
                  <a16:creationId xmlns:a16="http://schemas.microsoft.com/office/drawing/2014/main" id="{50714FED-D09F-1DE7-27AF-C459D79E4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65812" y="1103461"/>
              <a:ext cx="999746" cy="9997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422DB-818F-BC07-1D3E-D85EC1286EBD}"/>
                </a:ext>
              </a:extLst>
            </p:cNvPr>
            <p:cNvSpPr txBox="1"/>
            <p:nvPr/>
          </p:nvSpPr>
          <p:spPr>
            <a:xfrm>
              <a:off x="5416634" y="2058420"/>
              <a:ext cx="1238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플랫폼 서버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AA2BAC-E133-0A15-729B-4539AF058589}"/>
                </a:ext>
              </a:extLst>
            </p:cNvPr>
            <p:cNvSpPr txBox="1"/>
            <p:nvPr/>
          </p:nvSpPr>
          <p:spPr>
            <a:xfrm>
              <a:off x="5687485" y="866251"/>
              <a:ext cx="64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수신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BAD38-F65F-2B52-DBB2-F41DEF29F2F5}"/>
              </a:ext>
            </a:extLst>
          </p:cNvPr>
          <p:cNvGrpSpPr/>
          <p:nvPr/>
        </p:nvGrpSpPr>
        <p:grpSpPr>
          <a:xfrm>
            <a:off x="8261350" y="820034"/>
            <a:ext cx="1562038" cy="1281776"/>
            <a:chOff x="6922526" y="1024968"/>
            <a:chExt cx="1562038" cy="1266610"/>
          </a:xfrm>
        </p:grpSpPr>
        <p:pic>
          <p:nvPicPr>
            <p:cNvPr id="21" name="그래픽 20" descr="서버 단색으로 채워진">
              <a:extLst>
                <a:ext uri="{FF2B5EF4-FFF2-40B4-BE49-F238E27FC236}">
                  <a16:creationId xmlns:a16="http://schemas.microsoft.com/office/drawing/2014/main" id="{C6101004-D189-6F4B-6E16-A49B75EEA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96968" y="1024968"/>
              <a:ext cx="914400" cy="914400"/>
            </a:xfrm>
            <a:prstGeom prst="rect">
              <a:avLst/>
            </a:prstGeom>
          </p:spPr>
        </p:pic>
        <p:pic>
          <p:nvPicPr>
            <p:cNvPr id="22" name="그래픽 21" descr="서버 윤곽선">
              <a:extLst>
                <a:ext uri="{FF2B5EF4-FFF2-40B4-BE49-F238E27FC236}">
                  <a16:creationId xmlns:a16="http://schemas.microsoft.com/office/drawing/2014/main" id="{FA23A3EB-AC13-D59C-74DE-74A1DA7E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349784" y="122380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68E555-B486-25F9-079D-26E7EA3F6B2A}"/>
                </a:ext>
              </a:extLst>
            </p:cNvPr>
            <p:cNvSpPr txBox="1"/>
            <p:nvPr/>
          </p:nvSpPr>
          <p:spPr>
            <a:xfrm>
              <a:off x="6922526" y="1983801"/>
              <a:ext cx="1562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데이터 베이스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1E1656-30B9-4A56-080B-DE25B606C352}"/>
              </a:ext>
            </a:extLst>
          </p:cNvPr>
          <p:cNvSpPr txBox="1"/>
          <p:nvPr/>
        </p:nvSpPr>
        <p:spPr>
          <a:xfrm>
            <a:off x="8718782" y="572835"/>
            <a:ext cx="64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8223058-382E-0008-AA9C-EE3E817E4CE2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rot="10800000">
            <a:off x="7603214" y="1225625"/>
            <a:ext cx="732579" cy="57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211B5B-43F8-A1EB-6DD0-647CFF8B50E5}"/>
              </a:ext>
            </a:extLst>
          </p:cNvPr>
          <p:cNvSpPr txBox="1"/>
          <p:nvPr/>
        </p:nvSpPr>
        <p:spPr>
          <a:xfrm>
            <a:off x="6961478" y="4238919"/>
            <a:ext cx="337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Biz Monitoring Platform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0D1E4F5-7824-C46F-5235-E46817A153D5}"/>
              </a:ext>
            </a:extLst>
          </p:cNvPr>
          <p:cNvSpPr/>
          <p:nvPr/>
        </p:nvSpPr>
        <p:spPr>
          <a:xfrm>
            <a:off x="8520133" y="2641339"/>
            <a:ext cx="1969697" cy="8909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실시간 모니터링 </a:t>
            </a:r>
            <a:r>
              <a:rPr lang="en-US" altLang="ko-KR" b="1" dirty="0"/>
              <a:t>S/W</a:t>
            </a:r>
            <a:endParaRPr lang="ko-KR" altLang="en-US" b="1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311A17-F9FB-0C5F-3C9B-920E6DC6C7AC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V="1">
            <a:off x="9002133" y="2138489"/>
            <a:ext cx="543087" cy="4626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D5494D8-88A1-6C17-C521-20E7A0AAA294}"/>
              </a:ext>
            </a:extLst>
          </p:cNvPr>
          <p:cNvSpPr/>
          <p:nvPr/>
        </p:nvSpPr>
        <p:spPr>
          <a:xfrm>
            <a:off x="6434992" y="2657009"/>
            <a:ext cx="1969697" cy="14312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예지보전 </a:t>
            </a:r>
            <a:r>
              <a:rPr lang="en-US" altLang="ko-KR" b="1" dirty="0"/>
              <a:t>S/W</a:t>
            </a:r>
            <a:endParaRPr lang="ko-KR" altLang="en-US" b="1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F468BAA-B8D3-2A84-9571-57EE07F99DBF}"/>
              </a:ext>
            </a:extLst>
          </p:cNvPr>
          <p:cNvCxnSpPr>
            <a:cxnSpLocks/>
            <a:stCxn id="32" idx="0"/>
            <a:endCxn id="23" idx="2"/>
          </p:cNvCxnSpPr>
          <p:nvPr/>
        </p:nvCxnSpPr>
        <p:spPr>
          <a:xfrm rot="5400000" flipH="1" flipV="1">
            <a:off x="7953506" y="1568146"/>
            <a:ext cx="555199" cy="16225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4278CE1-9D49-60F6-F25E-B9490269589C}"/>
              </a:ext>
            </a:extLst>
          </p:cNvPr>
          <p:cNvSpPr/>
          <p:nvPr/>
        </p:nvSpPr>
        <p:spPr>
          <a:xfrm>
            <a:off x="6567626" y="3116406"/>
            <a:ext cx="1739566" cy="90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분석 모델 적용 및 이벤트 발생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신호 전송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C3BE75F-B988-AF49-95AD-2226F8C076E3}"/>
              </a:ext>
            </a:extLst>
          </p:cNvPr>
          <p:cNvCxnSpPr>
            <a:cxnSpLocks/>
            <a:stCxn id="11" idx="1"/>
            <a:endCxn id="38" idx="3"/>
          </p:cNvCxnSpPr>
          <p:nvPr/>
        </p:nvCxnSpPr>
        <p:spPr>
          <a:xfrm rot="10800000">
            <a:off x="5388041" y="1210965"/>
            <a:ext cx="1215426" cy="146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CD9F245D-53B0-7F54-AB22-91B248C29D4C}"/>
              </a:ext>
            </a:extLst>
          </p:cNvPr>
          <p:cNvSpPr/>
          <p:nvPr/>
        </p:nvSpPr>
        <p:spPr>
          <a:xfrm>
            <a:off x="2093349" y="3179666"/>
            <a:ext cx="1777464" cy="1088572"/>
          </a:xfrm>
          <a:prstGeom prst="cube">
            <a:avLst>
              <a:gd name="adj" fmla="val 21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이벤트 대응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제어용 </a:t>
            </a:r>
            <a:r>
              <a:rPr lang="en-US" altLang="ko-KR" sz="1600" b="1" dirty="0">
                <a:solidFill>
                  <a:schemeClr val="tx1"/>
                </a:solidFill>
              </a:rPr>
              <a:t>H/W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430B26B-9483-74F2-B3C4-775FAAD3D054}"/>
              </a:ext>
            </a:extLst>
          </p:cNvPr>
          <p:cNvCxnSpPr>
            <a:cxnSpLocks/>
            <a:stCxn id="40" idx="0"/>
            <a:endCxn id="4" idx="3"/>
          </p:cNvCxnSpPr>
          <p:nvPr/>
        </p:nvCxnSpPr>
        <p:spPr>
          <a:xfrm rot="16200000" flipV="1">
            <a:off x="1563940" y="1647224"/>
            <a:ext cx="999690" cy="20651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B945BB-B702-F462-153D-A9F86D914C6A}"/>
              </a:ext>
            </a:extLst>
          </p:cNvPr>
          <p:cNvSpPr txBox="1"/>
          <p:nvPr/>
        </p:nvSpPr>
        <p:spPr>
          <a:xfrm>
            <a:off x="1671283" y="2693927"/>
            <a:ext cx="158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경광등</a:t>
            </a:r>
            <a:r>
              <a:rPr lang="ko-KR" altLang="en-US" sz="1400" b="1" dirty="0">
                <a:solidFill>
                  <a:srgbClr val="C00000"/>
                </a:solidFill>
              </a:rPr>
              <a:t> 알림 </a:t>
            </a:r>
            <a:r>
              <a:rPr lang="en-US" altLang="ko-KR" sz="1400" b="1" dirty="0">
                <a:solidFill>
                  <a:srgbClr val="C00000"/>
                </a:solidFill>
              </a:rPr>
              <a:t>or</a:t>
            </a:r>
          </a:p>
          <a:p>
            <a:r>
              <a:rPr lang="en-US" altLang="ko-KR" sz="1400" b="1" dirty="0">
                <a:solidFill>
                  <a:srgbClr val="C00000"/>
                </a:solidFill>
              </a:rPr>
              <a:t>On/Off </a:t>
            </a:r>
            <a:r>
              <a:rPr lang="ko-KR" altLang="en-US" sz="1400" b="1" dirty="0">
                <a:solidFill>
                  <a:srgbClr val="C00000"/>
                </a:solidFill>
              </a:rPr>
              <a:t>제어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5A10A3-AB24-4E57-810C-83A88D84348D}"/>
              </a:ext>
            </a:extLst>
          </p:cNvPr>
          <p:cNvSpPr txBox="1"/>
          <p:nvPr/>
        </p:nvSpPr>
        <p:spPr>
          <a:xfrm>
            <a:off x="3936678" y="3672169"/>
            <a:ext cx="2335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분석 모델에 적용한 측정 값이 임계 값을 초과하면 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r>
              <a:rPr lang="en-US" altLang="ko-KR" sz="1400" b="1" dirty="0">
                <a:solidFill>
                  <a:schemeClr val="accent1"/>
                </a:solidFill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</a:rPr>
              <a:t>이벤트 발생시</a:t>
            </a:r>
            <a:r>
              <a:rPr lang="en-US" altLang="ko-KR" sz="1400" b="1" dirty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400" b="1" dirty="0">
                <a:solidFill>
                  <a:schemeClr val="accent1"/>
                </a:solidFill>
              </a:rPr>
              <a:t>이벤트 발생 신호 전송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3E69F95-4203-9DCE-0E67-F17CC2EC49A5}"/>
              </a:ext>
            </a:extLst>
          </p:cNvPr>
          <p:cNvCxnSpPr>
            <a:cxnSpLocks/>
            <a:stCxn id="34" idx="1"/>
            <a:endCxn id="40" idx="5"/>
          </p:cNvCxnSpPr>
          <p:nvPr/>
        </p:nvCxnSpPr>
        <p:spPr>
          <a:xfrm rot="10800000" flipV="1">
            <a:off x="3870814" y="3570396"/>
            <a:ext cx="2696813" cy="392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D245DE-38EB-AD38-AB1E-E2483DC43275}"/>
              </a:ext>
            </a:extLst>
          </p:cNvPr>
          <p:cNvSpPr txBox="1"/>
          <p:nvPr/>
        </p:nvSpPr>
        <p:spPr>
          <a:xfrm>
            <a:off x="5853087" y="2339341"/>
            <a:ext cx="180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accent1"/>
                </a:solidFill>
              </a:rPr>
              <a:t>측정 값 읽어오기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2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D9D180ED-70B3-FFA2-E2FE-F734EEFD9135}"/>
              </a:ext>
            </a:extLst>
          </p:cNvPr>
          <p:cNvSpPr/>
          <p:nvPr/>
        </p:nvSpPr>
        <p:spPr>
          <a:xfrm>
            <a:off x="308547" y="917233"/>
            <a:ext cx="1709057" cy="1262743"/>
          </a:xfrm>
          <a:prstGeom prst="cube">
            <a:avLst>
              <a:gd name="adj" fmla="val 208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제조설비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44ADA5-641B-511F-9558-9EDEFAC194A2}"/>
              </a:ext>
            </a:extLst>
          </p:cNvPr>
          <p:cNvGrpSpPr/>
          <p:nvPr/>
        </p:nvGrpSpPr>
        <p:grpSpPr>
          <a:xfrm>
            <a:off x="2452969" y="736724"/>
            <a:ext cx="692648" cy="456408"/>
            <a:chOff x="2130065" y="701318"/>
            <a:chExt cx="648453" cy="41945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CF8C45-54D2-DFF7-DED3-495B7D74A170}"/>
                </a:ext>
              </a:extLst>
            </p:cNvPr>
            <p:cNvSpPr/>
            <p:nvPr/>
          </p:nvSpPr>
          <p:spPr>
            <a:xfrm>
              <a:off x="2130065" y="701318"/>
              <a:ext cx="648453" cy="419457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27F064C-6B8B-BE36-60B0-B6FA727B9373}"/>
                </a:ext>
              </a:extLst>
            </p:cNvPr>
            <p:cNvGrpSpPr/>
            <p:nvPr/>
          </p:nvGrpSpPr>
          <p:grpSpPr>
            <a:xfrm>
              <a:off x="2162144" y="745781"/>
              <a:ext cx="616374" cy="347326"/>
              <a:chOff x="2191476" y="2779925"/>
              <a:chExt cx="1337925" cy="742082"/>
            </a:xfrm>
          </p:grpSpPr>
          <p:pic>
            <p:nvPicPr>
              <p:cNvPr id="8" name="그래픽 7" descr="블록체인 단색으로 채워진">
                <a:extLst>
                  <a:ext uri="{FF2B5EF4-FFF2-40B4-BE49-F238E27FC236}">
                    <a16:creationId xmlns:a16="http://schemas.microsoft.com/office/drawing/2014/main" id="{AEE87204-73A0-B5C7-CB59-89D9D63E7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91476" y="2952243"/>
                <a:ext cx="490374" cy="490374"/>
              </a:xfrm>
              <a:prstGeom prst="rect">
                <a:avLst/>
              </a:prstGeom>
            </p:spPr>
          </p:pic>
          <p:pic>
            <p:nvPicPr>
              <p:cNvPr id="9" name="그래픽 8" descr="블록체인 윤곽선">
                <a:extLst>
                  <a:ext uri="{FF2B5EF4-FFF2-40B4-BE49-F238E27FC236}">
                    <a16:creationId xmlns:a16="http://schemas.microsoft.com/office/drawing/2014/main" id="{444E31E9-6336-6F99-1E10-C467E727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63469" y="2797986"/>
                <a:ext cx="490374" cy="490374"/>
              </a:xfrm>
              <a:prstGeom prst="rect">
                <a:avLst/>
              </a:prstGeom>
            </p:spPr>
          </p:pic>
          <p:pic>
            <p:nvPicPr>
              <p:cNvPr id="10" name="그래픽 9" descr="프로세서 단색으로 채워진">
                <a:extLst>
                  <a:ext uri="{FF2B5EF4-FFF2-40B4-BE49-F238E27FC236}">
                    <a16:creationId xmlns:a16="http://schemas.microsoft.com/office/drawing/2014/main" id="{BCF252D7-DA79-22B2-2AC8-5AC0AA000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87319" y="2779925"/>
                <a:ext cx="742082" cy="742082"/>
              </a:xfrm>
              <a:prstGeom prst="rect">
                <a:avLst/>
              </a:prstGeom>
            </p:spPr>
          </p:pic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A2B912-B1C7-9D74-86C1-8985B2E0F2CD}"/>
              </a:ext>
            </a:extLst>
          </p:cNvPr>
          <p:cNvGrpSpPr/>
          <p:nvPr/>
        </p:nvGrpSpPr>
        <p:grpSpPr>
          <a:xfrm>
            <a:off x="1473833" y="852714"/>
            <a:ext cx="454841" cy="341413"/>
            <a:chOff x="2548536" y="2116257"/>
            <a:chExt cx="553439" cy="47974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AB9B03-222F-4A22-5CE1-A0607B64CF22}"/>
                </a:ext>
              </a:extLst>
            </p:cNvPr>
            <p:cNvSpPr/>
            <p:nvPr/>
          </p:nvSpPr>
          <p:spPr>
            <a:xfrm>
              <a:off x="2548536" y="2116257"/>
              <a:ext cx="553439" cy="479745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래픽 15" descr="온도계 단색으로 채워진">
              <a:extLst>
                <a:ext uri="{FF2B5EF4-FFF2-40B4-BE49-F238E27FC236}">
                  <a16:creationId xmlns:a16="http://schemas.microsoft.com/office/drawing/2014/main" id="{B118A7B7-8848-7577-A680-1D696F12A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2931" y="2143261"/>
              <a:ext cx="425736" cy="425736"/>
            </a:xfrm>
            <a:prstGeom prst="rect">
              <a:avLst/>
            </a:prstGeom>
          </p:spPr>
        </p:pic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1DA47B0-131D-0C91-F215-2F20B5ADD509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1928674" y="964928"/>
            <a:ext cx="524295" cy="58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B8106C-3C7F-FF40-4DCD-94F450823A46}"/>
              </a:ext>
            </a:extLst>
          </p:cNvPr>
          <p:cNvSpPr txBox="1"/>
          <p:nvPr/>
        </p:nvSpPr>
        <p:spPr>
          <a:xfrm>
            <a:off x="4104024" y="1565708"/>
            <a:ext cx="186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인터넷 공유기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pic>
        <p:nvPicPr>
          <p:cNvPr id="38" name="그래픽 37" descr="무선 라우터 단색으로 채워진">
            <a:extLst>
              <a:ext uri="{FF2B5EF4-FFF2-40B4-BE49-F238E27FC236}">
                <a16:creationId xmlns:a16="http://schemas.microsoft.com/office/drawing/2014/main" id="{55D23C45-0304-F406-97F6-6838DCD9F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3641" y="753765"/>
            <a:ext cx="914400" cy="914400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4AF76EC-D910-050C-C7F4-858E423A68B1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3145617" y="974066"/>
            <a:ext cx="1328024" cy="236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ABEB27-C76F-2CE7-FF1C-84423AF9F305}"/>
              </a:ext>
            </a:extLst>
          </p:cNvPr>
          <p:cNvSpPr txBox="1"/>
          <p:nvPr/>
        </p:nvSpPr>
        <p:spPr>
          <a:xfrm>
            <a:off x="1139865" y="420248"/>
            <a:ext cx="96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온도센서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828EA2-C50B-C6F1-14B8-79E22A3AD313}"/>
              </a:ext>
            </a:extLst>
          </p:cNvPr>
          <p:cNvSpPr txBox="1"/>
          <p:nvPr/>
        </p:nvSpPr>
        <p:spPr>
          <a:xfrm>
            <a:off x="2391159" y="43201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센서키트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EBD52C-0736-6CA0-454B-D788098623E8}"/>
              </a:ext>
            </a:extLst>
          </p:cNvPr>
          <p:cNvSpPr/>
          <p:nvPr/>
        </p:nvSpPr>
        <p:spPr>
          <a:xfrm>
            <a:off x="5964984" y="420248"/>
            <a:ext cx="3584321" cy="2339137"/>
          </a:xfrm>
          <a:prstGeom prst="roundRect">
            <a:avLst>
              <a:gd name="adj" fmla="val 11720"/>
            </a:avLst>
          </a:prstGeom>
          <a:solidFill>
            <a:schemeClr val="accent5">
              <a:lumMod val="20000"/>
              <a:lumOff val="80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09F1429-5F88-1EF7-C553-FF3C6F0BBDF3}"/>
              </a:ext>
            </a:extLst>
          </p:cNvPr>
          <p:cNvGrpSpPr/>
          <p:nvPr/>
        </p:nvGrpSpPr>
        <p:grpSpPr>
          <a:xfrm>
            <a:off x="6443215" y="566934"/>
            <a:ext cx="1238346" cy="1499946"/>
            <a:chOff x="5416634" y="866251"/>
            <a:chExt cx="1238346" cy="1499946"/>
          </a:xfrm>
        </p:grpSpPr>
        <p:pic>
          <p:nvPicPr>
            <p:cNvPr id="52" name="그래픽 51" descr="데이터베이스 단색으로 채워진">
              <a:extLst>
                <a:ext uri="{FF2B5EF4-FFF2-40B4-BE49-F238E27FC236}">
                  <a16:creationId xmlns:a16="http://schemas.microsoft.com/office/drawing/2014/main" id="{B4377844-B359-7255-0BFA-6E0D5A0A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65812" y="1103461"/>
              <a:ext cx="999746" cy="99974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7CB0A9-9EBF-73A5-7FFD-1835FEF5A98A}"/>
                </a:ext>
              </a:extLst>
            </p:cNvPr>
            <p:cNvSpPr txBox="1"/>
            <p:nvPr/>
          </p:nvSpPr>
          <p:spPr>
            <a:xfrm>
              <a:off x="5416634" y="2058420"/>
              <a:ext cx="1238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플랫폼 서버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68C609-607D-3AE5-CEDD-4393151EC3F6}"/>
                </a:ext>
              </a:extLst>
            </p:cNvPr>
            <p:cNvSpPr txBox="1"/>
            <p:nvPr/>
          </p:nvSpPr>
          <p:spPr>
            <a:xfrm>
              <a:off x="5687485" y="866251"/>
              <a:ext cx="64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수신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FFF91E-315D-2FF7-5895-FE9ED907571A}"/>
              </a:ext>
            </a:extLst>
          </p:cNvPr>
          <p:cNvGrpSpPr/>
          <p:nvPr/>
        </p:nvGrpSpPr>
        <p:grpSpPr>
          <a:xfrm>
            <a:off x="8036445" y="785104"/>
            <a:ext cx="1562038" cy="1281776"/>
            <a:chOff x="6922526" y="1024968"/>
            <a:chExt cx="1562038" cy="1266610"/>
          </a:xfrm>
        </p:grpSpPr>
        <p:pic>
          <p:nvPicPr>
            <p:cNvPr id="56" name="그래픽 55" descr="서버 단색으로 채워진">
              <a:extLst>
                <a:ext uri="{FF2B5EF4-FFF2-40B4-BE49-F238E27FC236}">
                  <a16:creationId xmlns:a16="http://schemas.microsoft.com/office/drawing/2014/main" id="{12C45983-A434-E561-8918-9AF2DEF73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96968" y="1024968"/>
              <a:ext cx="914400" cy="914400"/>
            </a:xfrm>
            <a:prstGeom prst="rect">
              <a:avLst/>
            </a:prstGeom>
          </p:spPr>
        </p:pic>
        <p:pic>
          <p:nvPicPr>
            <p:cNvPr id="57" name="그래픽 56" descr="서버 윤곽선">
              <a:extLst>
                <a:ext uri="{FF2B5EF4-FFF2-40B4-BE49-F238E27FC236}">
                  <a16:creationId xmlns:a16="http://schemas.microsoft.com/office/drawing/2014/main" id="{79832036-DAEE-CA74-9B88-D3F153687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349784" y="1223805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4C8681-6827-08F4-3D4B-EAF5C2B15BF2}"/>
                </a:ext>
              </a:extLst>
            </p:cNvPr>
            <p:cNvSpPr txBox="1"/>
            <p:nvPr/>
          </p:nvSpPr>
          <p:spPr>
            <a:xfrm>
              <a:off x="6922526" y="1983801"/>
              <a:ext cx="1562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데이터 베이스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BF2E975-9E70-0505-05D2-CDCD7162441E}"/>
              </a:ext>
            </a:extLst>
          </p:cNvPr>
          <p:cNvSpPr txBox="1"/>
          <p:nvPr/>
        </p:nvSpPr>
        <p:spPr>
          <a:xfrm>
            <a:off x="8493877" y="537905"/>
            <a:ext cx="64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C3BE75F-B988-AF49-95AD-2226F8C076E3}"/>
              </a:ext>
            </a:extLst>
          </p:cNvPr>
          <p:cNvCxnSpPr>
            <a:cxnSpLocks/>
            <a:stCxn id="52" idx="1"/>
            <a:endCxn id="38" idx="3"/>
          </p:cNvCxnSpPr>
          <p:nvPr/>
        </p:nvCxnSpPr>
        <p:spPr>
          <a:xfrm rot="10800000">
            <a:off x="5388041" y="1210965"/>
            <a:ext cx="1104352" cy="930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1693E98-3F65-CC22-235E-E6B4F605E93C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>
            <a:off x="7472315" y="1209973"/>
            <a:ext cx="638572" cy="378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DD1C1E-4B85-EB08-BDF0-C40AC12C0911}"/>
              </a:ext>
            </a:extLst>
          </p:cNvPr>
          <p:cNvSpPr txBox="1"/>
          <p:nvPr/>
        </p:nvSpPr>
        <p:spPr>
          <a:xfrm>
            <a:off x="6347003" y="2158430"/>
            <a:ext cx="337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Biz Monitoring Platform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FAC58C-FF15-03B3-44AF-D4EF1EDF4F2D}"/>
              </a:ext>
            </a:extLst>
          </p:cNvPr>
          <p:cNvSpPr txBox="1"/>
          <p:nvPr/>
        </p:nvSpPr>
        <p:spPr>
          <a:xfrm>
            <a:off x="3792342" y="834468"/>
            <a:ext cx="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무선전송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F6D665-FE9B-B9D8-3F2E-3F68595BD0D9}"/>
              </a:ext>
            </a:extLst>
          </p:cNvPr>
          <p:cNvGrpSpPr/>
          <p:nvPr/>
        </p:nvGrpSpPr>
        <p:grpSpPr>
          <a:xfrm>
            <a:off x="2387221" y="1622909"/>
            <a:ext cx="486564" cy="355493"/>
            <a:chOff x="1368610" y="2110440"/>
            <a:chExt cx="553440" cy="4855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D088831-6145-EE69-0322-D55D6EF43FC5}"/>
                </a:ext>
              </a:extLst>
            </p:cNvPr>
            <p:cNvSpPr/>
            <p:nvPr/>
          </p:nvSpPr>
          <p:spPr>
            <a:xfrm>
              <a:off x="1368610" y="2116257"/>
              <a:ext cx="553440" cy="479745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pic>
          <p:nvPicPr>
            <p:cNvPr id="11" name="그래픽 10" descr="바람 부는 단색으로 채워진">
              <a:extLst>
                <a:ext uri="{FF2B5EF4-FFF2-40B4-BE49-F238E27FC236}">
                  <a16:creationId xmlns:a16="http://schemas.microsoft.com/office/drawing/2014/main" id="{3C3BE615-96E1-B9C3-ED2A-8BA686B4C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02549" y="2110440"/>
              <a:ext cx="485562" cy="485562"/>
            </a:xfrm>
            <a:prstGeom prst="rect">
              <a:avLst/>
            </a:prstGeom>
          </p:spPr>
        </p:pic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52D757C-7821-9A58-171F-804FE5F7C10C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5400000" flipH="1" flipV="1">
            <a:off x="2500010" y="1323626"/>
            <a:ext cx="429777" cy="1687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AC4470-01CC-B80D-8737-303E2BA47489}"/>
              </a:ext>
            </a:extLst>
          </p:cNvPr>
          <p:cNvSpPr txBox="1"/>
          <p:nvPr/>
        </p:nvSpPr>
        <p:spPr>
          <a:xfrm>
            <a:off x="2181304" y="1989823"/>
            <a:ext cx="96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환경센서</a:t>
            </a:r>
          </a:p>
        </p:txBody>
      </p:sp>
    </p:spTree>
    <p:extLst>
      <p:ext uri="{BB962C8B-B14F-4D97-AF65-F5344CB8AC3E}">
        <p14:creationId xmlns:p14="http://schemas.microsoft.com/office/powerpoint/2010/main" val="218233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D9D180ED-70B3-FFA2-E2FE-F734EEFD9135}"/>
              </a:ext>
            </a:extLst>
          </p:cNvPr>
          <p:cNvSpPr/>
          <p:nvPr/>
        </p:nvSpPr>
        <p:spPr>
          <a:xfrm>
            <a:off x="676625" y="1036950"/>
            <a:ext cx="1552433" cy="2219203"/>
          </a:xfrm>
          <a:prstGeom prst="cube">
            <a:avLst>
              <a:gd name="adj" fmla="val 208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제조설비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9B791BE-8026-AAC5-E545-30D75E209D05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3222352" y="1702312"/>
            <a:ext cx="586318" cy="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B8106C-3C7F-FF40-4DCD-94F450823A46}"/>
              </a:ext>
            </a:extLst>
          </p:cNvPr>
          <p:cNvSpPr txBox="1"/>
          <p:nvPr/>
        </p:nvSpPr>
        <p:spPr>
          <a:xfrm>
            <a:off x="5105509" y="1968480"/>
            <a:ext cx="186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인터넷 공유기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pic>
        <p:nvPicPr>
          <p:cNvPr id="38" name="그래픽 37" descr="무선 라우터 단색으로 채워진">
            <a:extLst>
              <a:ext uri="{FF2B5EF4-FFF2-40B4-BE49-F238E27FC236}">
                <a16:creationId xmlns:a16="http://schemas.microsoft.com/office/drawing/2014/main" id="{55D23C45-0304-F406-97F6-6838DCD9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5126" y="1156537"/>
            <a:ext cx="914400" cy="914400"/>
          </a:xfrm>
          <a:prstGeom prst="rect">
            <a:avLst/>
          </a:prstGeom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D521D4F-6106-7EBE-9A0D-876169338C7A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 flipV="1">
            <a:off x="4864584" y="1613737"/>
            <a:ext cx="610542" cy="1503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58D0E8-4CE9-6E1D-FB4C-6CC83313AA02}"/>
              </a:ext>
            </a:extLst>
          </p:cNvPr>
          <p:cNvSpPr txBox="1"/>
          <p:nvPr/>
        </p:nvSpPr>
        <p:spPr>
          <a:xfrm>
            <a:off x="1228025" y="666310"/>
            <a:ext cx="137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무선 진동센서 </a:t>
            </a:r>
            <a:r>
              <a:rPr lang="en-US" altLang="ko-KR" sz="1400" b="1" dirty="0"/>
              <a:t>s1~s4</a:t>
            </a:r>
            <a:r>
              <a:rPr lang="ko-KR" altLang="en-US" sz="1400" b="1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F96EE-7402-F8A9-AE54-010D7A0004A2}"/>
              </a:ext>
            </a:extLst>
          </p:cNvPr>
          <p:cNvSpPr txBox="1"/>
          <p:nvPr/>
        </p:nvSpPr>
        <p:spPr>
          <a:xfrm>
            <a:off x="3534327" y="1981362"/>
            <a:ext cx="169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게이트웨이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데이터 전송장치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EBD52C-0736-6CA0-454B-D788098623E8}"/>
              </a:ext>
            </a:extLst>
          </p:cNvPr>
          <p:cNvSpPr/>
          <p:nvPr/>
        </p:nvSpPr>
        <p:spPr>
          <a:xfrm>
            <a:off x="6995682" y="823020"/>
            <a:ext cx="4278454" cy="2219203"/>
          </a:xfrm>
          <a:prstGeom prst="roundRect">
            <a:avLst>
              <a:gd name="adj" fmla="val 11720"/>
            </a:avLst>
          </a:prstGeom>
          <a:solidFill>
            <a:schemeClr val="accent5">
              <a:lumMod val="20000"/>
              <a:lumOff val="80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09F1429-5F88-1EF7-C553-FF3C6F0BBDF3}"/>
              </a:ext>
            </a:extLst>
          </p:cNvPr>
          <p:cNvGrpSpPr/>
          <p:nvPr/>
        </p:nvGrpSpPr>
        <p:grpSpPr>
          <a:xfrm>
            <a:off x="7555774" y="891314"/>
            <a:ext cx="1238346" cy="1499946"/>
            <a:chOff x="5416634" y="866251"/>
            <a:chExt cx="1238346" cy="1499946"/>
          </a:xfrm>
        </p:grpSpPr>
        <p:pic>
          <p:nvPicPr>
            <p:cNvPr id="52" name="그래픽 51" descr="데이터베이스 단색으로 채워진">
              <a:extLst>
                <a:ext uri="{FF2B5EF4-FFF2-40B4-BE49-F238E27FC236}">
                  <a16:creationId xmlns:a16="http://schemas.microsoft.com/office/drawing/2014/main" id="{B4377844-B359-7255-0BFA-6E0D5A0A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5812" y="1103461"/>
              <a:ext cx="999746" cy="99974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7CB0A9-9EBF-73A5-7FFD-1835FEF5A98A}"/>
                </a:ext>
              </a:extLst>
            </p:cNvPr>
            <p:cNvSpPr txBox="1"/>
            <p:nvPr/>
          </p:nvSpPr>
          <p:spPr>
            <a:xfrm>
              <a:off x="5416634" y="2058420"/>
              <a:ext cx="1238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플랫폼 서버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68C609-607D-3AE5-CEDD-4393151EC3F6}"/>
                </a:ext>
              </a:extLst>
            </p:cNvPr>
            <p:cNvSpPr txBox="1"/>
            <p:nvPr/>
          </p:nvSpPr>
          <p:spPr>
            <a:xfrm>
              <a:off x="5687485" y="866251"/>
              <a:ext cx="64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수신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FFF91E-315D-2FF7-5895-FE9ED907571A}"/>
              </a:ext>
            </a:extLst>
          </p:cNvPr>
          <p:cNvGrpSpPr/>
          <p:nvPr/>
        </p:nvGrpSpPr>
        <p:grpSpPr>
          <a:xfrm>
            <a:off x="9262835" y="1222806"/>
            <a:ext cx="1562038" cy="1281776"/>
            <a:chOff x="6922526" y="1024968"/>
            <a:chExt cx="1562038" cy="1266610"/>
          </a:xfrm>
        </p:grpSpPr>
        <p:pic>
          <p:nvPicPr>
            <p:cNvPr id="56" name="그래픽 55" descr="서버 단색으로 채워진">
              <a:extLst>
                <a:ext uri="{FF2B5EF4-FFF2-40B4-BE49-F238E27FC236}">
                  <a16:creationId xmlns:a16="http://schemas.microsoft.com/office/drawing/2014/main" id="{12C45983-A434-E561-8918-9AF2DEF73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96968" y="1024968"/>
              <a:ext cx="914400" cy="914400"/>
            </a:xfrm>
            <a:prstGeom prst="rect">
              <a:avLst/>
            </a:prstGeom>
          </p:spPr>
        </p:pic>
        <p:pic>
          <p:nvPicPr>
            <p:cNvPr id="57" name="그래픽 56" descr="서버 윤곽선">
              <a:extLst>
                <a:ext uri="{FF2B5EF4-FFF2-40B4-BE49-F238E27FC236}">
                  <a16:creationId xmlns:a16="http://schemas.microsoft.com/office/drawing/2014/main" id="{79832036-DAEE-CA74-9B88-D3F153687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784" y="1223805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4C8681-6827-08F4-3D4B-EAF5C2B15BF2}"/>
                </a:ext>
              </a:extLst>
            </p:cNvPr>
            <p:cNvSpPr txBox="1"/>
            <p:nvPr/>
          </p:nvSpPr>
          <p:spPr>
            <a:xfrm>
              <a:off x="6922526" y="1983801"/>
              <a:ext cx="1562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데이터 베이스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BF2E975-9E70-0505-05D2-CDCD7162441E}"/>
              </a:ext>
            </a:extLst>
          </p:cNvPr>
          <p:cNvSpPr txBox="1"/>
          <p:nvPr/>
        </p:nvSpPr>
        <p:spPr>
          <a:xfrm>
            <a:off x="9720267" y="975607"/>
            <a:ext cx="64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C3BE75F-B988-AF49-95AD-2226F8C076E3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6389526" y="1613738"/>
            <a:ext cx="1208702" cy="191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1693E98-3F65-CC22-235E-E6B4F605E93C}"/>
              </a:ext>
            </a:extLst>
          </p:cNvPr>
          <p:cNvCxnSpPr>
            <a:cxnSpLocks/>
            <a:stCxn id="56" idx="1"/>
            <a:endCxn id="52" idx="3"/>
          </p:cNvCxnSpPr>
          <p:nvPr/>
        </p:nvCxnSpPr>
        <p:spPr>
          <a:xfrm rot="10800000">
            <a:off x="8604699" y="1628397"/>
            <a:ext cx="732579" cy="57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FAC58C-FF15-03B3-44AF-D4EF1EDF4F2D}"/>
              </a:ext>
            </a:extLst>
          </p:cNvPr>
          <p:cNvSpPr txBox="1"/>
          <p:nvPr/>
        </p:nvSpPr>
        <p:spPr>
          <a:xfrm>
            <a:off x="4793827" y="1237240"/>
            <a:ext cx="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무선전송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CEDA-A21D-51B0-222E-3332297AB2AB}"/>
              </a:ext>
            </a:extLst>
          </p:cNvPr>
          <p:cNvSpPr/>
          <p:nvPr/>
        </p:nvSpPr>
        <p:spPr>
          <a:xfrm>
            <a:off x="1606425" y="1178749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FD77F0C-48F6-B632-F10D-20296C18AE1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2139641" y="1353574"/>
            <a:ext cx="692991" cy="324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F2B98E-41C4-21A5-5133-FB8B28A2405F}"/>
              </a:ext>
            </a:extLst>
          </p:cNvPr>
          <p:cNvGrpSpPr/>
          <p:nvPr/>
        </p:nvGrpSpPr>
        <p:grpSpPr>
          <a:xfrm>
            <a:off x="2832631" y="1503725"/>
            <a:ext cx="389721" cy="373412"/>
            <a:chOff x="1977557" y="1161668"/>
            <a:chExt cx="389721" cy="3734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DB30B66-A4C8-F1B5-E401-9785D7F09E95}"/>
                </a:ext>
              </a:extLst>
            </p:cNvPr>
            <p:cNvSpPr/>
            <p:nvPr/>
          </p:nvSpPr>
          <p:spPr>
            <a:xfrm>
              <a:off x="1977557" y="1185430"/>
              <a:ext cx="389721" cy="3496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래픽 19" descr="무선 단색으로 채워진">
              <a:extLst>
                <a:ext uri="{FF2B5EF4-FFF2-40B4-BE49-F238E27FC236}">
                  <a16:creationId xmlns:a16="http://schemas.microsoft.com/office/drawing/2014/main" id="{40DCE480-BBC1-3E51-609F-E2FB1D91A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77558" y="1161668"/>
              <a:ext cx="376165" cy="349650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579DAB-393B-F03F-A2B3-EEA9069A77EA}"/>
              </a:ext>
            </a:extLst>
          </p:cNvPr>
          <p:cNvSpPr/>
          <p:nvPr/>
        </p:nvSpPr>
        <p:spPr>
          <a:xfrm>
            <a:off x="1603756" y="1604176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C85076-1512-6662-B4DF-5BDE55BD1D1F}"/>
              </a:ext>
            </a:extLst>
          </p:cNvPr>
          <p:cNvSpPr/>
          <p:nvPr/>
        </p:nvSpPr>
        <p:spPr>
          <a:xfrm>
            <a:off x="1603756" y="2019177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7C734B-8AD9-AC72-DC96-17F9E463A901}"/>
              </a:ext>
            </a:extLst>
          </p:cNvPr>
          <p:cNvSpPr/>
          <p:nvPr/>
        </p:nvSpPr>
        <p:spPr>
          <a:xfrm>
            <a:off x="1610713" y="2435984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11B0E-1516-EA34-ED14-6374A4D48872}"/>
              </a:ext>
            </a:extLst>
          </p:cNvPr>
          <p:cNvSpPr txBox="1"/>
          <p:nvPr/>
        </p:nvSpPr>
        <p:spPr>
          <a:xfrm>
            <a:off x="2469346" y="1866356"/>
            <a:ext cx="117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무선 수신기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C321B29-CF69-C6B4-8495-EFE1EDCA8A2B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2136972" y="1702312"/>
            <a:ext cx="695659" cy="766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4DFAE45-A102-FEB5-D8AD-B406EED971C5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 flipV="1">
            <a:off x="2136972" y="1678550"/>
            <a:ext cx="695660" cy="515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6F363BF-F57A-5D3D-DF09-EDED94959F9A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2143929" y="1678550"/>
            <a:ext cx="688703" cy="9322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래픽 76" descr="갈매기형 화살표 단색으로 채워진">
            <a:extLst>
              <a:ext uri="{FF2B5EF4-FFF2-40B4-BE49-F238E27FC236}">
                <a16:creationId xmlns:a16="http://schemas.microsoft.com/office/drawing/2014/main" id="{A4C2F31F-1AC9-0E05-8447-75210F3A5B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17063" y="1188040"/>
            <a:ext cx="337457" cy="337457"/>
          </a:xfrm>
          <a:prstGeom prst="rect">
            <a:avLst/>
          </a:prstGeom>
        </p:spPr>
      </p:pic>
      <p:pic>
        <p:nvPicPr>
          <p:cNvPr id="78" name="그래픽 77" descr="갈매기형 화살표 단색으로 채워진">
            <a:extLst>
              <a:ext uri="{FF2B5EF4-FFF2-40B4-BE49-F238E27FC236}">
                <a16:creationId xmlns:a16="http://schemas.microsoft.com/office/drawing/2014/main" id="{1992A32B-15AD-50E4-3AB8-F3BD79FC0E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7592" y="1613737"/>
            <a:ext cx="337457" cy="337457"/>
          </a:xfrm>
          <a:prstGeom prst="rect">
            <a:avLst/>
          </a:prstGeom>
        </p:spPr>
      </p:pic>
      <p:pic>
        <p:nvPicPr>
          <p:cNvPr id="79" name="그래픽 78" descr="갈매기형 화살표 단색으로 채워진">
            <a:extLst>
              <a:ext uri="{FF2B5EF4-FFF2-40B4-BE49-F238E27FC236}">
                <a16:creationId xmlns:a16="http://schemas.microsoft.com/office/drawing/2014/main" id="{D395B0BC-3BAD-8C8A-D6BD-D073D501B2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26706" y="2021771"/>
            <a:ext cx="337457" cy="337457"/>
          </a:xfrm>
          <a:prstGeom prst="rect">
            <a:avLst/>
          </a:prstGeom>
        </p:spPr>
      </p:pic>
      <p:pic>
        <p:nvPicPr>
          <p:cNvPr id="80" name="그래픽 79" descr="갈매기형 화살표 단색으로 채워진">
            <a:extLst>
              <a:ext uri="{FF2B5EF4-FFF2-40B4-BE49-F238E27FC236}">
                <a16:creationId xmlns:a16="http://schemas.microsoft.com/office/drawing/2014/main" id="{B1A6C656-0025-1D46-1C47-1CD5AB9BD3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44621" y="2448177"/>
            <a:ext cx="337457" cy="337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ACB689-96CA-27AE-CDBB-96D19F235341}"/>
              </a:ext>
            </a:extLst>
          </p:cNvPr>
          <p:cNvSpPr txBox="1"/>
          <p:nvPr/>
        </p:nvSpPr>
        <p:spPr>
          <a:xfrm>
            <a:off x="7555774" y="2518877"/>
            <a:ext cx="337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Biz Monitoring Platform</a:t>
            </a:r>
          </a:p>
        </p:txBody>
      </p:sp>
      <p:pic>
        <p:nvPicPr>
          <p:cNvPr id="17" name="_x287459928">
            <a:extLst>
              <a:ext uri="{FF2B5EF4-FFF2-40B4-BE49-F238E27FC236}">
                <a16:creationId xmlns:a16="http://schemas.microsoft.com/office/drawing/2014/main" id="{CB67666A-6382-7956-DC0A-BDD70DC7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70" y="1533352"/>
            <a:ext cx="1055914" cy="4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4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D9D180ED-70B3-FFA2-E2FE-F734EEFD9135}"/>
              </a:ext>
            </a:extLst>
          </p:cNvPr>
          <p:cNvSpPr/>
          <p:nvPr/>
        </p:nvSpPr>
        <p:spPr>
          <a:xfrm>
            <a:off x="676625" y="1036950"/>
            <a:ext cx="1552433" cy="2219203"/>
          </a:xfrm>
          <a:prstGeom prst="cube">
            <a:avLst>
              <a:gd name="adj" fmla="val 2088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제조설비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9B791BE-8026-AAC5-E545-30D75E209D05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3222352" y="1702312"/>
            <a:ext cx="586318" cy="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B8106C-3C7F-FF40-4DCD-94F450823A46}"/>
              </a:ext>
            </a:extLst>
          </p:cNvPr>
          <p:cNvSpPr txBox="1"/>
          <p:nvPr/>
        </p:nvSpPr>
        <p:spPr>
          <a:xfrm>
            <a:off x="5105509" y="1968480"/>
            <a:ext cx="186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인터넷 공유기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pic>
        <p:nvPicPr>
          <p:cNvPr id="38" name="그래픽 37" descr="무선 라우터 단색으로 채워진">
            <a:extLst>
              <a:ext uri="{FF2B5EF4-FFF2-40B4-BE49-F238E27FC236}">
                <a16:creationId xmlns:a16="http://schemas.microsoft.com/office/drawing/2014/main" id="{55D23C45-0304-F406-97F6-6838DCD9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5126" y="1156537"/>
            <a:ext cx="914400" cy="914400"/>
          </a:xfrm>
          <a:prstGeom prst="rect">
            <a:avLst/>
          </a:prstGeom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D521D4F-6106-7EBE-9A0D-876169338C7A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 flipV="1">
            <a:off x="4864584" y="1613737"/>
            <a:ext cx="610542" cy="1503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58D0E8-4CE9-6E1D-FB4C-6CC83313AA02}"/>
              </a:ext>
            </a:extLst>
          </p:cNvPr>
          <p:cNvSpPr txBox="1"/>
          <p:nvPr/>
        </p:nvSpPr>
        <p:spPr>
          <a:xfrm>
            <a:off x="1228025" y="666310"/>
            <a:ext cx="137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무선 진동센서 </a:t>
            </a:r>
            <a:r>
              <a:rPr lang="en-US" altLang="ko-KR" sz="1400" b="1" dirty="0"/>
              <a:t>s1~s4</a:t>
            </a:r>
            <a:r>
              <a:rPr lang="ko-KR" altLang="en-US" sz="1400" b="1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F96EE-7402-F8A9-AE54-010D7A0004A2}"/>
              </a:ext>
            </a:extLst>
          </p:cNvPr>
          <p:cNvSpPr txBox="1"/>
          <p:nvPr/>
        </p:nvSpPr>
        <p:spPr>
          <a:xfrm>
            <a:off x="3751884" y="1940228"/>
            <a:ext cx="117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게이트웨이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EBD52C-0736-6CA0-454B-D788098623E8}"/>
              </a:ext>
            </a:extLst>
          </p:cNvPr>
          <p:cNvSpPr/>
          <p:nvPr/>
        </p:nvSpPr>
        <p:spPr>
          <a:xfrm>
            <a:off x="6995682" y="823020"/>
            <a:ext cx="4278454" cy="4421243"/>
          </a:xfrm>
          <a:prstGeom prst="roundRect">
            <a:avLst>
              <a:gd name="adj" fmla="val 11720"/>
            </a:avLst>
          </a:prstGeom>
          <a:solidFill>
            <a:schemeClr val="accent5">
              <a:lumMod val="20000"/>
              <a:lumOff val="80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09F1429-5F88-1EF7-C553-FF3C6F0BBDF3}"/>
              </a:ext>
            </a:extLst>
          </p:cNvPr>
          <p:cNvGrpSpPr/>
          <p:nvPr/>
        </p:nvGrpSpPr>
        <p:grpSpPr>
          <a:xfrm>
            <a:off x="7555774" y="891314"/>
            <a:ext cx="1238346" cy="1499946"/>
            <a:chOff x="5416634" y="866251"/>
            <a:chExt cx="1238346" cy="1499946"/>
          </a:xfrm>
        </p:grpSpPr>
        <p:pic>
          <p:nvPicPr>
            <p:cNvPr id="52" name="그래픽 51" descr="데이터베이스 단색으로 채워진">
              <a:extLst>
                <a:ext uri="{FF2B5EF4-FFF2-40B4-BE49-F238E27FC236}">
                  <a16:creationId xmlns:a16="http://schemas.microsoft.com/office/drawing/2014/main" id="{B4377844-B359-7255-0BFA-6E0D5A0A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5812" y="1103461"/>
              <a:ext cx="999746" cy="99974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7CB0A9-9EBF-73A5-7FFD-1835FEF5A98A}"/>
                </a:ext>
              </a:extLst>
            </p:cNvPr>
            <p:cNvSpPr txBox="1"/>
            <p:nvPr/>
          </p:nvSpPr>
          <p:spPr>
            <a:xfrm>
              <a:off x="5416634" y="2058420"/>
              <a:ext cx="1238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플랫폼 서버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68C609-607D-3AE5-CEDD-4393151EC3F6}"/>
                </a:ext>
              </a:extLst>
            </p:cNvPr>
            <p:cNvSpPr txBox="1"/>
            <p:nvPr/>
          </p:nvSpPr>
          <p:spPr>
            <a:xfrm>
              <a:off x="5687485" y="866251"/>
              <a:ext cx="64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수신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FFF91E-315D-2FF7-5895-FE9ED907571A}"/>
              </a:ext>
            </a:extLst>
          </p:cNvPr>
          <p:cNvGrpSpPr/>
          <p:nvPr/>
        </p:nvGrpSpPr>
        <p:grpSpPr>
          <a:xfrm>
            <a:off x="9262835" y="1222806"/>
            <a:ext cx="1562038" cy="1281776"/>
            <a:chOff x="6922526" y="1024968"/>
            <a:chExt cx="1562038" cy="1266610"/>
          </a:xfrm>
        </p:grpSpPr>
        <p:pic>
          <p:nvPicPr>
            <p:cNvPr id="56" name="그래픽 55" descr="서버 단색으로 채워진">
              <a:extLst>
                <a:ext uri="{FF2B5EF4-FFF2-40B4-BE49-F238E27FC236}">
                  <a16:creationId xmlns:a16="http://schemas.microsoft.com/office/drawing/2014/main" id="{12C45983-A434-E561-8918-9AF2DEF73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96968" y="1024968"/>
              <a:ext cx="914400" cy="914400"/>
            </a:xfrm>
            <a:prstGeom prst="rect">
              <a:avLst/>
            </a:prstGeom>
          </p:spPr>
        </p:pic>
        <p:pic>
          <p:nvPicPr>
            <p:cNvPr id="57" name="그래픽 56" descr="서버 윤곽선">
              <a:extLst>
                <a:ext uri="{FF2B5EF4-FFF2-40B4-BE49-F238E27FC236}">
                  <a16:creationId xmlns:a16="http://schemas.microsoft.com/office/drawing/2014/main" id="{79832036-DAEE-CA74-9B88-D3F153687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49784" y="1223805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4C8681-6827-08F4-3D4B-EAF5C2B15BF2}"/>
                </a:ext>
              </a:extLst>
            </p:cNvPr>
            <p:cNvSpPr txBox="1"/>
            <p:nvPr/>
          </p:nvSpPr>
          <p:spPr>
            <a:xfrm>
              <a:off x="6922526" y="1983801"/>
              <a:ext cx="1562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데이터 베이스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BF2E975-9E70-0505-05D2-CDCD7162441E}"/>
              </a:ext>
            </a:extLst>
          </p:cNvPr>
          <p:cNvSpPr txBox="1"/>
          <p:nvPr/>
        </p:nvSpPr>
        <p:spPr>
          <a:xfrm>
            <a:off x="9720267" y="975607"/>
            <a:ext cx="64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C3BE75F-B988-AF49-95AD-2226F8C076E3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6389526" y="1613738"/>
            <a:ext cx="1208702" cy="191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1693E98-3F65-CC22-235E-E6B4F605E93C}"/>
              </a:ext>
            </a:extLst>
          </p:cNvPr>
          <p:cNvCxnSpPr>
            <a:cxnSpLocks/>
            <a:stCxn id="56" idx="1"/>
            <a:endCxn id="52" idx="3"/>
          </p:cNvCxnSpPr>
          <p:nvPr/>
        </p:nvCxnSpPr>
        <p:spPr>
          <a:xfrm rot="10800000">
            <a:off x="8604699" y="1628397"/>
            <a:ext cx="732579" cy="57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FAC58C-FF15-03B3-44AF-D4EF1EDF4F2D}"/>
              </a:ext>
            </a:extLst>
          </p:cNvPr>
          <p:cNvSpPr txBox="1"/>
          <p:nvPr/>
        </p:nvSpPr>
        <p:spPr>
          <a:xfrm>
            <a:off x="4793827" y="1237240"/>
            <a:ext cx="93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무선전송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CEDA-A21D-51B0-222E-3332297AB2AB}"/>
              </a:ext>
            </a:extLst>
          </p:cNvPr>
          <p:cNvSpPr/>
          <p:nvPr/>
        </p:nvSpPr>
        <p:spPr>
          <a:xfrm>
            <a:off x="1606425" y="1178749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FD77F0C-48F6-B632-F10D-20296C18AE1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2139641" y="1353574"/>
            <a:ext cx="692991" cy="324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F2B98E-41C4-21A5-5133-FB8B28A2405F}"/>
              </a:ext>
            </a:extLst>
          </p:cNvPr>
          <p:cNvGrpSpPr/>
          <p:nvPr/>
        </p:nvGrpSpPr>
        <p:grpSpPr>
          <a:xfrm>
            <a:off x="2832631" y="1503725"/>
            <a:ext cx="389721" cy="373412"/>
            <a:chOff x="1977557" y="1161668"/>
            <a:chExt cx="389721" cy="3734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DB30B66-A4C8-F1B5-E401-9785D7F09E95}"/>
                </a:ext>
              </a:extLst>
            </p:cNvPr>
            <p:cNvSpPr/>
            <p:nvPr/>
          </p:nvSpPr>
          <p:spPr>
            <a:xfrm>
              <a:off x="1977557" y="1185430"/>
              <a:ext cx="389721" cy="3496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래픽 19" descr="무선 단색으로 채워진">
              <a:extLst>
                <a:ext uri="{FF2B5EF4-FFF2-40B4-BE49-F238E27FC236}">
                  <a16:creationId xmlns:a16="http://schemas.microsoft.com/office/drawing/2014/main" id="{40DCE480-BBC1-3E51-609F-E2FB1D91A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77558" y="1161668"/>
              <a:ext cx="376165" cy="349650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579DAB-393B-F03F-A2B3-EEA9069A77EA}"/>
              </a:ext>
            </a:extLst>
          </p:cNvPr>
          <p:cNvSpPr/>
          <p:nvPr/>
        </p:nvSpPr>
        <p:spPr>
          <a:xfrm>
            <a:off x="1603756" y="1604176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C85076-1512-6662-B4DF-5BDE55BD1D1F}"/>
              </a:ext>
            </a:extLst>
          </p:cNvPr>
          <p:cNvSpPr/>
          <p:nvPr/>
        </p:nvSpPr>
        <p:spPr>
          <a:xfrm>
            <a:off x="1603756" y="2019177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7C734B-8AD9-AC72-DC96-17F9E463A901}"/>
              </a:ext>
            </a:extLst>
          </p:cNvPr>
          <p:cNvSpPr/>
          <p:nvPr/>
        </p:nvSpPr>
        <p:spPr>
          <a:xfrm>
            <a:off x="1610713" y="2435984"/>
            <a:ext cx="533216" cy="34965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11B0E-1516-EA34-ED14-6374A4D48872}"/>
              </a:ext>
            </a:extLst>
          </p:cNvPr>
          <p:cNvSpPr txBox="1"/>
          <p:nvPr/>
        </p:nvSpPr>
        <p:spPr>
          <a:xfrm>
            <a:off x="2469346" y="1866356"/>
            <a:ext cx="117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무선 수신기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C321B29-CF69-C6B4-8495-EFE1EDCA8A2B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2136972" y="1702312"/>
            <a:ext cx="695659" cy="766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4DFAE45-A102-FEB5-D8AD-B406EED971C5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 flipV="1">
            <a:off x="2136972" y="1678550"/>
            <a:ext cx="695660" cy="515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6F363BF-F57A-5D3D-DF09-EDED94959F9A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2143929" y="1678550"/>
            <a:ext cx="688703" cy="9322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래픽 76" descr="갈매기형 화살표 단색으로 채워진">
            <a:extLst>
              <a:ext uri="{FF2B5EF4-FFF2-40B4-BE49-F238E27FC236}">
                <a16:creationId xmlns:a16="http://schemas.microsoft.com/office/drawing/2014/main" id="{A4C2F31F-1AC9-0E05-8447-75210F3A5B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17063" y="1188040"/>
            <a:ext cx="337457" cy="337457"/>
          </a:xfrm>
          <a:prstGeom prst="rect">
            <a:avLst/>
          </a:prstGeom>
        </p:spPr>
      </p:pic>
      <p:pic>
        <p:nvPicPr>
          <p:cNvPr id="78" name="그래픽 77" descr="갈매기형 화살표 단색으로 채워진">
            <a:extLst>
              <a:ext uri="{FF2B5EF4-FFF2-40B4-BE49-F238E27FC236}">
                <a16:creationId xmlns:a16="http://schemas.microsoft.com/office/drawing/2014/main" id="{1992A32B-15AD-50E4-3AB8-F3BD79FC0E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7592" y="1613737"/>
            <a:ext cx="337457" cy="337457"/>
          </a:xfrm>
          <a:prstGeom prst="rect">
            <a:avLst/>
          </a:prstGeom>
        </p:spPr>
      </p:pic>
      <p:pic>
        <p:nvPicPr>
          <p:cNvPr id="79" name="그래픽 78" descr="갈매기형 화살표 단색으로 채워진">
            <a:extLst>
              <a:ext uri="{FF2B5EF4-FFF2-40B4-BE49-F238E27FC236}">
                <a16:creationId xmlns:a16="http://schemas.microsoft.com/office/drawing/2014/main" id="{D395B0BC-3BAD-8C8A-D6BD-D073D501B2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26706" y="2021771"/>
            <a:ext cx="337457" cy="337457"/>
          </a:xfrm>
          <a:prstGeom prst="rect">
            <a:avLst/>
          </a:prstGeom>
        </p:spPr>
      </p:pic>
      <p:pic>
        <p:nvPicPr>
          <p:cNvPr id="80" name="그래픽 79" descr="갈매기형 화살표 단색으로 채워진">
            <a:extLst>
              <a:ext uri="{FF2B5EF4-FFF2-40B4-BE49-F238E27FC236}">
                <a16:creationId xmlns:a16="http://schemas.microsoft.com/office/drawing/2014/main" id="{B1A6C656-0025-1D46-1C47-1CD5AB9BD3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44621" y="2448177"/>
            <a:ext cx="337457" cy="337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ACB689-96CA-27AE-CDBB-96D19F235341}"/>
              </a:ext>
            </a:extLst>
          </p:cNvPr>
          <p:cNvSpPr txBox="1"/>
          <p:nvPr/>
        </p:nvSpPr>
        <p:spPr>
          <a:xfrm>
            <a:off x="7603994" y="4638939"/>
            <a:ext cx="337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Biz Monitoring Platform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0F68E2-679F-9F0F-CAAB-E616ECF2D141}"/>
              </a:ext>
            </a:extLst>
          </p:cNvPr>
          <p:cNvSpPr/>
          <p:nvPr/>
        </p:nvSpPr>
        <p:spPr>
          <a:xfrm>
            <a:off x="9181349" y="3060424"/>
            <a:ext cx="1969697" cy="8909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실시간 모니터링 </a:t>
            </a:r>
            <a:r>
              <a:rPr lang="en-US" altLang="ko-KR" b="1" dirty="0"/>
              <a:t>S/W</a:t>
            </a:r>
            <a:endParaRPr lang="ko-KR" altLang="en-US" b="1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6497DB5-8B5D-04DA-B880-3BABF44D51BF}"/>
              </a:ext>
            </a:extLst>
          </p:cNvPr>
          <p:cNvCxnSpPr>
            <a:cxnSpLocks/>
            <a:stCxn id="5" idx="0"/>
            <a:endCxn id="58" idx="2"/>
          </p:cNvCxnSpPr>
          <p:nvPr/>
        </p:nvCxnSpPr>
        <p:spPr>
          <a:xfrm rot="16200000" flipV="1">
            <a:off x="9827105" y="2721331"/>
            <a:ext cx="555842" cy="1223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DE6B773-1B52-B078-768A-1F43F5669B6F}"/>
              </a:ext>
            </a:extLst>
          </p:cNvPr>
          <p:cNvSpPr/>
          <p:nvPr/>
        </p:nvSpPr>
        <p:spPr>
          <a:xfrm>
            <a:off x="7106254" y="3055582"/>
            <a:ext cx="1969697" cy="14312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예지보전 </a:t>
            </a:r>
            <a:r>
              <a:rPr lang="en-US" altLang="ko-KR" b="1" dirty="0"/>
              <a:t>S/W</a:t>
            </a:r>
            <a:endParaRPr lang="ko-KR" altLang="en-US" b="1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F508E03-4BD6-FE73-853C-2A9FAB5060F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5400000" flipH="1" flipV="1">
            <a:off x="8791978" y="1803707"/>
            <a:ext cx="551000" cy="19527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CF6288-8976-8021-3FE5-74FDAD0BA6DE}"/>
              </a:ext>
            </a:extLst>
          </p:cNvPr>
          <p:cNvSpPr/>
          <p:nvPr/>
        </p:nvSpPr>
        <p:spPr>
          <a:xfrm>
            <a:off x="7238888" y="3514979"/>
            <a:ext cx="1739566" cy="90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분석 모델 적용 및 이벤트 발생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신호 전송</a:t>
            </a: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2A3954F5-9F39-8F94-15F1-961281E00539}"/>
              </a:ext>
            </a:extLst>
          </p:cNvPr>
          <p:cNvSpPr/>
          <p:nvPr/>
        </p:nvSpPr>
        <p:spPr>
          <a:xfrm>
            <a:off x="2951495" y="3576324"/>
            <a:ext cx="1777464" cy="1088572"/>
          </a:xfrm>
          <a:prstGeom prst="cube">
            <a:avLst>
              <a:gd name="adj" fmla="val 21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이벤트 대응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제어용 </a:t>
            </a:r>
            <a:r>
              <a:rPr lang="en-US" altLang="ko-KR" sz="1600" b="1" dirty="0">
                <a:solidFill>
                  <a:schemeClr val="tx1"/>
                </a:solidFill>
              </a:rPr>
              <a:t>H/W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BAFABFE-7A8C-9EBD-85C9-AAC492C8BFA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10800000">
            <a:off x="1290699" y="3256154"/>
            <a:ext cx="1660797" cy="9787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A1AB42-C9A0-ACCE-2B9C-57161B3172EC}"/>
              </a:ext>
            </a:extLst>
          </p:cNvPr>
          <p:cNvSpPr txBox="1"/>
          <p:nvPr/>
        </p:nvSpPr>
        <p:spPr>
          <a:xfrm>
            <a:off x="1633922" y="3707359"/>
            <a:ext cx="158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경광등</a:t>
            </a:r>
            <a:r>
              <a:rPr lang="ko-KR" altLang="en-US" sz="1400" b="1" dirty="0">
                <a:solidFill>
                  <a:srgbClr val="C00000"/>
                </a:solidFill>
              </a:rPr>
              <a:t> 알림 </a:t>
            </a:r>
            <a:r>
              <a:rPr lang="en-US" altLang="ko-KR" sz="1400" b="1" dirty="0">
                <a:solidFill>
                  <a:srgbClr val="C00000"/>
                </a:solidFill>
              </a:rPr>
              <a:t>or</a:t>
            </a:r>
          </a:p>
          <a:p>
            <a:r>
              <a:rPr lang="en-US" altLang="ko-KR" sz="1400" b="1" dirty="0">
                <a:solidFill>
                  <a:srgbClr val="C00000"/>
                </a:solidFill>
              </a:rPr>
              <a:t>On/Off </a:t>
            </a:r>
            <a:r>
              <a:rPr lang="ko-KR" altLang="en-US" sz="1400" b="1" dirty="0">
                <a:solidFill>
                  <a:srgbClr val="C00000"/>
                </a:solidFill>
              </a:rPr>
              <a:t>제어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7F0AC-0898-4673-61C4-E851926D0C39}"/>
              </a:ext>
            </a:extLst>
          </p:cNvPr>
          <p:cNvSpPr txBox="1"/>
          <p:nvPr/>
        </p:nvSpPr>
        <p:spPr>
          <a:xfrm>
            <a:off x="4794824" y="4068827"/>
            <a:ext cx="2335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분석 모델에 적용한 진동 측정 값이 비정상인 경우</a:t>
            </a:r>
            <a:r>
              <a:rPr lang="en-US" altLang="ko-KR" sz="1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chemeClr val="accent1"/>
                </a:solidFill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</a:rPr>
              <a:t>이벤트 발생시</a:t>
            </a:r>
            <a:r>
              <a:rPr lang="en-US" altLang="ko-KR" sz="1400" b="1" dirty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400" b="1" dirty="0">
                <a:solidFill>
                  <a:schemeClr val="accent1"/>
                </a:solidFill>
              </a:rPr>
              <a:t>이벤트 발생 신호 전송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076BD41-DA8D-A18B-D55F-947971739779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rot="10800000" flipV="1">
            <a:off x="4728960" y="3968970"/>
            <a:ext cx="2509929" cy="37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37462D-3CFC-F160-B043-22C75A347EF0}"/>
              </a:ext>
            </a:extLst>
          </p:cNvPr>
          <p:cNvSpPr txBox="1"/>
          <p:nvPr/>
        </p:nvSpPr>
        <p:spPr>
          <a:xfrm>
            <a:off x="8507586" y="2494139"/>
            <a:ext cx="180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측정 값 읽어오기</a:t>
            </a:r>
          </a:p>
        </p:txBody>
      </p:sp>
      <p:pic>
        <p:nvPicPr>
          <p:cNvPr id="17" name="_x287459928">
            <a:extLst>
              <a:ext uri="{FF2B5EF4-FFF2-40B4-BE49-F238E27FC236}">
                <a16:creationId xmlns:a16="http://schemas.microsoft.com/office/drawing/2014/main" id="{CB67666A-6382-7956-DC0A-BDD70DC7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70" y="1533352"/>
            <a:ext cx="1055914" cy="4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91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218</Words>
  <Application>Microsoft Office PowerPoint</Application>
  <PresentationFormat>와이드스크린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고서하</dc:creator>
  <cp:lastModifiedBy>고서하</cp:lastModifiedBy>
  <cp:revision>11</cp:revision>
  <dcterms:created xsi:type="dcterms:W3CDTF">2022-11-23T11:12:07Z</dcterms:created>
  <dcterms:modified xsi:type="dcterms:W3CDTF">2022-12-06T07:29:48Z</dcterms:modified>
</cp:coreProperties>
</file>