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73" r:id="rId2"/>
    <p:sldId id="675" r:id="rId3"/>
    <p:sldId id="676" r:id="rId4"/>
    <p:sldId id="677" r:id="rId5"/>
    <p:sldId id="678" r:id="rId6"/>
  </p:sldIdLst>
  <p:sldSz cx="9144000" cy="6858000" type="screen4x3"/>
  <p:notesSz cx="6889750" cy="100187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21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  <p15:guide id="15" pos="204" userDrawn="1">
          <p15:clr>
            <a:srgbClr val="A4A3A4"/>
          </p15:clr>
        </p15:guide>
        <p15:guide id="16" orient="horz" pos="572" userDrawn="1">
          <p15:clr>
            <a:srgbClr val="A4A3A4"/>
          </p15:clr>
        </p15:guide>
        <p15:guide id="17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66FF"/>
    <a:srgbClr val="FF9900"/>
    <a:srgbClr val="660033"/>
    <a:srgbClr val="FF9933"/>
    <a:srgbClr val="CC3300"/>
    <a:srgbClr val="CC99FF"/>
    <a:srgbClr val="FFCC99"/>
    <a:srgbClr val="33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1" autoAdjust="0"/>
    <p:restoredTop sz="97059" autoAdjust="0"/>
  </p:normalViewPr>
  <p:slideViewPr>
    <p:cSldViewPr>
      <p:cViewPr varScale="1">
        <p:scale>
          <a:sx n="84" d="100"/>
          <a:sy n="84" d="100"/>
        </p:scale>
        <p:origin x="403" y="67"/>
      </p:cViewPr>
      <p:guideLst>
        <p:guide orient="horz" pos="2160"/>
        <p:guide orient="horz" pos="618"/>
        <p:guide orient="horz" pos="4156"/>
        <p:guide orient="horz" pos="981"/>
        <p:guide orient="horz" pos="1253"/>
        <p:guide orient="horz" pos="3385"/>
        <p:guide pos="2880"/>
        <p:guide pos="113"/>
        <p:guide pos="5647"/>
        <p:guide pos="340"/>
        <p:guide pos="521"/>
        <p:guide pos="5375"/>
        <p:guide pos="5511"/>
        <p:guide orient="horz" pos="3974"/>
        <p:guide pos="204"/>
        <p:guide orient="horz" pos="572"/>
        <p:guide orient="horz" pos="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80" d="100"/>
          <a:sy n="80" d="100"/>
        </p:scale>
        <p:origin x="-2028" y="-84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8" y="1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856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8" y="9515856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8" y="1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59529"/>
            <a:ext cx="5512762" cy="450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5856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8" y="9515856"/>
            <a:ext cx="2985077" cy="50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27776"/>
            <a:ext cx="887500" cy="3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3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ECF8E-04B4-EF7C-E372-71DDF933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A4F879-6951-9F4B-8DE4-5539500B8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06417C-1558-BF64-F721-CEA65EF7A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FB660-4766-BD0C-3AE5-FB8E624E8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925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38D3-EA48-1D46-784E-ADF653C2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ADC88-FBC3-88C0-C6F0-03F4B248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E96D5F-0202-0089-DBBC-9CB925EFF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24797-4A08-8AAC-A4F5-BCA3074CB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1870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6942-FC66-A83E-CA85-802DCC2EC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DC5B73-9566-ACF8-C6BA-C7D77D0EA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396C6-F4AC-3016-4527-8D52DC0E9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AEA01-1F1D-34C6-3EBC-8D05E0424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4167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AE97-981A-1616-370A-F1F374F7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9DD1BC-6303-8700-EDEE-D62C1D224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4516B6-8366-0411-D114-FC20574AE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351B91-AA7A-965A-0464-BE7DE00C8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344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3">
            <a:extLst>
              <a:ext uri="{FF2B5EF4-FFF2-40B4-BE49-F238E27FC236}">
                <a16:creationId xmlns:a16="http://schemas.microsoft.com/office/drawing/2014/main" id="{E9BDFDD2-5FFC-5173-B60F-6F3684060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논문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B8FAA-2B37-557E-B615-44FC00AD3CA0}"/>
              </a:ext>
            </a:extLst>
          </p:cNvPr>
          <p:cNvSpPr txBox="1"/>
          <p:nvPr/>
        </p:nvSpPr>
        <p:spPr>
          <a:xfrm>
            <a:off x="215739" y="908720"/>
            <a:ext cx="8856984" cy="458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논문 주제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가제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)</a:t>
            </a: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: SMT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공정의 주요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불량 검출을 위한 딥러닝 방법 연구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5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 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연구 내용 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- SMT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공정에서 발생하는 불량 중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, 7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가지 주요 불량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(missing ball(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부품 누락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double ball(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과다 납땜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bridge ball(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겹침 납땜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foreign material(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이물질 삽입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extra ball(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들뜸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damage ball(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스크래치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), ball placement(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오정렬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))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을 검출하기 위한 딥러닝 모델을 연구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가장 최신 모델인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YOLO11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과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RT-DETR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을 적용하여 성능을 비교 분석하고자 함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CDD9B-49E4-DB40-CF43-A1660DE499B0}"/>
              </a:ext>
            </a:extLst>
          </p:cNvPr>
          <p:cNvSpPr txBox="1"/>
          <p:nvPr/>
        </p:nvSpPr>
        <p:spPr>
          <a:xfrm>
            <a:off x="431540" y="557453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7</a:t>
            </a:r>
            <a:r>
              <a:rPr lang="ko-KR" altLang="en-US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 주요 불량의 근거는</a:t>
            </a:r>
            <a:r>
              <a:rPr lang="en-US" altLang="ko-KR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</a:t>
            </a:r>
            <a:r>
              <a:rPr lang="en-US" altLang="ko-KR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PCB </a:t>
            </a:r>
            <a:r>
              <a:rPr lang="ko-KR" altLang="en-US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제조업체이자 </a:t>
            </a:r>
            <a:r>
              <a:rPr lang="ko-KR" altLang="en-US" sz="1400" dirty="0" err="1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비즈포스의</a:t>
            </a:r>
            <a:r>
              <a:rPr lang="ko-KR" altLang="en-US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협력사인 주</a:t>
            </a:r>
            <a:r>
              <a:rPr lang="en-US" altLang="ko-KR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*SMT</a:t>
            </a:r>
            <a:r>
              <a:rPr lang="ko-KR" altLang="en-US" sz="1400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연구소장의 자문을 통해 결정하였음</a:t>
            </a:r>
          </a:p>
        </p:txBody>
      </p:sp>
    </p:spTree>
    <p:extLst>
      <p:ext uri="{BB962C8B-B14F-4D97-AF65-F5344CB8AC3E}">
        <p14:creationId xmlns:p14="http://schemas.microsoft.com/office/powerpoint/2010/main" val="172545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BAB84-87C3-4293-5923-0C2E9B99E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3">
            <a:extLst>
              <a:ext uri="{FF2B5EF4-FFF2-40B4-BE49-F238E27FC236}">
                <a16:creationId xmlns:a16="http://schemas.microsoft.com/office/drawing/2014/main" id="{E282225C-95D5-CD7D-4208-BF35432F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3D702-E330-6312-8348-DCBE88DE59B8}"/>
              </a:ext>
            </a:extLst>
          </p:cNvPr>
          <p:cNvSpPr txBox="1"/>
          <p:nvPr/>
        </p:nvSpPr>
        <p:spPr>
          <a:xfrm>
            <a:off x="215739" y="908720"/>
            <a:ext cx="8856984" cy="86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데이터 수집 시스템 구성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-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카메라를 통해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PCB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를 촬영하고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해당 이미지를 실시간으로 서버에 저장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E9A35-8946-84C9-888A-2EF86D9BC260}"/>
              </a:ext>
            </a:extLst>
          </p:cNvPr>
          <p:cNvSpPr txBox="1"/>
          <p:nvPr/>
        </p:nvSpPr>
        <p:spPr>
          <a:xfrm>
            <a:off x="9064199" y="1196752"/>
            <a:ext cx="240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카메라 이동형 라인스캔 시스템</a:t>
            </a:r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9683D95A-E9D8-BF9A-377D-1FC3C0CD2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46" y="2361922"/>
            <a:ext cx="5472708" cy="38060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084750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F690-E50D-47D6-7D47-53E9D018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3">
            <a:extLst>
              <a:ext uri="{FF2B5EF4-FFF2-40B4-BE49-F238E27FC236}">
                <a16:creationId xmlns:a16="http://schemas.microsoft.com/office/drawing/2014/main" id="{5441FE8B-C2E7-FF0B-31AA-448D0E97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9F773-5D99-3EFF-FF57-32C8BDD1887E}"/>
              </a:ext>
            </a:extLst>
          </p:cNvPr>
          <p:cNvSpPr txBox="1"/>
          <p:nvPr/>
        </p:nvSpPr>
        <p:spPr>
          <a:xfrm>
            <a:off x="215739" y="908720"/>
            <a:ext cx="8856984" cy="1282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실제 데이터 수집 시스템 구성 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- X,Y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위치를 지정하여 이동하고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해당 위치를 저장할 수 있는 촬영 지그를 이용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납땜 불량을 정확히 촬영하기 위해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카메라를 기울여 측면을 촬영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C1C89D-3359-EE29-3391-C3683D7F0767}"/>
              </a:ext>
            </a:extLst>
          </p:cNvPr>
          <p:cNvSpPr txBox="1"/>
          <p:nvPr/>
        </p:nvSpPr>
        <p:spPr>
          <a:xfrm>
            <a:off x="9064199" y="1196752"/>
            <a:ext cx="240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카메라 이동형 라인스캔 시스템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597A3-21DF-2959-FAB1-740AA971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28921"/>
            <a:ext cx="4748533" cy="4196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8CA0D-20D6-76F0-5854-90543B059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481936"/>
            <a:ext cx="2957565" cy="39330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117AB-649A-891A-47D8-117C504C892E}"/>
              </a:ext>
            </a:extLst>
          </p:cNvPr>
          <p:cNvSpPr txBox="1"/>
          <p:nvPr/>
        </p:nvSpPr>
        <p:spPr>
          <a:xfrm>
            <a:off x="1164338" y="222635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 및 저장 장치</a:t>
            </a:r>
            <a:endParaRPr lang="en-US" altLang="ko-KR" sz="1400" b="1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터치 스크린</a:t>
            </a:r>
            <a:r>
              <a:rPr lang="en-US" altLang="ko-KR" sz="1400" b="1" dirty="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rgbClr val="0033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2828A-6F9A-FA74-5CFF-E055BE46155A}"/>
              </a:ext>
            </a:extLst>
          </p:cNvPr>
          <p:cNvSpPr txBox="1"/>
          <p:nvPr/>
        </p:nvSpPr>
        <p:spPr>
          <a:xfrm>
            <a:off x="1691680" y="544522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이동용 모터 </a:t>
            </a:r>
            <a:r>
              <a:rPr lang="en-US" altLang="ko-KR" sz="14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(X,Y)</a:t>
            </a:r>
            <a:endParaRPr lang="ko-KR" altLang="en-US" sz="1400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D4E3D-A2FD-0984-8597-FACB373021B9}"/>
              </a:ext>
            </a:extLst>
          </p:cNvPr>
          <p:cNvSpPr txBox="1"/>
          <p:nvPr/>
        </p:nvSpPr>
        <p:spPr>
          <a:xfrm>
            <a:off x="2051720" y="499952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촬영용</a:t>
            </a:r>
            <a:r>
              <a:rPr lang="en-US" altLang="ko-KR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카메라</a:t>
            </a:r>
          </a:p>
        </p:txBody>
      </p:sp>
    </p:spTree>
    <p:extLst>
      <p:ext uri="{BB962C8B-B14F-4D97-AF65-F5344CB8AC3E}">
        <p14:creationId xmlns:p14="http://schemas.microsoft.com/office/powerpoint/2010/main" val="12702238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0D8C-399B-A6DA-E542-AD4B163E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3">
            <a:extLst>
              <a:ext uri="{FF2B5EF4-FFF2-40B4-BE49-F238E27FC236}">
                <a16:creationId xmlns:a16="http://schemas.microsoft.com/office/drawing/2014/main" id="{406CDA75-FB8A-855D-4880-6FA8537A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AC5A4-7E6A-CDD5-F7CD-6B9816764CE7}"/>
              </a:ext>
            </a:extLst>
          </p:cNvPr>
          <p:cNvSpPr txBox="1"/>
          <p:nvPr/>
        </p:nvSpPr>
        <p:spPr>
          <a:xfrm>
            <a:off x="9064199" y="1196752"/>
            <a:ext cx="240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카메라 이동형 라인스캔 시스템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350D13-2E9C-8094-EDFB-891B5D699636}"/>
              </a:ext>
            </a:extLst>
          </p:cNvPr>
          <p:cNvSpPr txBox="1"/>
          <p:nvPr/>
        </p:nvSpPr>
        <p:spPr>
          <a:xfrm>
            <a:off x="215739" y="908720"/>
            <a:ext cx="8856984" cy="2114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데이터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</a:rPr>
              <a:t>전처리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 및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</a:rPr>
              <a:t>라벨링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카메라가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0°/ 90°/180°/270°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씩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90°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각도로 회전하여 총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4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회 촬영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- 4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장의 이미지 중 실제 학습용으로 쓰인 이미지는 해당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불량 잘 드러나는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   1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장의 이미지만을 사용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  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불량이 있는 부위를 중심으로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640x640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크기로 잘라내어 학습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 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33B3A6-A056-CC41-D7F4-6E32E9AF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401" y="4494905"/>
            <a:ext cx="3728877" cy="19284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12ED26-9329-3CBF-1AE9-E19C1E3C1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421" y="3023658"/>
            <a:ext cx="4614838" cy="11634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326CAE-8187-EAF3-4053-497341A2AD6D}"/>
              </a:ext>
            </a:extLst>
          </p:cNvPr>
          <p:cNvSpPr txBox="1"/>
          <p:nvPr/>
        </p:nvSpPr>
        <p:spPr>
          <a:xfrm>
            <a:off x="1830445" y="4187128"/>
            <a:ext cx="517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들뜸 불량을 측면에서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90º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각도로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회전하여 촬영한 이미지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F6842-A463-CA1E-FED8-22669A4430AD}"/>
              </a:ext>
            </a:extLst>
          </p:cNvPr>
          <p:cNvSpPr txBox="1"/>
          <p:nvPr/>
        </p:nvSpPr>
        <p:spPr>
          <a:xfrm>
            <a:off x="1805789" y="6381328"/>
            <a:ext cx="517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[Data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annotation]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30472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4BFDC-E95C-D8E6-FB9C-789D12652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3">
            <a:extLst>
              <a:ext uri="{FF2B5EF4-FFF2-40B4-BE49-F238E27FC236}">
                <a16:creationId xmlns:a16="http://schemas.microsoft.com/office/drawing/2014/main" id="{DA46006F-F941-0F3A-BC1F-5C7A9761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수집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89FE3E-75D7-6600-C7ED-F64B6B22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09" y="1949364"/>
            <a:ext cx="4752181" cy="31331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8122E-4854-7899-4B11-D70C6EE72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4" y="5363492"/>
            <a:ext cx="6076950" cy="1171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EABDE8-6644-EF56-D3D3-A36D60122EB8}"/>
              </a:ext>
            </a:extLst>
          </p:cNvPr>
          <p:cNvSpPr txBox="1"/>
          <p:nvPr/>
        </p:nvSpPr>
        <p:spPr>
          <a:xfrm>
            <a:off x="215739" y="908720"/>
            <a:ext cx="8856984" cy="86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</a:rPr>
              <a:t>□ </a:t>
            </a:r>
            <a:r>
              <a:rPr lang="ko-KR" altLang="en-US" b="1" kern="0" dirty="0">
                <a:solidFill>
                  <a:srgbClr val="000000"/>
                </a:solidFill>
              </a:rPr>
              <a:t>학습용 데이터 현황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</a:rPr>
              <a:t> 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R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   -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총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7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천여장의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데이터셋 중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train : </a:t>
            </a:r>
            <a:r>
              <a:rPr lang="en-US" altLang="ko-KR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val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: test = 6 : 2 : 2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의 비율로 분할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0145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24630</TotalTime>
  <Words>304</Words>
  <Application>Microsoft Office PowerPoint</Application>
  <PresentationFormat>화면 슬라이드 쇼(4:3)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HY수평선M</vt:lpstr>
      <vt:lpstr>HY헤드라인M</vt:lpstr>
      <vt:lpstr>굴림</vt:lpstr>
      <vt:lpstr>굴림체</vt:lpstr>
      <vt:lpstr>맑은 고딕</vt:lpstr>
      <vt:lpstr>함초롬바탕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565</cp:revision>
  <cp:lastPrinted>2020-07-04T15:12:57Z</cp:lastPrinted>
  <dcterms:created xsi:type="dcterms:W3CDTF">2006-01-13T09:37:44Z</dcterms:created>
  <dcterms:modified xsi:type="dcterms:W3CDTF">2025-01-10T11:28:12Z</dcterms:modified>
</cp:coreProperties>
</file>