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795" r:id="rId2"/>
  </p:sldMasterIdLst>
  <p:notesMasterIdLst>
    <p:notesMasterId r:id="rId17"/>
  </p:notesMasterIdLst>
  <p:handoutMasterIdLst>
    <p:handoutMasterId r:id="rId18"/>
  </p:handoutMasterIdLst>
  <p:sldIdLst>
    <p:sldId id="449" r:id="rId3"/>
    <p:sldId id="1008" r:id="rId4"/>
    <p:sldId id="999" r:id="rId5"/>
    <p:sldId id="1015" r:id="rId6"/>
    <p:sldId id="1014" r:id="rId7"/>
    <p:sldId id="1009" r:id="rId8"/>
    <p:sldId id="1016" r:id="rId9"/>
    <p:sldId id="1017" r:id="rId10"/>
    <p:sldId id="1010" r:id="rId11"/>
    <p:sldId id="1018" r:id="rId12"/>
    <p:sldId id="1011" r:id="rId13"/>
    <p:sldId id="1019" r:id="rId14"/>
    <p:sldId id="1013" r:id="rId15"/>
    <p:sldId id="1006" r:id="rId16"/>
  </p:sldIdLst>
  <p:sldSz cx="9144000" cy="6858000" type="screen4x3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08"/>
            <p14:sldId id="999"/>
            <p14:sldId id="1015"/>
            <p14:sldId id="1014"/>
            <p14:sldId id="1009"/>
            <p14:sldId id="1016"/>
            <p14:sldId id="1017"/>
            <p14:sldId id="1010"/>
            <p14:sldId id="1018"/>
            <p14:sldId id="1011"/>
            <p14:sldId id="1019"/>
            <p14:sldId id="1013"/>
            <p14:sldId id="10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7EBF5"/>
    <a:srgbClr val="12275E"/>
    <a:srgbClr val="9A1F4E"/>
    <a:srgbClr val="E8E8E8"/>
    <a:srgbClr val="152B65"/>
    <a:srgbClr val="8FAADC"/>
    <a:srgbClr val="3367BB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2077" autoAdjust="0"/>
  </p:normalViewPr>
  <p:slideViewPr>
    <p:cSldViewPr>
      <p:cViewPr varScale="1">
        <p:scale>
          <a:sx n="99" d="100"/>
          <a:sy n="99" d="100"/>
        </p:scale>
        <p:origin x="1212" y="68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710"/>
            <a:ext cx="5435600" cy="446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BBD44-7F29-4E49-97C7-26E17827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8E34C6-4200-1AF3-69DF-B0F125E85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060860-0C1B-32DC-0EB7-CC65AD0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ECC2E-A141-F59F-D484-14690DBA2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47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E3868-6199-7B49-96E8-7C3A1CAB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210A35-6C6C-E96A-5BAA-15C1E5576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79546C-1E2E-F5BC-0723-5DDC6B504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DB774-F6AB-A30A-AEEC-5DB3F3E0B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25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214E2-7CF1-4C41-FE62-B14D34AB1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A6FAD7-3267-4DF3-DF0C-D49E22C46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5940E7-88D6-BB77-4BB6-EB3E2886F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B2F584-6309-43F1-DE3F-8AD407BE9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D07E-D475-740E-D774-B753BBC1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5E8493-48DB-1744-58F7-F4A427059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7ADD73-8E63-AE13-0665-D29980FA9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F6B07-78AD-5026-804A-309B2AE2A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0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B124F-6917-4C1C-0F5B-E2FB8BC6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73168C-48AE-79DF-7FEE-1C60359E2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BA3770-235C-C011-80AC-3B66C86F0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B0B1A-3158-C0F3-EC5F-2806FFD51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1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AC059-7225-9F27-9091-53CF2BD3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BDEAC6-1BDC-BBC2-9353-2BD8C4157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F23A9E-D86C-3B7B-C2B4-1C1C761A9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FB1E9-EFD8-C8EE-7C8D-762DDFA8A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9685-7F23-F9A1-1D80-B69453E4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B18B73-F5F0-7CEE-9B5E-2F8C8C15C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3804AA-160E-1CA6-8E8E-F3A911BCF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4E12C-C88E-F1AC-EC6D-A59395EF8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5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7C542-3142-8496-0E3D-1A63D1FB5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1798E5-A719-A86E-0CF5-817D337D3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6206C1-86EB-E83F-4B98-1FF35A132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668EF-CD5B-E9C5-1E1E-9DB99CC66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4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F63D1-4CF5-94D5-ED4A-203F70677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7416F5-FB23-54FC-B621-D1F578B3C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83E7DF-A973-6062-59C8-A19DD322F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887749-F65A-2436-FEAF-F6FD3E6C76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3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CEC3A-6E98-A112-7E89-E090C3E45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64F0A2-E33E-2E97-6477-3B162698C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CD66C7-6C9A-0D7E-2FD9-ECD61DE12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56727-9B7A-498E-18C7-87C42DCE1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7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4FB1C-0BD9-12A2-551A-78F6A172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E7ABE6-CB00-7354-C1F8-6519B7A51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018C62-FB1F-E1B6-2044-28D0564A2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C8F33-C109-D5DF-E908-1D326A316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5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29820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310797-E8F0-33FF-3EAC-DF0D297E0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B02B1F-C918-4EA9-8A71-4A69BA71DD78}" type="slidenum">
              <a:rPr lang="en-GB" altLang="ko-KR" smtClean="0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695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037ABE-D605-7DC2-CD98-5957AE0F5873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1656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408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782893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008097E2-E215-16CD-58E7-6BD749988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FF8754-B9F3-D76F-38C3-B0091EEFC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</a:blip>
          <a:srcRect r="24209"/>
          <a:stretch/>
        </p:blipFill>
        <p:spPr>
          <a:xfrm>
            <a:off x="-1255" y="-3606"/>
            <a:ext cx="7376881" cy="792606"/>
          </a:xfrm>
          <a:custGeom>
            <a:avLst/>
            <a:gdLst>
              <a:gd name="connsiteX0" fmla="*/ 0 w 7376881"/>
              <a:gd name="connsiteY0" fmla="*/ 0 h 792606"/>
              <a:gd name="connsiteX1" fmla="*/ 7376881 w 7376881"/>
              <a:gd name="connsiteY1" fmla="*/ 0 h 792606"/>
              <a:gd name="connsiteX2" fmla="*/ 7335083 w 7376881"/>
              <a:gd name="connsiteY2" fmla="*/ 72101 h 792606"/>
              <a:gd name="connsiteX3" fmla="*/ 6478558 w 7376881"/>
              <a:gd name="connsiteY3" fmla="*/ 773769 h 792606"/>
              <a:gd name="connsiteX4" fmla="*/ 6439960 w 7376881"/>
              <a:gd name="connsiteY4" fmla="*/ 792606 h 792606"/>
              <a:gd name="connsiteX5" fmla="*/ 0 w 7376881"/>
              <a:gd name="connsiteY5" fmla="*/ 792606 h 79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6881" h="792606">
                <a:moveTo>
                  <a:pt x="0" y="0"/>
                </a:moveTo>
                <a:lnTo>
                  <a:pt x="7376881" y="0"/>
                </a:lnTo>
                <a:lnTo>
                  <a:pt x="7335083" y="72101"/>
                </a:lnTo>
                <a:cubicBezTo>
                  <a:pt x="7153136" y="331561"/>
                  <a:pt x="6859280" y="569153"/>
                  <a:pt x="6478558" y="773769"/>
                </a:cubicBezTo>
                <a:lnTo>
                  <a:pt x="6439960" y="792606"/>
                </a:lnTo>
                <a:lnTo>
                  <a:pt x="0" y="792606"/>
                </a:lnTo>
                <a:close/>
              </a:path>
            </a:pathLst>
          </a:cu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17EA2C-9563-3A9C-CD52-0AE019419479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15DAD-E0C6-A00C-DFBE-C16F6DB137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BDD22-E678-EB87-D6D2-EB743F53AA76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066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AP@0.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P@0.5:0.05:0.9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ancis-press.com/uploads/papers/yh6winMuMCIzsM1rhAKlBY6rl1PKAHFsC6vC3op4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193435"/>
            <a:ext cx="7110079" cy="875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프로젝트</a:t>
            </a:r>
            <a:r>
              <a:rPr lang="en-US" altLang="ko-KR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#1 </a:t>
            </a:r>
            <a:r>
              <a:rPr lang="ko-KR" altLang="en-US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주제발표</a:t>
            </a:r>
            <a:endParaRPr lang="en-US" altLang="ko-KR" sz="4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A4912B-7505-A2FB-FBB8-4DF4D2A23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63" y="4878004"/>
            <a:ext cx="6300072" cy="79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0" indent="0" algn="l" defTabSz="647700" rtl="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4500" indent="-180975" algn="l" defTabSz="647700" rtl="0" eaLnBrk="0" fontAlgn="base" hangingPunct="0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>
                <a:srgbClr val="F37121"/>
              </a:buClr>
              <a:buFont typeface="Arial Unicode MS" pitchFamily="50" charset="-127"/>
              <a:buChar char="–"/>
              <a:defRPr sz="1400">
                <a:solidFill>
                  <a:srgbClr val="000000"/>
                </a:solidFill>
                <a:latin typeface="+mn-lt"/>
              </a:defRPr>
            </a:lvl2pPr>
            <a:lvl3pPr marL="628650" indent="-182563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3pPr>
            <a:lvl4pPr marL="811213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Arial" pitchFamily="34" charset="0"/>
              <a:buChar char="-"/>
              <a:defRPr sz="1400">
                <a:solidFill>
                  <a:srgbClr val="000000"/>
                </a:solidFill>
                <a:latin typeface="+mn-lt"/>
              </a:defRPr>
            </a:lvl4pPr>
            <a:lvl5pPr marL="993775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5pPr>
            <a:lvl6pPr marL="14509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6pPr>
            <a:lvl7pPr marL="19081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7pPr>
            <a:lvl8pPr marL="23653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8pPr>
            <a:lvl9pPr marL="28225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algn="ctr" eaLnBrk="1" hangingPunct="1"/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[O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en-US" altLang="ko-KR" b="0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팀장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b="0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endParaRPr lang="en-US" altLang="ko-KR" b="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ooo@cbnu.ac.kr, ooo@cbnu.ac.kr, ooo@cbnu.ac.kr, </a:t>
            </a:r>
          </a:p>
          <a:p>
            <a:pPr algn="ctr" eaLnBrk="1" hangingPunct="1"/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</a:rPr>
              <a:t>북대학교 산업인공지능학과</a:t>
            </a:r>
            <a:endParaRPr lang="en-GB" altLang="ko-KR" b="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12AAC-3E69-1D46-503B-5B89E4C8F6DA}"/>
              </a:ext>
            </a:extLst>
          </p:cNvPr>
          <p:cNvSpPr txBox="1"/>
          <p:nvPr/>
        </p:nvSpPr>
        <p:spPr>
          <a:xfrm>
            <a:off x="656956" y="3068996"/>
            <a:ext cx="7830088" cy="51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딥러닝 기반 논문 리뷰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571C43D-1094-CBC8-93A7-E64A401C7D9C}"/>
              </a:ext>
            </a:extLst>
          </p:cNvPr>
          <p:cNvSpPr/>
          <p:nvPr/>
        </p:nvSpPr>
        <p:spPr bwMode="auto">
          <a:xfrm>
            <a:off x="115260" y="102298"/>
            <a:ext cx="2678427" cy="27000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지능화캡스톤프로젝트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#1 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주제발표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97D2-BF27-3863-EFD9-522005B76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BA6A3-AF6D-0C20-F182-CB9CA7AC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C7251-DA91-2800-9006-86802B829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228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en-US" altLang="ko-KR" sz="16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손실 함수 개선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작은 개체 탐지의 정확한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Capsulation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을 위해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(Complete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IoU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손실 함수 개선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작은 인스턴스는 주로 배경으로 구성되어 전체 이미지의 대부분을 차지하므로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전체 박스의 면적보다 중심 위치의 정확도가 더욱 중요함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따라서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중심 거리 항의 중요도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가중치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증가하고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종횡비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항의 중요도를 완화함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또한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 크기에 따라 중심 거리 항과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종횡비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항의 비중을 동적으로 조절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876FFC-C1C0-F0A4-4A36-75A35F5F0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88" y="3158997"/>
            <a:ext cx="4320048" cy="30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974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8F7B2-4E9C-3990-CB40-20DEE1216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668BA-18C6-CF45-4CDD-7ACC85A4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 </a:t>
            </a:r>
            <a:r>
              <a:rPr lang="ko-KR" altLang="en-US" dirty="0"/>
              <a:t>구성 및 평가 방법 </a:t>
            </a:r>
            <a:r>
              <a:rPr lang="en-US" altLang="ko-KR" dirty="0"/>
              <a:t>(Experiment Settings)</a:t>
            </a:r>
            <a:r>
              <a:rPr lang="ko-KR" altLang="en-US" dirty="0"/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F4BF63-21DC-DDFE-E15F-48E303CC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3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실험 환경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소프트웨어 환경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PyTorch v1.7.1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/</a:t>
            </a:r>
            <a:r>
              <a:rPr lang="pl-PL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CUDA 11.1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/</a:t>
            </a:r>
            <a:r>
              <a:rPr lang="pl-PL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cuDNN v8.0.35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NVIDIA GeForce RTX3070 (8GB VRAM)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이미지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Size: 608 X 608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Batch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size: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34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Optimizer : SGD (weight decay : 0.0005 /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lr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0.01)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하이퍼파라미터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: YOLOv5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기본 값 유지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소프트웨어 환경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평가 방법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PASCAL VOC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mAP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  <a:hlinkClick r:id="rId3"/>
              </a:rPr>
              <a:t>mAP@0.5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및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COCO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mAP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  <a:hlinkClick r:id="rId4"/>
              </a:rPr>
              <a:t>mAP@0.5:0.05:0.95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사용하여 성능을 평가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모델의 효율성 평가를 위해 초당 프레임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(FPS)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단위로 프레임 처리 속도를 측정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5821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CC636-1855-FC59-97AF-C11809086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F0EAE0B-6633-560B-32F4-186268BAB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7862029" cy="310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실험 결과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최신 기술과의 비교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다양한 규모에서의 감지 정확도 비교 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  <a:ea typeface="+mn-ea"/>
              </a:rPr>
              <a:t>(AP small: </a:t>
            </a:r>
            <a:r>
              <a:rPr lang="ko-KR" altLang="en-US" sz="1200" kern="0" dirty="0">
                <a:solidFill>
                  <a:schemeClr val="tx1"/>
                </a:solidFill>
                <a:latin typeface="+mn-ea"/>
                <a:ea typeface="+mn-ea"/>
              </a:rPr>
              <a:t>소형 개체 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  <a:ea typeface="+mn-ea"/>
              </a:rPr>
              <a:t>/ AP medium:</a:t>
            </a:r>
            <a:r>
              <a:rPr lang="ko-KR" altLang="en-US" sz="1200" kern="0" dirty="0">
                <a:solidFill>
                  <a:schemeClr val="tx1"/>
                </a:solidFill>
                <a:latin typeface="+mn-ea"/>
                <a:ea typeface="+mn-ea"/>
              </a:rPr>
              <a:t> 중형 개체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12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CFFCEE-2599-57E9-1110-812B1548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/>
              <a:t> </a:t>
            </a:r>
            <a:r>
              <a:rPr lang="ko-KR" altLang="en-US" dirty="0"/>
              <a:t>및 분석 </a:t>
            </a:r>
            <a:r>
              <a:rPr lang="en-US" altLang="ko-KR" dirty="0"/>
              <a:t>(Results &amp; Analysis)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FA016-832D-1713-7D11-0ED8453E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267" y="4239009"/>
            <a:ext cx="4691831" cy="1651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157978-A1B7-591F-33EE-26BA1A0C1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58" y="1898983"/>
            <a:ext cx="7992038" cy="18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1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A7D46-C139-9199-B45A-7A777DE9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7717338-6C73-0DAB-541E-C2131D16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3" y="1088974"/>
            <a:ext cx="8312034" cy="68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304800" indent="-3048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[1] </a:t>
            </a:r>
          </a:p>
          <a:p>
            <a:pPr marL="304800" indent="-3048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[2] 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98DF2-0FED-0E54-CAA4-04A96F7E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문헌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5AC4CE-8F67-C793-8C6F-211D7896CA2A}"/>
              </a:ext>
            </a:extLst>
          </p:cNvPr>
          <p:cNvSpPr/>
          <p:nvPr/>
        </p:nvSpPr>
        <p:spPr bwMode="auto">
          <a:xfrm>
            <a:off x="3150203" y="1988984"/>
            <a:ext cx="2811653" cy="72000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참고문헌 변경 및 작성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!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134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078985"/>
            <a:ext cx="7110079" cy="2133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감사합니다</a:t>
            </a:r>
            <a:endParaRPr lang="en-US" altLang="ko-KR" sz="5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Q&amp;A</a:t>
            </a:r>
            <a:endParaRPr lang="ko-KR" altLang="en-US" sz="5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32339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0E02-3417-9313-EC23-20CF483F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E1CE6F-76AD-000F-FC26-1ED75C8B7A1E}"/>
              </a:ext>
            </a:extLst>
          </p:cNvPr>
          <p:cNvSpPr/>
          <p:nvPr/>
        </p:nvSpPr>
        <p:spPr bwMode="auto">
          <a:xfrm>
            <a:off x="1007441" y="1583763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4DB7F6-FF4D-9D0C-9F40-0FE318A46B04}"/>
              </a:ext>
            </a:extLst>
          </p:cNvPr>
          <p:cNvGrpSpPr/>
          <p:nvPr/>
        </p:nvGrpSpPr>
        <p:grpSpPr>
          <a:xfrm>
            <a:off x="684584" y="1494115"/>
            <a:ext cx="892810" cy="892810"/>
            <a:chOff x="611956" y="1268976"/>
            <a:chExt cx="772344" cy="7723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3373F4-2E7B-8903-8CE2-0B4727255424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2C433100-51C9-040F-E15D-ECEE4E91FD4B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63AB9A9-9021-5A6F-0EA2-F269AB9BFEEB}"/>
              </a:ext>
            </a:extLst>
          </p:cNvPr>
          <p:cNvSpPr txBox="1"/>
          <p:nvPr/>
        </p:nvSpPr>
        <p:spPr>
          <a:xfrm>
            <a:off x="1016960" y="858239"/>
            <a:ext cx="7110079" cy="59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CONTENTS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B832B4C-A785-B90A-53E1-EEB7FDBA694E}"/>
              </a:ext>
            </a:extLst>
          </p:cNvPr>
          <p:cNvSpPr/>
          <p:nvPr/>
        </p:nvSpPr>
        <p:spPr bwMode="auto">
          <a:xfrm>
            <a:off x="1007441" y="2513122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906A9AF-C8CB-2CE4-1191-BDD34460B712}"/>
              </a:ext>
            </a:extLst>
          </p:cNvPr>
          <p:cNvGrpSpPr/>
          <p:nvPr/>
        </p:nvGrpSpPr>
        <p:grpSpPr>
          <a:xfrm>
            <a:off x="684584" y="2423474"/>
            <a:ext cx="892810" cy="892810"/>
            <a:chOff x="611956" y="1268976"/>
            <a:chExt cx="772344" cy="772344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107DAFD-9A61-9215-2786-657BC8F93286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원형: 비어 있음 69">
              <a:extLst>
                <a:ext uri="{FF2B5EF4-FFF2-40B4-BE49-F238E27FC236}">
                  <a16:creationId xmlns:a16="http://schemas.microsoft.com/office/drawing/2014/main" id="{FE03CDB2-3657-1F6D-113B-0C30131481C2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1B02D9E-1E71-E7CE-557A-0A0E94437863}"/>
              </a:ext>
            </a:extLst>
          </p:cNvPr>
          <p:cNvSpPr/>
          <p:nvPr/>
        </p:nvSpPr>
        <p:spPr bwMode="auto">
          <a:xfrm>
            <a:off x="1007441" y="344248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D185EA5-580C-659B-0138-EC5E05E0FB39}"/>
              </a:ext>
            </a:extLst>
          </p:cNvPr>
          <p:cNvSpPr/>
          <p:nvPr/>
        </p:nvSpPr>
        <p:spPr bwMode="auto">
          <a:xfrm>
            <a:off x="684584" y="335283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원형: 비어 있음 74">
            <a:extLst>
              <a:ext uri="{FF2B5EF4-FFF2-40B4-BE49-F238E27FC236}">
                <a16:creationId xmlns:a16="http://schemas.microsoft.com/office/drawing/2014/main" id="{8F198A70-FC60-0877-B322-9360D1ACD8FD}"/>
              </a:ext>
            </a:extLst>
          </p:cNvPr>
          <p:cNvSpPr/>
          <p:nvPr/>
        </p:nvSpPr>
        <p:spPr bwMode="auto">
          <a:xfrm>
            <a:off x="718847" y="338709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1452986-DABC-30DA-C446-FB53EF55A64E}"/>
              </a:ext>
            </a:extLst>
          </p:cNvPr>
          <p:cNvSpPr/>
          <p:nvPr/>
        </p:nvSpPr>
        <p:spPr bwMode="auto">
          <a:xfrm>
            <a:off x="1007441" y="4371840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01D40BA-86E6-050D-8ED4-8652281AA359}"/>
              </a:ext>
            </a:extLst>
          </p:cNvPr>
          <p:cNvSpPr/>
          <p:nvPr/>
        </p:nvSpPr>
        <p:spPr bwMode="auto">
          <a:xfrm>
            <a:off x="684584" y="4282192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원형: 비어 있음 79">
            <a:extLst>
              <a:ext uri="{FF2B5EF4-FFF2-40B4-BE49-F238E27FC236}">
                <a16:creationId xmlns:a16="http://schemas.microsoft.com/office/drawing/2014/main" id="{B4D7C20E-7284-6173-CF49-1DDE69650CE0}"/>
              </a:ext>
            </a:extLst>
          </p:cNvPr>
          <p:cNvSpPr/>
          <p:nvPr/>
        </p:nvSpPr>
        <p:spPr bwMode="auto">
          <a:xfrm>
            <a:off x="718847" y="4316455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BD59DEE-2319-7898-87A5-8370B2DBDCD8}"/>
              </a:ext>
            </a:extLst>
          </p:cNvPr>
          <p:cNvSpPr/>
          <p:nvPr/>
        </p:nvSpPr>
        <p:spPr bwMode="auto">
          <a:xfrm>
            <a:off x="1007441" y="530120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D1452B7-32FC-E53F-7ED7-9758B0E1F153}"/>
              </a:ext>
            </a:extLst>
          </p:cNvPr>
          <p:cNvSpPr/>
          <p:nvPr/>
        </p:nvSpPr>
        <p:spPr bwMode="auto">
          <a:xfrm>
            <a:off x="684584" y="521155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157A5F63-566D-25E2-6244-A31A611B1811}"/>
              </a:ext>
            </a:extLst>
          </p:cNvPr>
          <p:cNvSpPr/>
          <p:nvPr/>
        </p:nvSpPr>
        <p:spPr bwMode="auto">
          <a:xfrm>
            <a:off x="718847" y="524581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185146-9791-486D-69D7-EF78025638B0}"/>
              </a:ext>
            </a:extLst>
          </p:cNvPr>
          <p:cNvSpPr txBox="1"/>
          <p:nvPr/>
        </p:nvSpPr>
        <p:spPr>
          <a:xfrm>
            <a:off x="1891949" y="1597641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 </a:t>
            </a:r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B39E71-0A0A-BC03-2274-739250D53486}"/>
              </a:ext>
            </a:extLst>
          </p:cNvPr>
          <p:cNvSpPr txBox="1"/>
          <p:nvPr/>
        </p:nvSpPr>
        <p:spPr>
          <a:xfrm>
            <a:off x="1911844" y="1978237"/>
            <a:ext cx="5165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선정 논문 소개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 구성원 소개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업무분장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A7EBCB-10ED-0A4A-72EE-FBB93E6E90DA}"/>
              </a:ext>
            </a:extLst>
          </p:cNvPr>
          <p:cNvSpPr txBox="1"/>
          <p:nvPr/>
        </p:nvSpPr>
        <p:spPr>
          <a:xfrm>
            <a:off x="1891949" y="253381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서론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(Introduction)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E6A570-1F99-2BE3-0F53-25CF4E465B3D}"/>
              </a:ext>
            </a:extLst>
          </p:cNvPr>
          <p:cNvSpPr txBox="1"/>
          <p:nvPr/>
        </p:nvSpPr>
        <p:spPr>
          <a:xfrm>
            <a:off x="1911844" y="2914409"/>
            <a:ext cx="292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연구 배경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연구 필요성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문제 정의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70BE0A-6F25-7259-EE57-2AA0793C797E}"/>
              </a:ext>
            </a:extLst>
          </p:cNvPr>
          <p:cNvSpPr txBox="1"/>
          <p:nvPr/>
        </p:nvSpPr>
        <p:spPr>
          <a:xfrm>
            <a:off x="1891949" y="3458906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방법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(Methodology)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CE7C25-4275-8625-A44C-C578BEA75030}"/>
              </a:ext>
            </a:extLst>
          </p:cNvPr>
          <p:cNvSpPr txBox="1"/>
          <p:nvPr/>
        </p:nvSpPr>
        <p:spPr>
          <a:xfrm>
            <a:off x="1911844" y="3839502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문제 해결을 위한 방법론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B72F57-4BB7-5D88-569B-2F3FC2196FE6}"/>
              </a:ext>
            </a:extLst>
          </p:cNvPr>
          <p:cNvSpPr txBox="1"/>
          <p:nvPr/>
        </p:nvSpPr>
        <p:spPr>
          <a:xfrm>
            <a:off x="1891949" y="4395078"/>
            <a:ext cx="5264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실험 구성 및 평가 방법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(Experiment Settings)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A24CC2-FBB0-32F4-F482-1EE9DCE1AD24}"/>
              </a:ext>
            </a:extLst>
          </p:cNvPr>
          <p:cNvSpPr txBox="1"/>
          <p:nvPr/>
        </p:nvSpPr>
        <p:spPr>
          <a:xfrm>
            <a:off x="1911844" y="4775674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데이터셋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하이퍼파라미터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컴퓨팅 환경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평가지표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CD9292-7992-5B6A-A39D-3F6EF1859311}"/>
              </a:ext>
            </a:extLst>
          </p:cNvPr>
          <p:cNvSpPr txBox="1"/>
          <p:nvPr/>
        </p:nvSpPr>
        <p:spPr>
          <a:xfrm>
            <a:off x="1891949" y="5317626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및 분석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(Results &amp; Analysis)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3D5396-8747-F0DB-A672-B9552FEC6550}"/>
              </a:ext>
            </a:extLst>
          </p:cNvPr>
          <p:cNvSpPr txBox="1"/>
          <p:nvPr/>
        </p:nvSpPr>
        <p:spPr>
          <a:xfrm>
            <a:off x="1911844" y="5698222"/>
            <a:ext cx="4219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학습 결과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정확도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혼동행렬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비교 평가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결과 분석</a:t>
            </a:r>
          </a:p>
        </p:txBody>
      </p:sp>
      <p:sp>
        <p:nvSpPr>
          <p:cNvPr id="97" name="제목 96">
            <a:extLst>
              <a:ext uri="{FF2B5EF4-FFF2-40B4-BE49-F238E27FC236}">
                <a16:creationId xmlns:a16="http://schemas.microsoft.com/office/drawing/2014/main" id="{6449DDCE-00F9-EE78-73DB-E3DB540E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884553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B64757B-96D9-EFBA-0C96-626D20E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519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목표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8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및 필요성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586160" lvl="1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프로젝트 배경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SMT(Surface Mount Technology)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공정은 전자기기의 핵심인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PCB(Printed Circuit Board)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제작 과정 중 가장 중요한 단계 중 하나로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 공정에서는 전자 부품을 자동으로 인쇄 회로 기판에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실장하는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과정이 포함되며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생산성과 정밀도가 높지만 그만큼 다양한 형태의 불량이 발생할 수 있음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특히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SMT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공정에서는 납땜 불량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부품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미삽입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틀어짐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브리지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크랙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등과 같은 특종 주요 불량 유형이 빈번하게 발생하며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이는 전체 제품의 품질과 신뢰도에 큰 영향을 미침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기존에는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AOI(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자동 광학 검사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장비를 통해 불량을 탐지하고 있지만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어느 부분에 어떤 불량이 발생하였는지 알려주지 않는 상태로 검사가 진행되며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약간의 비정상적인 부분이 있을 때에도 모두 불량으로 판정을 진행하여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수율을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떨어뜨리므로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이를 보완하기 위해 불량품들을 대상으로 다시 최종 작업자의 육안 검사를 진행함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실제 불량이 아닌 것을 불량이라고 탐지하는 가성 불량이 전체 불량의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90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프로를 차지하고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프로만이 실제 불량으로 육안 검사자가 최종 판단을 내리고 있음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4C633F-B60D-FEBA-ED2F-B3F10B0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6A8B6B-70B6-9BA1-A6F4-9C37D6172746}"/>
              </a:ext>
            </a:extLst>
          </p:cNvPr>
          <p:cNvSpPr/>
          <p:nvPr/>
        </p:nvSpPr>
        <p:spPr bwMode="auto">
          <a:xfrm>
            <a:off x="748275" y="1578798"/>
            <a:ext cx="7650085" cy="53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33CC"/>
                </a:solidFill>
                <a:latin typeface="Arial" charset="0"/>
              </a:rPr>
              <a:t>SMT </a:t>
            </a:r>
            <a:r>
              <a:rPr lang="ko-KR" altLang="en-US" sz="1600" dirty="0">
                <a:solidFill>
                  <a:srgbClr val="0033CC"/>
                </a:solidFill>
                <a:latin typeface="Arial" charset="0"/>
              </a:rPr>
              <a:t>공정의 주요 불량 검출을 위한 딥러닝 방법 연구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947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B9FB-4D98-A286-2866-156E7831C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1CD7FD56-7E3C-5472-015B-DB7AB8773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435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목표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8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및 필요성</a:t>
            </a:r>
            <a:endParaRPr lang="en-US" altLang="ko-KR" sz="14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프로젝트 필요성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기존의 자동화 검사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(1,2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차 검사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 경우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영상처리 기반의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패턴매칭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검사이며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약간의 비정상적인 부분이 있을 때에는 모두 불량으로 판정을 진행하며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수율을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떨어뜨리게 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그러나 사람의 경우 정말 중요한 부분이 무엇인지 구분하여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미묘한 결함과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비구조화된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장면을 정성적으로 해석하여 불량 판정에 유연성을 발휘할 수 있음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AI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딥러닝 기술은 학습을 통해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인간의 지능을 흉내 내는 중립적 네트워크를 사용함으로써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복잡한 패턴의 자연적인 변화는 허용하는 한편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변칙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부품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특징을 구분할 수 있기 때문에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이를 검사 기술에 적용하여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인간의 육안 검사가 가질 수 있는 유연성을 컴퓨터 시스템의 속도와 안정성과 결합하도록 하고자 함</a:t>
            </a:r>
            <a:endParaRPr lang="en-US" altLang="ko-KR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8BB1B3-EBB4-0694-EA33-0C81018D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8CF0B9-793F-4ACA-E87A-644D027FAABF}"/>
              </a:ext>
            </a:extLst>
          </p:cNvPr>
          <p:cNvSpPr/>
          <p:nvPr/>
        </p:nvSpPr>
        <p:spPr bwMode="auto">
          <a:xfrm>
            <a:off x="748275" y="1578798"/>
            <a:ext cx="7650085" cy="53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33CC"/>
                </a:solidFill>
                <a:latin typeface="Arial" charset="0"/>
              </a:rPr>
              <a:t>SMT </a:t>
            </a:r>
            <a:r>
              <a:rPr lang="ko-KR" altLang="en-US" sz="1600" dirty="0">
                <a:solidFill>
                  <a:srgbClr val="0033CC"/>
                </a:solidFill>
                <a:latin typeface="Arial" charset="0"/>
              </a:rPr>
              <a:t>공정의 주요 불량 검출을 위한 딥러닝 방법 연구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7414D-1D98-06C8-247A-05DA839BE0AC}"/>
              </a:ext>
            </a:extLst>
          </p:cNvPr>
          <p:cNvSpPr txBox="1"/>
          <p:nvPr/>
        </p:nvSpPr>
        <p:spPr>
          <a:xfrm>
            <a:off x="375254" y="5515196"/>
            <a:ext cx="8730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* SMT 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공정에서 발생하는 불량 중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, 7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가지 주요 불량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(missing ball(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누락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double ball(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과다 납땜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bridge ball(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겹침 납땜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foreign material(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이물질 삽입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extra ball(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들뜸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damage ball(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스크래치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ball placement(</a:t>
            </a:r>
            <a:r>
              <a:rPr lang="ko-KR" altLang="en-US" sz="1200" kern="0" dirty="0" err="1">
                <a:solidFill>
                  <a:schemeClr val="accent1"/>
                </a:solidFill>
                <a:latin typeface="함초롬바탕" panose="02030604000101010101" pitchFamily="18" charset="-127"/>
              </a:rPr>
              <a:t>오정렬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))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을 검출하기 위한 딥러닝 모델을 연구하고자 함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. 7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가지 주요 불량의 근거는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, 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실제 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PCB 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제조업체이자 협력사인 주*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SMT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의 연구소장의 자문을 통해 결정하였음</a:t>
            </a:r>
            <a:endParaRPr lang="en-US" altLang="ko-KR" sz="1200" kern="0" dirty="0">
              <a:solidFill>
                <a:schemeClr val="accent1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6616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0A5F2-7333-2989-E46D-29A50FA32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F5F631E-60A0-8C05-A9CF-FE833ECC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선정 논문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25FF8C-6426-1564-3CD2-9A95BB7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8F3DBF-004E-4701-0AE5-0DCDC650A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20827"/>
              </p:ext>
            </p:extLst>
          </p:nvPr>
        </p:nvGraphicFramePr>
        <p:xfrm>
          <a:off x="557814" y="1564144"/>
          <a:ext cx="8100090" cy="1717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60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6425930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논문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Defect Detection Method of PCB Based on Improved YOLOv5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개선된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YOLOv5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기반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PCB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결함 검출 방법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저널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62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Frontiers in Engineering Technology, 2022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12152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IF/JCR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JCR </a:t>
                      </a: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미등재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11154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인용횟수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23098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06BAFE4B-2AC4-3602-D7D6-B9140FE73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3677428"/>
            <a:ext cx="8312034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팀 구성원 소개 및 역할분담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857B6F-F7AE-112C-B57B-241477F18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3762"/>
              </p:ext>
            </p:extLst>
          </p:nvPr>
        </p:nvGraphicFramePr>
        <p:xfrm>
          <a:off x="557814" y="4129070"/>
          <a:ext cx="8100092" cy="1598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023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1175147742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165681411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소속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직위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김연지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비즈포스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기획이사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12152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장욱진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11154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230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79C8AB-4805-040D-0017-303927808A05}"/>
              </a:ext>
            </a:extLst>
          </p:cNvPr>
          <p:cNvSpPr txBox="1"/>
          <p:nvPr/>
        </p:nvSpPr>
        <p:spPr>
          <a:xfrm>
            <a:off x="1493915" y="1280742"/>
            <a:ext cx="7650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2"/>
                </a:solidFill>
              </a:rPr>
              <a:t>논문 링크 </a:t>
            </a:r>
            <a:r>
              <a:rPr lang="en-US" altLang="ko-KR" sz="1200" dirty="0">
                <a:solidFill>
                  <a:schemeClr val="tx2"/>
                </a:solidFill>
              </a:rPr>
              <a:t>: </a:t>
            </a:r>
            <a:r>
              <a:rPr lang="en-US" altLang="ko-KR" sz="1200" dirty="0">
                <a:solidFill>
                  <a:schemeClr val="tx2"/>
                </a:solidFill>
                <a:hlinkClick r:id="rId3"/>
              </a:rPr>
              <a:t>https://francis-press.com/uploads/papers/yh6winMuMCIzsM1rhAKlBY6rl1PKAHFsC6vC3op4.pdf</a:t>
            </a:r>
            <a:endParaRPr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311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0D13-A7F8-4502-DD65-20B5774B9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ADA9890-26D2-8E29-0383-8BD35A60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256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서론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연구 배경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PCB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는 생산 공정에서 원자재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온도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운영 장비 등의 요인에 영향을 받아 필연적으로 다양한 결함이 발생하며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이러한 결함을 제때 감지하지 못하면 이후 사용 시 숨겨진 위험이 남아 경제적 손실이 커지므로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생산 공정에서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PCB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의 결함을 감지하는 것은 매우 중요함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PCB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의 고정밀성으로 인해 패드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홀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링 및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ea typeface="+mn-ea"/>
              </a:rPr>
              <a:t>트레이스가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 매우 작고 조밀하게 배열되어 슬라이딩 윈도우 기반의 기존 머신 러닝 대상 감지 방법이 제한되고 있으며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최근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년 동안 딥 러닝 기술이 급속히 발전함에 따라 딥 러닝 기반 대상 감지 모델이 제시 및 개선되고 있음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E800F3-E48B-C1FF-262C-90F45017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(Introduction)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5945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A694E-0EE5-7CAC-4011-09F275DB5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6CB3A10-15F6-18A6-F44C-4171F0635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2840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서론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연구 필요성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딥러닝을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사용한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PCB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탐지 모델에는 두 가지 유형이 있으며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첫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번째는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RCNN, Faster-RCNN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과 같은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단계 모델이고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두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번째는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시리즈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RetinaNet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등과 같은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단계 모델임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그 중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단계 모델은 탐지 정확도가 높지만 모델이 너무 크고 탐지 속도가 너무 느린 반면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단계 모델은 공장에서 대량의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PCB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보드를 빠르게 탐지해야 하는 요구 사항을 충족할 수 있음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YOLOv5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는 현재 가장 뛰어난 탐지 알고리즘 중 하나이며 국내외 많은 연구자들이 다양한 탐지 분야에 적용하고 있음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따라서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본 논문에서는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YOLOv5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PCB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 탐지 분야에 적용하고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해당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YOLOv5-SlimNeck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경량 네트워크를 채택하고자 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63C1B3-F6E4-A73C-38B8-5E93B46D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(Introduction)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2007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818F6-F82B-59DF-B7B9-DF1540C96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88021F2-6B16-A156-C5D1-B2FDCE94D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4499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서론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3)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문제 정의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기존의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YOLOv5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기반 탐지 모델은 높은 정확도를 제공하지만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산업 현장에 적용하기엔 다음과 같은 문제점이 존재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모델이 크고 무거워 메모리 자원이 제한된 임베디드 장비나 경량 검사 장비에 적합하지 않음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경량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YOLO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모델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(YOLOv5s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등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은 정확도가 낮아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탐지 성능이 부족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- PCB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결함은 크기가 작고 패턴이 다양해 기존 구조로는 한계 존재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따라서 이 논문은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YOLOv5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 정확도를 유지하면서도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네트워크 구조를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경량화하여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실시간 처리 가능한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PCB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 검출 모델을 구축하고자 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YOLOv5l6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SlimNeck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구조 도입으로 경량화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GSConv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+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VoV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-GSCSP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모듈 설계로 정확도 유지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mAP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성능을 유지하면서도 모델 크기를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감소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0937BA-F432-BC7C-4AFB-0FB2FF5E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(Introduction)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1661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CD47B-444D-EC80-7F55-64A057840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49515-D6E4-3AE9-CF37-C16DCC1C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67BE87-FE78-EE39-8D31-53AA08AF1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2591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* 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제안하는 모델은 </a:t>
            </a: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YOLOv5l6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를 기반으로 하며</a:t>
            </a: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다음과 같은 개선점을 포함</a:t>
            </a:r>
            <a:endParaRPr lang="en-US" altLang="ko-KR" sz="1600" b="1" kern="0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en-US" altLang="ko-KR" sz="1600" kern="0" dirty="0" err="1">
                <a:solidFill>
                  <a:schemeClr val="tx1"/>
                </a:solidFill>
                <a:latin typeface="+mn-ea"/>
                <a:ea typeface="+mn-ea"/>
              </a:rPr>
              <a:t>GSConv</a:t>
            </a: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 (Ghost-Shuffle Convolution)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표준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합성곱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(SC)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과 깊이별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합성곱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(DC)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을 결합하고 채널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셔플을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통해 정보 융합 효과를 극대화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en-US" altLang="ko-KR" sz="1600" kern="0" dirty="0" err="1">
                <a:solidFill>
                  <a:schemeClr val="tx1"/>
                </a:solidFill>
                <a:latin typeface="+mn-ea"/>
                <a:ea typeface="+mn-ea"/>
              </a:rPr>
              <a:t>SlimNeck</a:t>
            </a: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모듈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90110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59236</TotalTime>
  <Words>1183</Words>
  <Application>Microsoft Office PowerPoint</Application>
  <PresentationFormat>화면 슬라이드 쇼(4:3)</PresentationFormat>
  <Paragraphs>136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나눔고딕 ExtraBold</vt:lpstr>
      <vt:lpstr>맑은 고딕</vt:lpstr>
      <vt:lpstr>함초롬바탕</vt:lpstr>
      <vt:lpstr>Arial</vt:lpstr>
      <vt:lpstr>Cambria</vt:lpstr>
      <vt:lpstr>Corbel</vt:lpstr>
      <vt:lpstr>Times New Roman</vt:lpstr>
      <vt:lpstr>Wingdings</vt:lpstr>
      <vt:lpstr>1_Default Design</vt:lpstr>
      <vt:lpstr>2_Default Design</vt:lpstr>
      <vt:lpstr>PowerPoint 프레젠테이션</vt:lpstr>
      <vt:lpstr>목차</vt:lpstr>
      <vt:lpstr>프로젝트 #1 개요</vt:lpstr>
      <vt:lpstr>프로젝트 #1 개요</vt:lpstr>
      <vt:lpstr>프로젝트 #1 개요</vt:lpstr>
      <vt:lpstr>서론 (Introduction)</vt:lpstr>
      <vt:lpstr>서론 (Introduction)</vt:lpstr>
      <vt:lpstr>서론 (Introduction)</vt:lpstr>
      <vt:lpstr>방법 (Methodology)</vt:lpstr>
      <vt:lpstr>방법 (Methodology)</vt:lpstr>
      <vt:lpstr>실험 구성 및 평가 방법 (Experiment Settings) </vt:lpstr>
      <vt:lpstr>결과 및 분석 (Results &amp; Analysis)</vt:lpstr>
      <vt:lpstr>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v vbnvvvvv bv ll</cp:lastModifiedBy>
  <cp:revision>3152</cp:revision>
  <cp:lastPrinted>2023-01-25T05:07:50Z</cp:lastPrinted>
  <dcterms:created xsi:type="dcterms:W3CDTF">2004-08-18T11:28:05Z</dcterms:created>
  <dcterms:modified xsi:type="dcterms:W3CDTF">2025-04-07T07:33:37Z</dcterms:modified>
</cp:coreProperties>
</file>