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795" r:id="rId2"/>
  </p:sldMasterIdLst>
  <p:notesMasterIdLst>
    <p:notesMasterId r:id="rId24"/>
  </p:notesMasterIdLst>
  <p:handoutMasterIdLst>
    <p:handoutMasterId r:id="rId25"/>
  </p:handoutMasterIdLst>
  <p:sldIdLst>
    <p:sldId id="449" r:id="rId3"/>
    <p:sldId id="1008" r:id="rId4"/>
    <p:sldId id="1026" r:id="rId5"/>
    <p:sldId id="999" r:id="rId6"/>
    <p:sldId id="1019" r:id="rId7"/>
    <p:sldId id="1031" r:id="rId8"/>
    <p:sldId id="1032" r:id="rId9"/>
    <p:sldId id="1033" r:id="rId10"/>
    <p:sldId id="1034" r:id="rId11"/>
    <p:sldId id="1039" r:id="rId12"/>
    <p:sldId id="1037" r:id="rId13"/>
    <p:sldId id="1042" r:id="rId14"/>
    <p:sldId id="1040" r:id="rId15"/>
    <p:sldId id="1036" r:id="rId16"/>
    <p:sldId id="1020" r:id="rId17"/>
    <p:sldId id="1044" r:id="rId18"/>
    <p:sldId id="1022" r:id="rId19"/>
    <p:sldId id="1023" r:id="rId20"/>
    <p:sldId id="1024" r:id="rId21"/>
    <p:sldId id="1016" r:id="rId22"/>
    <p:sldId id="1006" r:id="rId23"/>
  </p:sldIdLst>
  <p:sldSz cx="9144000" cy="6858000" type="screen4x3"/>
  <p:notesSz cx="6797675" cy="9926638"/>
  <p:defaultTextStyle>
    <a:defPPr>
      <a:defRPr lang="en-US"/>
    </a:defPPr>
    <a:lvl1pPr algn="ctr" rtl="0" fontAlgn="base">
      <a:spcBef>
        <a:spcPct val="0"/>
      </a:spcBef>
      <a:spcAft>
        <a:spcPct val="0"/>
      </a:spcAft>
      <a:defRPr kern="1200">
        <a:solidFill>
          <a:srgbClr val="00C0C0"/>
        </a:solidFill>
        <a:latin typeface="Arial" pitchFamily="34" charset="0"/>
        <a:ea typeface="+mn-ea"/>
        <a:cs typeface="+mn-cs"/>
      </a:defRPr>
    </a:lvl1pPr>
    <a:lvl2pPr marL="457200" algn="ctr" rtl="0" fontAlgn="base">
      <a:spcBef>
        <a:spcPct val="0"/>
      </a:spcBef>
      <a:spcAft>
        <a:spcPct val="0"/>
      </a:spcAft>
      <a:defRPr kern="1200">
        <a:solidFill>
          <a:srgbClr val="00C0C0"/>
        </a:solidFill>
        <a:latin typeface="Arial" pitchFamily="34" charset="0"/>
        <a:ea typeface="+mn-ea"/>
        <a:cs typeface="+mn-cs"/>
      </a:defRPr>
    </a:lvl2pPr>
    <a:lvl3pPr marL="914400" algn="ctr" rtl="0" fontAlgn="base">
      <a:spcBef>
        <a:spcPct val="0"/>
      </a:spcBef>
      <a:spcAft>
        <a:spcPct val="0"/>
      </a:spcAft>
      <a:defRPr kern="1200">
        <a:solidFill>
          <a:srgbClr val="00C0C0"/>
        </a:solidFill>
        <a:latin typeface="Arial" pitchFamily="34" charset="0"/>
        <a:ea typeface="+mn-ea"/>
        <a:cs typeface="+mn-cs"/>
      </a:defRPr>
    </a:lvl3pPr>
    <a:lvl4pPr marL="1371600" algn="ctr" rtl="0" fontAlgn="base">
      <a:spcBef>
        <a:spcPct val="0"/>
      </a:spcBef>
      <a:spcAft>
        <a:spcPct val="0"/>
      </a:spcAft>
      <a:defRPr kern="1200">
        <a:solidFill>
          <a:srgbClr val="00C0C0"/>
        </a:solidFill>
        <a:latin typeface="Arial" pitchFamily="34" charset="0"/>
        <a:ea typeface="+mn-ea"/>
        <a:cs typeface="+mn-cs"/>
      </a:defRPr>
    </a:lvl4pPr>
    <a:lvl5pPr marL="1828800" algn="ctr" rtl="0" fontAlgn="base">
      <a:spcBef>
        <a:spcPct val="0"/>
      </a:spcBef>
      <a:spcAft>
        <a:spcPct val="0"/>
      </a:spcAft>
      <a:defRPr kern="1200">
        <a:solidFill>
          <a:srgbClr val="00C0C0"/>
        </a:solidFill>
        <a:latin typeface="Arial" pitchFamily="34" charset="0"/>
        <a:ea typeface="+mn-ea"/>
        <a:cs typeface="+mn-cs"/>
      </a:defRPr>
    </a:lvl5pPr>
    <a:lvl6pPr marL="2286000" algn="l" defTabSz="914400" rtl="0" eaLnBrk="1" latinLnBrk="1" hangingPunct="1">
      <a:defRPr kern="1200">
        <a:solidFill>
          <a:srgbClr val="00C0C0"/>
        </a:solidFill>
        <a:latin typeface="Arial" pitchFamily="34" charset="0"/>
        <a:ea typeface="+mn-ea"/>
        <a:cs typeface="+mn-cs"/>
      </a:defRPr>
    </a:lvl6pPr>
    <a:lvl7pPr marL="2743200" algn="l" defTabSz="914400" rtl="0" eaLnBrk="1" latinLnBrk="1" hangingPunct="1">
      <a:defRPr kern="1200">
        <a:solidFill>
          <a:srgbClr val="00C0C0"/>
        </a:solidFill>
        <a:latin typeface="Arial" pitchFamily="34" charset="0"/>
        <a:ea typeface="+mn-ea"/>
        <a:cs typeface="+mn-cs"/>
      </a:defRPr>
    </a:lvl7pPr>
    <a:lvl8pPr marL="3200400" algn="l" defTabSz="914400" rtl="0" eaLnBrk="1" latinLnBrk="1" hangingPunct="1">
      <a:defRPr kern="1200">
        <a:solidFill>
          <a:srgbClr val="00C0C0"/>
        </a:solidFill>
        <a:latin typeface="Arial" pitchFamily="34" charset="0"/>
        <a:ea typeface="+mn-ea"/>
        <a:cs typeface="+mn-cs"/>
      </a:defRPr>
    </a:lvl8pPr>
    <a:lvl9pPr marL="3657600" algn="l" defTabSz="914400" rtl="0" eaLnBrk="1" latinLnBrk="1" hangingPunct="1">
      <a:defRPr kern="1200">
        <a:solidFill>
          <a:srgbClr val="00C0C0"/>
        </a:solidFill>
        <a:latin typeface="Arial" pitchFamily="34" charset="0"/>
        <a:ea typeface="+mn-ea"/>
        <a:cs typeface="+mn-cs"/>
      </a:defRPr>
    </a:lvl9pPr>
  </p:defaultTextStyle>
  <p:extLst>
    <p:ext uri="{521415D9-36F7-43E2-AB2F-B90AF26B5E84}">
      <p14:sectionLst xmlns:p14="http://schemas.microsoft.com/office/powerpoint/2010/main">
        <p14:section name="기본 구역" id="{4CEE8726-F9F3-41AF-B5F6-E34B9A5B6B90}">
          <p14:sldIdLst>
            <p14:sldId id="449"/>
            <p14:sldId id="1008"/>
            <p14:sldId id="1026"/>
            <p14:sldId id="999"/>
            <p14:sldId id="1019"/>
            <p14:sldId id="1031"/>
            <p14:sldId id="1032"/>
            <p14:sldId id="1033"/>
            <p14:sldId id="1034"/>
            <p14:sldId id="1039"/>
            <p14:sldId id="1037"/>
            <p14:sldId id="1042"/>
            <p14:sldId id="1040"/>
            <p14:sldId id="1036"/>
            <p14:sldId id="1020"/>
            <p14:sldId id="1044"/>
            <p14:sldId id="1022"/>
            <p14:sldId id="1023"/>
            <p14:sldId id="1024"/>
            <p14:sldId id="1016"/>
            <p14:sldId id="1006"/>
          </p14:sldIdLst>
        </p14:section>
      </p14:sectionLst>
    </p:ext>
    <p:ext uri="{EFAFB233-063F-42B5-8137-9DF3F51BA10A}">
      <p15:sldGuideLst xmlns:p15="http://schemas.microsoft.com/office/powerpoint/2012/main">
        <p15:guide id="1" orient="horz" pos="492" userDrawn="1">
          <p15:clr>
            <a:srgbClr val="A4A3A4"/>
          </p15:clr>
        </p15:guide>
        <p15:guide id="2" orient="horz" pos="813" userDrawn="1">
          <p15:clr>
            <a:srgbClr val="A4A3A4"/>
          </p15:clr>
        </p15:guide>
        <p15:guide id="3" orient="horz" pos="1122" userDrawn="1">
          <p15:clr>
            <a:srgbClr val="A4A3A4"/>
          </p15:clr>
        </p15:guide>
        <p15:guide id="4" orient="horz" pos="3537" userDrawn="1">
          <p15:clr>
            <a:srgbClr val="A4A3A4"/>
          </p15:clr>
        </p15:guide>
        <p15:guide id="5" orient="horz" pos="4199" userDrawn="1">
          <p15:clr>
            <a:srgbClr val="A4A3A4"/>
          </p15:clr>
        </p15:guide>
        <p15:guide id="6" orient="horz" pos="3921" userDrawn="1">
          <p15:clr>
            <a:srgbClr val="A4A3A4"/>
          </p15:clr>
        </p15:guide>
        <p15:guide id="7" orient="horz" pos="1952" userDrawn="1">
          <p15:clr>
            <a:srgbClr val="A4A3A4"/>
          </p15:clr>
        </p15:guide>
        <p15:guide id="8" pos="5551" userDrawn="1">
          <p15:clr>
            <a:srgbClr val="A4A3A4"/>
          </p15:clr>
        </p15:guide>
        <p15:guide id="9" pos="338" userDrawn="1">
          <p15:clr>
            <a:srgbClr val="A4A3A4"/>
          </p15:clr>
        </p15:guide>
        <p15:guide id="10" pos="4497" userDrawn="1">
          <p15:clr>
            <a:srgbClr val="A4A3A4"/>
          </p15:clr>
        </p15:guide>
        <p15:guide id="11" pos="2829" userDrawn="1">
          <p15:clr>
            <a:srgbClr val="A4A3A4"/>
          </p15:clr>
        </p15:guide>
        <p15:guide id="12" pos="1557" userDrawn="1">
          <p15:clr>
            <a:srgbClr val="A4A3A4"/>
          </p15:clr>
        </p15:guide>
        <p15:guide id="13" pos="3056" userDrawn="1">
          <p15:clr>
            <a:srgbClr val="A4A3A4"/>
          </p15:clr>
        </p15:guide>
        <p15:guide id="14" orient="horz" pos="1102">
          <p15:clr>
            <a:srgbClr val="A4A3A4"/>
          </p15:clr>
        </p15:guide>
        <p15:guide id="15" orient="horz" pos="3067">
          <p15:clr>
            <a:srgbClr val="A4A3A4"/>
          </p15:clr>
        </p15:guide>
        <p15:guide id="16" orient="horz" pos="4201">
          <p15:clr>
            <a:srgbClr val="A4A3A4"/>
          </p15:clr>
        </p15:guide>
        <p15:guide id="17" orient="horz" pos="1933">
          <p15:clr>
            <a:srgbClr val="A4A3A4"/>
          </p15:clr>
        </p15:guide>
        <p15:guide id="18" pos="552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75E"/>
    <a:srgbClr val="9A1F4E"/>
    <a:srgbClr val="E8E8E8"/>
    <a:srgbClr val="152B65"/>
    <a:srgbClr val="8FAADC"/>
    <a:srgbClr val="3367BB"/>
    <a:srgbClr val="CCECFF"/>
    <a:srgbClr val="FFFFCC"/>
    <a:srgbClr val="FFCC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2077" autoAdjust="0"/>
  </p:normalViewPr>
  <p:slideViewPr>
    <p:cSldViewPr>
      <p:cViewPr varScale="1">
        <p:scale>
          <a:sx n="98" d="100"/>
          <a:sy n="98" d="100"/>
        </p:scale>
        <p:origin x="1104" y="52"/>
      </p:cViewPr>
      <p:guideLst>
        <p:guide orient="horz" pos="492"/>
        <p:guide orient="horz" pos="813"/>
        <p:guide orient="horz" pos="1122"/>
        <p:guide orient="horz" pos="3537"/>
        <p:guide orient="horz" pos="4199"/>
        <p:guide orient="horz" pos="3921"/>
        <p:guide orient="horz" pos="1952"/>
        <p:guide pos="5551"/>
        <p:guide pos="338"/>
        <p:guide pos="4497"/>
        <p:guide pos="2829"/>
        <p:guide pos="1557"/>
        <p:guide pos="3056"/>
        <p:guide orient="horz" pos="1102"/>
        <p:guide orient="horz" pos="3067"/>
        <p:guide orient="horz" pos="4201"/>
        <p:guide orient="horz" pos="1933"/>
        <p:guide pos="55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908" y="414"/>
      </p:cViewPr>
      <p:guideLst>
        <p:guide orient="horz" pos="3127"/>
        <p:guide pos="2141"/>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101379" name="Rectangle 3"/>
          <p:cNvSpPr>
            <a:spLocks noGrp="1" noChangeArrowheads="1"/>
          </p:cNvSpPr>
          <p:nvPr>
            <p:ph type="dt" sz="quarter" idx="1"/>
          </p:nvPr>
        </p:nvSpPr>
        <p:spPr bwMode="auto">
          <a:xfrm>
            <a:off x="3849688"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endParaRPr lang="en-US" altLang="ko-KR" dirty="0"/>
          </a:p>
        </p:txBody>
      </p:sp>
      <p:sp>
        <p:nvSpPr>
          <p:cNvPr id="101381" name="Rectangle 5"/>
          <p:cNvSpPr>
            <a:spLocks noGrp="1" noChangeArrowheads="1"/>
          </p:cNvSpPr>
          <p:nvPr>
            <p:ph type="sldNum" sz="quarter" idx="3"/>
          </p:nvPr>
        </p:nvSpPr>
        <p:spPr bwMode="auto">
          <a:xfrm>
            <a:off x="3849688"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fld id="{324A1115-9F2D-4D68-85C5-5EC1194C2543}" type="slidenum">
              <a:rPr lang="en-US" altLang="ko-KR"/>
              <a:pPr>
                <a:defRPr/>
              </a:pPr>
              <a:t>‹#›</a:t>
            </a:fld>
            <a:endParaRPr lang="en-US" altLang="ko-KR" dirty="0"/>
          </a:p>
        </p:txBody>
      </p:sp>
    </p:spTree>
    <p:extLst>
      <p:ext uri="{BB962C8B-B14F-4D97-AF65-F5344CB8AC3E}">
        <p14:creationId xmlns:p14="http://schemas.microsoft.com/office/powerpoint/2010/main" val="41692951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52227" name="Rectangle 3"/>
          <p:cNvSpPr>
            <a:spLocks noGrp="1" noChangeArrowheads="1"/>
          </p:cNvSpPr>
          <p:nvPr>
            <p:ph type="dt" idx="1"/>
          </p:nvPr>
        </p:nvSpPr>
        <p:spPr bwMode="auto">
          <a:xfrm>
            <a:off x="3849688"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endParaRPr lang="en-US" altLang="ko-KR" dirty="0"/>
          </a:p>
        </p:txBody>
      </p:sp>
      <p:sp>
        <p:nvSpPr>
          <p:cNvPr id="15364"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81038" y="4715710"/>
            <a:ext cx="5435600" cy="446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52230" name="Rectangle 6"/>
          <p:cNvSpPr>
            <a:spLocks noGrp="1" noChangeArrowheads="1"/>
          </p:cNvSpPr>
          <p:nvPr>
            <p:ph type="ftr" sz="quarter" idx="4"/>
          </p:nvPr>
        </p:nvSpPr>
        <p:spPr bwMode="auto">
          <a:xfrm>
            <a:off x="0"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52231" name="Rectangle 7"/>
          <p:cNvSpPr>
            <a:spLocks noGrp="1" noChangeArrowheads="1"/>
          </p:cNvSpPr>
          <p:nvPr>
            <p:ph type="sldNum" sz="quarter" idx="5"/>
          </p:nvPr>
        </p:nvSpPr>
        <p:spPr bwMode="auto">
          <a:xfrm>
            <a:off x="3849688"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fld id="{BDE6D3F4-B44C-4D4D-B492-8788D90AD2BB}" type="slidenum">
              <a:rPr lang="en-US" altLang="ko-KR"/>
              <a:pPr>
                <a:defRPr/>
              </a:pPr>
              <a:t>‹#›</a:t>
            </a:fld>
            <a:endParaRPr lang="en-US" altLang="ko-KR" dirty="0"/>
          </a:p>
        </p:txBody>
      </p:sp>
    </p:spTree>
    <p:extLst>
      <p:ext uri="{BB962C8B-B14F-4D97-AF65-F5344CB8AC3E}">
        <p14:creationId xmlns:p14="http://schemas.microsoft.com/office/powerpoint/2010/main" val="17165830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BBD44-7F29-4E49-97C7-26E1782717F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78E34C6-4200-1AF3-69DF-B0F125E853B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6060860-0C1B-32DC-0EB7-CC65AD0C7CD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1AECC2E-A141-F59F-D484-14690DBA2310}"/>
              </a:ext>
            </a:extLst>
          </p:cNvPr>
          <p:cNvSpPr>
            <a:spLocks noGrp="1"/>
          </p:cNvSpPr>
          <p:nvPr>
            <p:ph type="sldNum" sz="quarter" idx="10"/>
          </p:nvPr>
        </p:nvSpPr>
        <p:spPr/>
        <p:txBody>
          <a:bodyPr/>
          <a:lstStyle/>
          <a:p>
            <a:fld id="{7CDBBC22-C944-46CC-B224-F57B82CD79F9}" type="slidenum">
              <a:rPr lang="ko-KR" altLang="en-US" smtClean="0"/>
              <a:pPr/>
              <a:t>1</a:t>
            </a:fld>
            <a:endParaRPr lang="ko-KR" altLang="en-US"/>
          </a:p>
        </p:txBody>
      </p:sp>
    </p:spTree>
    <p:extLst>
      <p:ext uri="{BB962C8B-B14F-4D97-AF65-F5344CB8AC3E}">
        <p14:creationId xmlns:p14="http://schemas.microsoft.com/office/powerpoint/2010/main" val="86114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01FD-BE3C-5E59-12CA-6C5B9791CBE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78C3F42-914A-66A0-82CE-054AB9B1DA7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129BED6-8458-D10C-A9DE-5D90B7AB12B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BB5DB817-06E5-D792-48D3-E3F4CA772F29}"/>
              </a:ext>
            </a:extLst>
          </p:cNvPr>
          <p:cNvSpPr>
            <a:spLocks noGrp="1"/>
          </p:cNvSpPr>
          <p:nvPr>
            <p:ph type="sldNum" sz="quarter" idx="10"/>
          </p:nvPr>
        </p:nvSpPr>
        <p:spPr/>
        <p:txBody>
          <a:bodyPr/>
          <a:lstStyle/>
          <a:p>
            <a:fld id="{7CDBBC22-C944-46CC-B224-F57B82CD79F9}" type="slidenum">
              <a:rPr lang="ko-KR" altLang="en-US" smtClean="0"/>
              <a:pPr/>
              <a:t>10</a:t>
            </a:fld>
            <a:endParaRPr lang="ko-KR" altLang="en-US"/>
          </a:p>
        </p:txBody>
      </p:sp>
    </p:spTree>
    <p:extLst>
      <p:ext uri="{BB962C8B-B14F-4D97-AF65-F5344CB8AC3E}">
        <p14:creationId xmlns:p14="http://schemas.microsoft.com/office/powerpoint/2010/main" val="19749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3902-F64B-5471-3129-C4FA3A6DEFD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99817AB-72F3-DB01-DE49-E8E972F0ACB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A8552AF-5E55-A07F-7A24-5F35CC77E10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9EC1C744-6602-364A-0A5A-49689126395B}"/>
              </a:ext>
            </a:extLst>
          </p:cNvPr>
          <p:cNvSpPr>
            <a:spLocks noGrp="1"/>
          </p:cNvSpPr>
          <p:nvPr>
            <p:ph type="sldNum" sz="quarter" idx="10"/>
          </p:nvPr>
        </p:nvSpPr>
        <p:spPr/>
        <p:txBody>
          <a:bodyPr/>
          <a:lstStyle/>
          <a:p>
            <a:fld id="{7CDBBC22-C944-46CC-B224-F57B82CD79F9}" type="slidenum">
              <a:rPr lang="ko-KR" altLang="en-US" smtClean="0"/>
              <a:pPr/>
              <a:t>11</a:t>
            </a:fld>
            <a:endParaRPr lang="ko-KR" altLang="en-US"/>
          </a:p>
        </p:txBody>
      </p:sp>
    </p:spTree>
    <p:extLst>
      <p:ext uri="{BB962C8B-B14F-4D97-AF65-F5344CB8AC3E}">
        <p14:creationId xmlns:p14="http://schemas.microsoft.com/office/powerpoint/2010/main" val="67134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67FAD-7828-68DE-2BF2-AB4A31AA28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4D607A6-E9AD-4EA8-83CF-CFF6E55068B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C315D65-20C4-5871-7086-D69B702DA2AB}"/>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B99390F-9E98-4A6A-568F-AB3CA1E39192}"/>
              </a:ext>
            </a:extLst>
          </p:cNvPr>
          <p:cNvSpPr>
            <a:spLocks noGrp="1"/>
          </p:cNvSpPr>
          <p:nvPr>
            <p:ph type="sldNum" sz="quarter" idx="10"/>
          </p:nvPr>
        </p:nvSpPr>
        <p:spPr/>
        <p:txBody>
          <a:bodyPr/>
          <a:lstStyle/>
          <a:p>
            <a:fld id="{7CDBBC22-C944-46CC-B224-F57B82CD79F9}" type="slidenum">
              <a:rPr lang="ko-KR" altLang="en-US" smtClean="0"/>
              <a:pPr/>
              <a:t>12</a:t>
            </a:fld>
            <a:endParaRPr lang="ko-KR" altLang="en-US"/>
          </a:p>
        </p:txBody>
      </p:sp>
    </p:spTree>
    <p:extLst>
      <p:ext uri="{BB962C8B-B14F-4D97-AF65-F5344CB8AC3E}">
        <p14:creationId xmlns:p14="http://schemas.microsoft.com/office/powerpoint/2010/main" val="3373548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C1A7-A080-8A13-38A1-FF01E395CD2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CA8FDE5-1584-476B-6C22-9D7BBE782EA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F891D08-14D7-6096-E78C-F3A67180762C}"/>
              </a:ext>
            </a:extLst>
          </p:cNvPr>
          <p:cNvSpPr>
            <a:spLocks noGrp="1"/>
          </p:cNvSpPr>
          <p:nvPr>
            <p:ph type="body" idx="1"/>
          </p:nvPr>
        </p:nvSpPr>
        <p:spPr/>
        <p:txBody>
          <a:bodyPr/>
          <a:lstStyle/>
          <a:p>
            <a:r>
              <a:rPr lang="en-US" altLang="ko-KR" dirty="0"/>
              <a:t>[1</a:t>
            </a:r>
            <a:r>
              <a:rPr lang="ko-KR" altLang="en-US" dirty="0"/>
              <a:t>차 실험결과 </a:t>
            </a:r>
            <a:r>
              <a:rPr lang="en-US" altLang="ko-KR" dirty="0"/>
              <a:t>N </a:t>
            </a:r>
            <a:r>
              <a:rPr lang="ko-KR" altLang="en-US" dirty="0"/>
              <a:t>모델이 가장 큰 성능을 보인 이유</a:t>
            </a:r>
            <a:r>
              <a:rPr lang="en-US" altLang="ko-KR" dirty="0"/>
              <a:t>]</a:t>
            </a:r>
          </a:p>
          <a:p>
            <a:pPr>
              <a:lnSpc>
                <a:spcPct val="150000"/>
              </a:lnSpc>
              <a:buNone/>
            </a:pPr>
            <a:r>
              <a:rPr lang="en-US" altLang="ko-KR" b="1" dirty="0"/>
              <a:t>1. </a:t>
            </a:r>
            <a:r>
              <a:rPr lang="ko-KR" altLang="en-US" b="1" dirty="0"/>
              <a:t>데이터셋 규모 대비 적정 모델 크기</a:t>
            </a:r>
          </a:p>
          <a:p>
            <a:pPr>
              <a:lnSpc>
                <a:spcPct val="150000"/>
              </a:lnSpc>
              <a:buFont typeface="Arial" panose="020B0604020202020204" pitchFamily="34" charset="0"/>
              <a:buChar char="•"/>
            </a:pPr>
            <a:r>
              <a:rPr lang="ko-KR" altLang="en-US" sz="1200" dirty="0"/>
              <a:t>총 학습 인스턴스 수는 약 </a:t>
            </a:r>
            <a:r>
              <a:rPr lang="en-US" altLang="ko-KR" sz="1200" dirty="0"/>
              <a:t>4,413</a:t>
            </a:r>
            <a:r>
              <a:rPr lang="ko-KR" altLang="en-US" sz="1200" dirty="0"/>
              <a:t>개로</a:t>
            </a:r>
            <a:r>
              <a:rPr lang="en-US" altLang="ko-KR" sz="1200" dirty="0"/>
              <a:t>, </a:t>
            </a:r>
            <a:r>
              <a:rPr lang="ko-KR" altLang="en-US" sz="1200" dirty="0"/>
              <a:t>이는 대규모 학습</a:t>
            </a:r>
            <a:r>
              <a:rPr lang="en-US" altLang="ko-KR" sz="1200" dirty="0"/>
              <a:t>(</a:t>
            </a:r>
            <a:r>
              <a:rPr lang="ko-KR" altLang="en-US" sz="1200" dirty="0"/>
              <a:t>수십만 장</a:t>
            </a:r>
            <a:r>
              <a:rPr lang="en-US" altLang="ko-KR" sz="1200" dirty="0"/>
              <a:t>)</a:t>
            </a:r>
            <a:r>
              <a:rPr lang="ko-KR" altLang="en-US" sz="1200" dirty="0"/>
              <a:t>에 비해 </a:t>
            </a:r>
            <a:r>
              <a:rPr lang="ko-KR" altLang="en-US" sz="1200" b="1" dirty="0"/>
              <a:t>상대적으로 작고 제한적인 </a:t>
            </a:r>
            <a:r>
              <a:rPr lang="ko-KR" altLang="en-US" sz="1200" b="1" dirty="0" err="1"/>
              <a:t>데이터셋임</a:t>
            </a:r>
            <a:endParaRPr lang="en-US" altLang="ko-KR" sz="1200" dirty="0"/>
          </a:p>
          <a:p>
            <a:pPr>
              <a:lnSpc>
                <a:spcPct val="150000"/>
              </a:lnSpc>
              <a:buFont typeface="Arial" panose="020B0604020202020204" pitchFamily="34" charset="0"/>
              <a:buChar char="•"/>
            </a:pPr>
            <a:r>
              <a:rPr lang="ko-KR" altLang="en-US" sz="1200" dirty="0"/>
              <a:t>이 경우</a:t>
            </a:r>
            <a:r>
              <a:rPr lang="en-US" altLang="ko-KR" sz="1200" dirty="0"/>
              <a:t>, </a:t>
            </a:r>
            <a:r>
              <a:rPr lang="ko-KR" altLang="en-US" sz="1200" dirty="0"/>
              <a:t>매개변수 수가 많은 모델</a:t>
            </a:r>
            <a:r>
              <a:rPr lang="en-US" altLang="ko-KR" sz="1200" dirty="0"/>
              <a:t>(L, X)</a:t>
            </a:r>
            <a:r>
              <a:rPr lang="ko-KR" altLang="en-US" sz="1200" dirty="0"/>
              <a:t>은 </a:t>
            </a:r>
            <a:r>
              <a:rPr lang="ko-KR" altLang="en-US" sz="1200" dirty="0" err="1"/>
              <a:t>과적합</a:t>
            </a:r>
            <a:r>
              <a:rPr lang="en-US" altLang="ko-KR" sz="1200" dirty="0"/>
              <a:t>(overfitting)</a:t>
            </a:r>
            <a:r>
              <a:rPr lang="ko-KR" altLang="en-US" sz="1200" dirty="0"/>
              <a:t>의 위험이 높아질 수 있으며</a:t>
            </a:r>
            <a:r>
              <a:rPr lang="en-US" altLang="ko-KR" sz="1200" dirty="0"/>
              <a:t>, </a:t>
            </a:r>
            <a:r>
              <a:rPr lang="ko-KR" altLang="en-US" sz="1200" dirty="0"/>
              <a:t>모델이 복잡한 표현을 학습하느라 일반화 성능이 저하될 수 있음</a:t>
            </a:r>
            <a:endParaRPr lang="en-US" altLang="ko-KR" sz="1200" dirty="0"/>
          </a:p>
          <a:p>
            <a:pPr>
              <a:lnSpc>
                <a:spcPct val="150000"/>
              </a:lnSpc>
              <a:buFont typeface="Arial" panose="020B0604020202020204" pitchFamily="34" charset="0"/>
              <a:buChar char="•"/>
            </a:pPr>
            <a:r>
              <a:rPr lang="ko-KR" altLang="en-US" sz="1200" dirty="0"/>
              <a:t>반면</a:t>
            </a:r>
            <a:r>
              <a:rPr lang="en-US" altLang="ko-KR" sz="1200" dirty="0"/>
              <a:t>, YOLOv11-N</a:t>
            </a:r>
            <a:r>
              <a:rPr lang="ko-KR" altLang="en-US" sz="1200" dirty="0"/>
              <a:t>은 복잡도를 제한하여 </a:t>
            </a:r>
            <a:r>
              <a:rPr lang="ko-KR" altLang="en-US" sz="1200" b="1" dirty="0"/>
              <a:t>적은 데이터에서 더 효율적으로 일반화 성능을 확보</a:t>
            </a:r>
            <a:r>
              <a:rPr lang="ko-KR" altLang="en-US" sz="1200" dirty="0"/>
              <a:t>했을 가능성이 큼</a:t>
            </a:r>
            <a:endParaRPr lang="en-US" altLang="ko-KR" dirty="0"/>
          </a:p>
          <a:p>
            <a:pPr>
              <a:lnSpc>
                <a:spcPct val="150000"/>
              </a:lnSpc>
              <a:buNone/>
            </a:pPr>
            <a:r>
              <a:rPr lang="en-US" altLang="ko-KR" b="1" dirty="0"/>
              <a:t>2. </a:t>
            </a:r>
            <a:r>
              <a:rPr lang="ko-KR" altLang="en-US" b="1" dirty="0"/>
              <a:t>불량 유형의 시각적 패턴이 단순하고 강력함</a:t>
            </a:r>
          </a:p>
          <a:p>
            <a:pPr>
              <a:lnSpc>
                <a:spcPct val="150000"/>
              </a:lnSpc>
              <a:buFont typeface="Arial" panose="020B0604020202020204" pitchFamily="34" charset="0"/>
              <a:buChar char="•"/>
            </a:pPr>
            <a:r>
              <a:rPr lang="en-US" altLang="ko-KR" sz="1200" dirty="0"/>
              <a:t>SMT </a:t>
            </a:r>
            <a:r>
              <a:rPr lang="ko-KR" altLang="en-US" sz="1200" dirty="0"/>
              <a:t>불량 유형은 대부분 뚜렷한 경계</a:t>
            </a:r>
            <a:r>
              <a:rPr lang="en-US" altLang="ko-KR" sz="1200" dirty="0"/>
              <a:t>, </a:t>
            </a:r>
            <a:r>
              <a:rPr lang="ko-KR" altLang="en-US" sz="1200" dirty="0"/>
              <a:t>윤곽</a:t>
            </a:r>
            <a:r>
              <a:rPr lang="en-US" altLang="ko-KR" sz="1200" dirty="0"/>
              <a:t>, </a:t>
            </a:r>
            <a:r>
              <a:rPr lang="ko-KR" altLang="en-US" sz="1200" dirty="0"/>
              <a:t>구조적 결함이 동반되며</a:t>
            </a:r>
            <a:r>
              <a:rPr lang="en-US" altLang="ko-KR" sz="1200" dirty="0"/>
              <a:t>, </a:t>
            </a:r>
            <a:r>
              <a:rPr lang="ko-KR" altLang="en-US" sz="1200" dirty="0"/>
              <a:t>상대적으로 </a:t>
            </a:r>
            <a:r>
              <a:rPr lang="ko-KR" altLang="en-US" sz="1200" b="1" dirty="0" err="1"/>
              <a:t>저차원</a:t>
            </a:r>
            <a:r>
              <a:rPr lang="ko-KR" altLang="en-US" sz="1200" b="1" dirty="0"/>
              <a:t> 특징만으로도 충분히 구분 가능</a:t>
            </a:r>
            <a:r>
              <a:rPr lang="ko-KR" altLang="en-US" sz="1200" dirty="0"/>
              <a:t>한 경우가 많음</a:t>
            </a:r>
            <a:endParaRPr lang="en-US" altLang="ko-KR" sz="1200" dirty="0"/>
          </a:p>
          <a:p>
            <a:pPr>
              <a:lnSpc>
                <a:spcPct val="150000"/>
              </a:lnSpc>
              <a:buFont typeface="Arial" panose="020B0604020202020204" pitchFamily="34" charset="0"/>
              <a:buChar char="•"/>
            </a:pPr>
            <a:r>
              <a:rPr lang="en-US" altLang="ko-KR" sz="1200" dirty="0"/>
              <a:t>YOLOv11-N</a:t>
            </a:r>
            <a:r>
              <a:rPr lang="ko-KR" altLang="en-US" sz="1200" dirty="0"/>
              <a:t>처럼 가벼운 성능이 정제된 네트워크가 </a:t>
            </a:r>
            <a:r>
              <a:rPr lang="ko-KR" altLang="en-US" sz="1200" b="1" dirty="0"/>
              <a:t>불필요하게 복잡한 고차 표현 없이도 충분히 학습</a:t>
            </a:r>
            <a:r>
              <a:rPr lang="ko-KR" altLang="en-US" sz="1200" dirty="0"/>
              <a:t>할 수 있었던 것으로 해석</a:t>
            </a:r>
            <a:endParaRPr lang="en-US" altLang="ko-KR" sz="1200" dirty="0"/>
          </a:p>
          <a:p>
            <a:pPr>
              <a:lnSpc>
                <a:spcPct val="150000"/>
              </a:lnSpc>
            </a:pPr>
            <a:r>
              <a:rPr lang="en-US" altLang="ko-KR" sz="1200" b="1" dirty="0">
                <a:solidFill>
                  <a:schemeClr val="accent2"/>
                </a:solidFill>
              </a:rPr>
              <a:t>→ </a:t>
            </a:r>
            <a:r>
              <a:rPr lang="ko-KR" altLang="en-US" sz="1200" b="1" u="sng" dirty="0">
                <a:solidFill>
                  <a:schemeClr val="accent2"/>
                </a:solidFill>
              </a:rPr>
              <a:t>데이터셋 규모가 중소형일 때</a:t>
            </a:r>
            <a:r>
              <a:rPr lang="en-US" altLang="ko-KR" sz="1200" b="1" u="sng" dirty="0">
                <a:solidFill>
                  <a:schemeClr val="accent2"/>
                </a:solidFill>
              </a:rPr>
              <a:t>, </a:t>
            </a:r>
            <a:r>
              <a:rPr lang="ko-KR" altLang="en-US" sz="1200" b="1" u="sng" dirty="0">
                <a:solidFill>
                  <a:schemeClr val="accent2"/>
                </a:solidFill>
              </a:rPr>
              <a:t>최신 구조의 경량 모델은 과도한 복잡도 없이도 더 효율적으로 학습하고 일반화할 수 있으며</a:t>
            </a:r>
            <a:r>
              <a:rPr lang="en-US" altLang="ko-KR" sz="1200" b="1" u="sng" dirty="0">
                <a:solidFill>
                  <a:schemeClr val="accent2"/>
                </a:solidFill>
              </a:rPr>
              <a:t>, </a:t>
            </a:r>
            <a:r>
              <a:rPr lang="ko-KR" altLang="en-US" sz="1200" b="1" u="sng" dirty="0">
                <a:solidFill>
                  <a:schemeClr val="accent2"/>
                </a:solidFill>
              </a:rPr>
              <a:t>시각적 패턴이 명확한 분야</a:t>
            </a:r>
            <a:r>
              <a:rPr lang="en-US" altLang="ko-KR" sz="1200" b="1" u="sng" dirty="0">
                <a:solidFill>
                  <a:schemeClr val="accent2"/>
                </a:solidFill>
              </a:rPr>
              <a:t>(SMT </a:t>
            </a:r>
            <a:r>
              <a:rPr lang="ko-KR" altLang="en-US" sz="1200" b="1" u="sng" dirty="0">
                <a:solidFill>
                  <a:schemeClr val="accent2"/>
                </a:solidFill>
              </a:rPr>
              <a:t>공정 등</a:t>
            </a:r>
            <a:r>
              <a:rPr lang="en-US" altLang="ko-KR" sz="1200" b="1" u="sng" dirty="0">
                <a:solidFill>
                  <a:schemeClr val="accent2"/>
                </a:solidFill>
              </a:rPr>
              <a:t>)</a:t>
            </a:r>
            <a:r>
              <a:rPr lang="ko-KR" altLang="en-US" sz="1200" b="1" u="sng" dirty="0">
                <a:solidFill>
                  <a:schemeClr val="accent2"/>
                </a:solidFill>
              </a:rPr>
              <a:t>에서는 오히려 가장 단순한 모델이 최고의 성능을 낼 수 있다</a:t>
            </a:r>
            <a:endParaRPr lang="en-US" altLang="ko-KR" sz="1200" b="1" u="sng" dirty="0">
              <a:solidFill>
                <a:schemeClr val="accent2"/>
              </a:solidFill>
            </a:endParaRPr>
          </a:p>
          <a:p>
            <a:endParaRPr lang="ko-KR" altLang="en-US" dirty="0"/>
          </a:p>
        </p:txBody>
      </p:sp>
      <p:sp>
        <p:nvSpPr>
          <p:cNvPr id="4" name="슬라이드 번호 개체 틀 3">
            <a:extLst>
              <a:ext uri="{FF2B5EF4-FFF2-40B4-BE49-F238E27FC236}">
                <a16:creationId xmlns:a16="http://schemas.microsoft.com/office/drawing/2014/main" id="{FE1CDF16-0963-BA90-685A-752E45FF25B6}"/>
              </a:ext>
            </a:extLst>
          </p:cNvPr>
          <p:cNvSpPr>
            <a:spLocks noGrp="1"/>
          </p:cNvSpPr>
          <p:nvPr>
            <p:ph type="sldNum" sz="quarter" idx="10"/>
          </p:nvPr>
        </p:nvSpPr>
        <p:spPr/>
        <p:txBody>
          <a:bodyPr/>
          <a:lstStyle/>
          <a:p>
            <a:fld id="{7CDBBC22-C944-46CC-B224-F57B82CD79F9}" type="slidenum">
              <a:rPr lang="ko-KR" altLang="en-US" smtClean="0"/>
              <a:pPr/>
              <a:t>13</a:t>
            </a:fld>
            <a:endParaRPr lang="ko-KR" altLang="en-US"/>
          </a:p>
        </p:txBody>
      </p:sp>
    </p:spTree>
    <p:extLst>
      <p:ext uri="{BB962C8B-B14F-4D97-AF65-F5344CB8AC3E}">
        <p14:creationId xmlns:p14="http://schemas.microsoft.com/office/powerpoint/2010/main" val="265356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CEC3A-6E98-A112-7E89-E090C3E457B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64F0A2-E33E-2E97-6477-3B162698C03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ECD66C7-6C9A-0D7E-2FD9-ECD61DE12748}"/>
              </a:ext>
            </a:extLst>
          </p:cNvPr>
          <p:cNvSpPr>
            <a:spLocks noGrp="1"/>
          </p:cNvSpPr>
          <p:nvPr>
            <p:ph type="body" idx="1"/>
          </p:nvPr>
        </p:nvSpPr>
        <p:spPr/>
        <p:txBody>
          <a:bodyPr/>
          <a:lstStyle/>
          <a:p>
            <a:pPr marL="0" indent="0">
              <a:buFontTx/>
              <a:buNone/>
            </a:pPr>
            <a:r>
              <a:rPr lang="en-US" altLang="ko-KR" dirty="0"/>
              <a:t>** </a:t>
            </a:r>
            <a:r>
              <a:rPr lang="ko-KR" altLang="en-US" dirty="0"/>
              <a:t>해당 </a:t>
            </a:r>
            <a:r>
              <a:rPr lang="ko-KR" altLang="en-US" dirty="0" err="1"/>
              <a:t>하이퍼</a:t>
            </a:r>
            <a:r>
              <a:rPr lang="ko-KR" altLang="en-US" dirty="0"/>
              <a:t> 파라미터의  선택 이유</a:t>
            </a:r>
            <a:endParaRPr lang="en-US" altLang="ko-KR" dirty="0"/>
          </a:p>
          <a:p>
            <a:pPr marL="0" marR="0" indent="127000" algn="just" fontAlgn="base" latinLnBrk="1">
              <a:lnSpc>
                <a:spcPct val="230000"/>
              </a:lnSpc>
              <a:buNone/>
            </a:pPr>
            <a:r>
              <a:rPr lang="ko-KR" altLang="en-US" dirty="0"/>
              <a:t>  </a:t>
            </a:r>
            <a:r>
              <a:rPr lang="en-US" altLang="ko-KR" dirty="0"/>
              <a:t>: </a:t>
            </a:r>
            <a:r>
              <a:rPr lang="ko-KR" altLang="en-US" sz="1800" kern="0" spc="0" dirty="0">
                <a:solidFill>
                  <a:srgbClr val="000000"/>
                </a:solidFill>
                <a:effectLst/>
                <a:latin typeface="한양신명조"/>
                <a:ea typeface="한양신명조"/>
              </a:rPr>
              <a:t>해당 파라미터들은 모두 기하학적 변형을 통해 이미지의 공간적 구성을 다변화하는 효과를 가지며</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실제 학습 과정에서 회전 촬영된 </a:t>
            </a:r>
            <a:r>
              <a:rPr lang="en-US" altLang="ko-KR" sz="1800" kern="0" spc="0" dirty="0">
                <a:solidFill>
                  <a:srgbClr val="000000"/>
                </a:solidFill>
                <a:effectLst/>
                <a:latin typeface="한양신명조"/>
                <a:ea typeface="한양신명조"/>
              </a:rPr>
              <a:t>4</a:t>
            </a:r>
            <a:r>
              <a:rPr lang="ko-KR" altLang="en-US" sz="1800" kern="0" spc="0" dirty="0">
                <a:solidFill>
                  <a:srgbClr val="000000"/>
                </a:solidFill>
                <a:effectLst/>
                <a:latin typeface="한양신명조"/>
                <a:ea typeface="한양신명조"/>
              </a:rPr>
              <a:t>장의 이미지</a:t>
            </a:r>
            <a:r>
              <a:rPr lang="en-US" altLang="ko-KR" sz="1800" kern="0" spc="0" dirty="0">
                <a:solidFill>
                  <a:srgbClr val="000000"/>
                </a:solidFill>
                <a:effectLst/>
                <a:latin typeface="한양신명조"/>
                <a:ea typeface="한양신명조"/>
              </a:rPr>
              <a:t>(0°, 90°, 180°, 270°) </a:t>
            </a:r>
            <a:r>
              <a:rPr lang="ko-KR" altLang="en-US" sz="1800" kern="0" spc="0" dirty="0">
                <a:solidFill>
                  <a:srgbClr val="000000"/>
                </a:solidFill>
                <a:effectLst/>
                <a:latin typeface="한양신명조"/>
                <a:ea typeface="한양신명조"/>
              </a:rPr>
              <a:t>중 일부만을 선별적으로 사용했던 한계를 보완할 수 있다</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즉</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특정 각도에서 불량이 잘 드러나는 이미지 </a:t>
            </a:r>
            <a:r>
              <a:rPr lang="en-US" altLang="ko-KR" sz="1800" kern="0" spc="0" dirty="0">
                <a:solidFill>
                  <a:srgbClr val="000000"/>
                </a:solidFill>
                <a:effectLst/>
                <a:latin typeface="한양신명조"/>
                <a:ea typeface="한양신명조"/>
              </a:rPr>
              <a:t>1~2</a:t>
            </a:r>
            <a:r>
              <a:rPr lang="ko-KR" altLang="en-US" sz="1800" kern="0" spc="0" dirty="0">
                <a:solidFill>
                  <a:srgbClr val="000000"/>
                </a:solidFill>
                <a:effectLst/>
                <a:latin typeface="한양신명조"/>
                <a:ea typeface="한양신명조"/>
              </a:rPr>
              <a:t>장을 중심으로 학습한 기존 방식은 방향성 일반화에 한계를 가질 수 있으며</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회전 및 반전 증강을 통해 모델이 다양한 시점에서의 불량 형태를 포괄적으로 학습할 수 있도록 도와준다</a:t>
            </a:r>
            <a:r>
              <a:rPr lang="en-US" altLang="ko-KR" sz="1800" kern="0" spc="0" dirty="0">
                <a:solidFill>
                  <a:srgbClr val="000000"/>
                </a:solidFill>
                <a:effectLst/>
                <a:latin typeface="한양신명조"/>
                <a:ea typeface="한양신명조"/>
              </a:rPr>
              <a:t>.</a:t>
            </a:r>
            <a:endParaRPr lang="ko-KR" altLang="en-US" sz="1800" kern="0" spc="0" dirty="0">
              <a:solidFill>
                <a:srgbClr val="000000"/>
              </a:solidFill>
              <a:effectLst/>
              <a:latin typeface="한양신명조"/>
            </a:endParaRPr>
          </a:p>
          <a:p>
            <a:pPr marL="0" marR="0" indent="127000" algn="just" fontAlgn="base" latinLnBrk="1">
              <a:lnSpc>
                <a:spcPct val="230000"/>
              </a:lnSpc>
            </a:pPr>
            <a:r>
              <a:rPr lang="ko-KR" altLang="en-US" sz="1800" kern="0" spc="0" dirty="0">
                <a:solidFill>
                  <a:srgbClr val="000000"/>
                </a:solidFill>
                <a:effectLst/>
                <a:latin typeface="한양신명조"/>
                <a:ea typeface="한양신명조"/>
              </a:rPr>
              <a:t>이러한 기하학적 데이터 증강은 특히 </a:t>
            </a:r>
            <a:r>
              <a:rPr lang="en-US" altLang="ko-KR" sz="1800" kern="0" spc="0" dirty="0">
                <a:solidFill>
                  <a:srgbClr val="000000"/>
                </a:solidFill>
                <a:effectLst/>
                <a:latin typeface="한양신명조"/>
                <a:ea typeface="한양신명조"/>
              </a:rPr>
              <a:t>SMT </a:t>
            </a:r>
            <a:r>
              <a:rPr lang="ko-KR" altLang="en-US" sz="1800" kern="0" spc="0" dirty="0">
                <a:solidFill>
                  <a:srgbClr val="000000"/>
                </a:solidFill>
                <a:effectLst/>
                <a:latin typeface="한양신명조"/>
                <a:ea typeface="한양신명조"/>
              </a:rPr>
              <a:t>공정처럼 동일한 부품이라도 위치</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방향</a:t>
            </a:r>
            <a:r>
              <a:rPr lang="en-US" altLang="ko-KR" sz="1800" kern="0" spc="0" dirty="0">
                <a:solidFill>
                  <a:srgbClr val="000000"/>
                </a:solidFill>
                <a:effectLst/>
                <a:latin typeface="한양신명조"/>
                <a:ea typeface="한양신명조"/>
              </a:rPr>
              <a:t>, </a:t>
            </a:r>
            <a:r>
              <a:rPr lang="ko-KR" altLang="en-US" sz="1800" kern="0" spc="0" dirty="0">
                <a:solidFill>
                  <a:srgbClr val="000000"/>
                </a:solidFill>
                <a:effectLst/>
                <a:latin typeface="한양신명조"/>
                <a:ea typeface="한양신명조"/>
              </a:rPr>
              <a:t>배치 상태에 따라 시각적 특성이 달라지는 환경에서 모델의 검출 능력 향상과 일반화 성능</a:t>
            </a:r>
            <a:r>
              <a:rPr lang="en-US" altLang="ko-KR" sz="1800" kern="0" spc="0" dirty="0">
                <a:solidFill>
                  <a:srgbClr val="000000"/>
                </a:solidFill>
                <a:effectLst/>
                <a:latin typeface="한양신명조"/>
                <a:ea typeface="한양신명조"/>
              </a:rPr>
              <a:t>(generalization)</a:t>
            </a:r>
            <a:r>
              <a:rPr lang="ko-KR" altLang="en-US" sz="1800" kern="0" spc="0" dirty="0">
                <a:solidFill>
                  <a:srgbClr val="000000"/>
                </a:solidFill>
                <a:effectLst/>
                <a:latin typeface="한양신명조"/>
                <a:ea typeface="한양신명조"/>
              </a:rPr>
              <a:t>을 높이는 데 중요한 역할을 할 것이다</a:t>
            </a:r>
            <a:r>
              <a:rPr lang="en-US" altLang="ko-KR" sz="1800" kern="0" spc="0" dirty="0">
                <a:solidFill>
                  <a:srgbClr val="000000"/>
                </a:solidFill>
                <a:effectLst/>
                <a:latin typeface="한양신명조"/>
                <a:ea typeface="한양신명조"/>
              </a:rPr>
              <a:t>.</a:t>
            </a:r>
            <a:endParaRPr lang="ko-KR" altLang="en-US" sz="1800" kern="0" spc="0" dirty="0">
              <a:solidFill>
                <a:srgbClr val="000000"/>
              </a:solidFill>
              <a:effectLst/>
              <a:latin typeface="한양신명조"/>
            </a:endParaRPr>
          </a:p>
        </p:txBody>
      </p:sp>
      <p:sp>
        <p:nvSpPr>
          <p:cNvPr id="4" name="슬라이드 번호 개체 틀 3">
            <a:extLst>
              <a:ext uri="{FF2B5EF4-FFF2-40B4-BE49-F238E27FC236}">
                <a16:creationId xmlns:a16="http://schemas.microsoft.com/office/drawing/2014/main" id="{BD456727-9B7A-498E-18C7-87C42DCE183E}"/>
              </a:ext>
            </a:extLst>
          </p:cNvPr>
          <p:cNvSpPr>
            <a:spLocks noGrp="1"/>
          </p:cNvSpPr>
          <p:nvPr>
            <p:ph type="sldNum" sz="quarter" idx="10"/>
          </p:nvPr>
        </p:nvSpPr>
        <p:spPr/>
        <p:txBody>
          <a:bodyPr/>
          <a:lstStyle/>
          <a:p>
            <a:fld id="{7CDBBC22-C944-46CC-B224-F57B82CD79F9}" type="slidenum">
              <a:rPr lang="ko-KR" altLang="en-US" smtClean="0"/>
              <a:pPr/>
              <a:t>14</a:t>
            </a:fld>
            <a:endParaRPr lang="ko-KR" altLang="en-US"/>
          </a:p>
        </p:txBody>
      </p:sp>
    </p:spTree>
    <p:extLst>
      <p:ext uri="{BB962C8B-B14F-4D97-AF65-F5344CB8AC3E}">
        <p14:creationId xmlns:p14="http://schemas.microsoft.com/office/powerpoint/2010/main" val="2608978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6CAAE-FC32-01BF-249E-2C4E2A889B7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BE089B6-1039-ACD7-2DA8-DCAC4F6CB0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3D83657-356E-5832-A347-D0FDC1AFB008}"/>
              </a:ext>
            </a:extLst>
          </p:cNvPr>
          <p:cNvSpPr>
            <a:spLocks noGrp="1"/>
          </p:cNvSpPr>
          <p:nvPr>
            <p:ph type="body" idx="1"/>
          </p:nvPr>
        </p:nvSpPr>
        <p:spPr/>
        <p:txBody>
          <a:bodyPr/>
          <a:lstStyle/>
          <a:p>
            <a:r>
              <a:rPr lang="en-US" altLang="ko-KR" dirty="0"/>
              <a:t>** 2</a:t>
            </a:r>
            <a:r>
              <a:rPr lang="ko-KR" altLang="en-US" dirty="0"/>
              <a:t>차 실험의 성능 평가를 </a:t>
            </a:r>
            <a:r>
              <a:rPr lang="en-US" altLang="ko-KR" dirty="0"/>
              <a:t>Confusion Matrix</a:t>
            </a:r>
            <a:r>
              <a:rPr lang="ko-KR" altLang="en-US" dirty="0"/>
              <a:t>만 수행한 이유</a:t>
            </a:r>
            <a:endParaRPr lang="en-US" altLang="ko-KR" dirty="0"/>
          </a:p>
          <a:p>
            <a:r>
              <a:rPr lang="en-US" altLang="ko-KR" dirty="0"/>
              <a:t> : </a:t>
            </a:r>
            <a:r>
              <a:rPr lang="ko-KR" altLang="en-US" dirty="0"/>
              <a:t>해당 연구의 궁극적인 목적은 실제 제조 현장에서의 적용으로</a:t>
            </a:r>
            <a:r>
              <a:rPr lang="en-US" altLang="ko-KR" dirty="0"/>
              <a:t>, </a:t>
            </a:r>
            <a:r>
              <a:rPr lang="ko-KR" altLang="en-US" dirty="0"/>
              <a:t>모델 자체의 기능을 </a:t>
            </a:r>
            <a:r>
              <a:rPr lang="ko-KR" altLang="en-US" dirty="0" err="1"/>
              <a:t>비교하는것도</a:t>
            </a:r>
            <a:r>
              <a:rPr lang="ko-KR" altLang="en-US" dirty="0"/>
              <a:t> 중요하지만</a:t>
            </a:r>
            <a:r>
              <a:rPr lang="en-US" altLang="ko-KR" dirty="0"/>
              <a:t>,</a:t>
            </a:r>
            <a:r>
              <a:rPr lang="ko-KR" altLang="en-US" dirty="0"/>
              <a:t> 실제 현장에서 불량을 얼마나 많이 탐지하느냐가 중요함</a:t>
            </a:r>
          </a:p>
        </p:txBody>
      </p:sp>
      <p:sp>
        <p:nvSpPr>
          <p:cNvPr id="4" name="슬라이드 번호 개체 틀 3">
            <a:extLst>
              <a:ext uri="{FF2B5EF4-FFF2-40B4-BE49-F238E27FC236}">
                <a16:creationId xmlns:a16="http://schemas.microsoft.com/office/drawing/2014/main" id="{AD98CD28-E899-520D-03DA-39C76316C6CB}"/>
              </a:ext>
            </a:extLst>
          </p:cNvPr>
          <p:cNvSpPr>
            <a:spLocks noGrp="1"/>
          </p:cNvSpPr>
          <p:nvPr>
            <p:ph type="sldNum" sz="quarter" idx="10"/>
          </p:nvPr>
        </p:nvSpPr>
        <p:spPr/>
        <p:txBody>
          <a:bodyPr/>
          <a:lstStyle/>
          <a:p>
            <a:fld id="{7CDBBC22-C944-46CC-B224-F57B82CD79F9}" type="slidenum">
              <a:rPr lang="ko-KR" altLang="en-US" smtClean="0"/>
              <a:pPr/>
              <a:t>15</a:t>
            </a:fld>
            <a:endParaRPr lang="ko-KR" altLang="en-US"/>
          </a:p>
        </p:txBody>
      </p:sp>
    </p:spTree>
    <p:extLst>
      <p:ext uri="{BB962C8B-B14F-4D97-AF65-F5344CB8AC3E}">
        <p14:creationId xmlns:p14="http://schemas.microsoft.com/office/powerpoint/2010/main" val="189478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2B1E-B9CF-E049-316D-27F0FFFD6A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1890CF-4DD5-2A10-8495-72B3C10634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9EBB6A1-6AE1-66F0-4BC1-36183104C64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394FA4F-8B72-3D96-56EE-19C16790DAD7}"/>
              </a:ext>
            </a:extLst>
          </p:cNvPr>
          <p:cNvSpPr>
            <a:spLocks noGrp="1"/>
          </p:cNvSpPr>
          <p:nvPr>
            <p:ph type="sldNum" sz="quarter" idx="10"/>
          </p:nvPr>
        </p:nvSpPr>
        <p:spPr/>
        <p:txBody>
          <a:bodyPr/>
          <a:lstStyle/>
          <a:p>
            <a:fld id="{7CDBBC22-C944-46CC-B224-F57B82CD79F9}" type="slidenum">
              <a:rPr lang="ko-KR" altLang="en-US" smtClean="0"/>
              <a:pPr/>
              <a:t>16</a:t>
            </a:fld>
            <a:endParaRPr lang="ko-KR" altLang="en-US"/>
          </a:p>
        </p:txBody>
      </p:sp>
    </p:spTree>
    <p:extLst>
      <p:ext uri="{BB962C8B-B14F-4D97-AF65-F5344CB8AC3E}">
        <p14:creationId xmlns:p14="http://schemas.microsoft.com/office/powerpoint/2010/main" val="117079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E3868-6199-7B49-96E8-7C3A1CABB6A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5210A35-6C6C-E96A-5BAA-15C1E557687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A79546C-1E2E-F5BC-0723-5DDC6B504E3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FCDB774-F6AB-A30A-AEEC-5DB3F3E0B3A6}"/>
              </a:ext>
            </a:extLst>
          </p:cNvPr>
          <p:cNvSpPr>
            <a:spLocks noGrp="1"/>
          </p:cNvSpPr>
          <p:nvPr>
            <p:ph type="sldNum" sz="quarter" idx="10"/>
          </p:nvPr>
        </p:nvSpPr>
        <p:spPr/>
        <p:txBody>
          <a:bodyPr/>
          <a:lstStyle/>
          <a:p>
            <a:fld id="{7CDBBC22-C944-46CC-B224-F57B82CD79F9}" type="slidenum">
              <a:rPr lang="ko-KR" altLang="en-US" smtClean="0"/>
              <a:pPr/>
              <a:t>17</a:t>
            </a:fld>
            <a:endParaRPr lang="ko-KR" altLang="en-US"/>
          </a:p>
        </p:txBody>
      </p:sp>
    </p:spTree>
    <p:extLst>
      <p:ext uri="{BB962C8B-B14F-4D97-AF65-F5344CB8AC3E}">
        <p14:creationId xmlns:p14="http://schemas.microsoft.com/office/powerpoint/2010/main" val="405102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2B1E-B9CF-E049-316D-27F0FFFD6A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1890CF-4DD5-2A10-8495-72B3C10634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9EBB6A1-6AE1-66F0-4BC1-36183104C64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394FA4F-8B72-3D96-56EE-19C16790DAD7}"/>
              </a:ext>
            </a:extLst>
          </p:cNvPr>
          <p:cNvSpPr>
            <a:spLocks noGrp="1"/>
          </p:cNvSpPr>
          <p:nvPr>
            <p:ph type="sldNum" sz="quarter" idx="10"/>
          </p:nvPr>
        </p:nvSpPr>
        <p:spPr/>
        <p:txBody>
          <a:bodyPr/>
          <a:lstStyle/>
          <a:p>
            <a:fld id="{7CDBBC22-C944-46CC-B224-F57B82CD79F9}" type="slidenum">
              <a:rPr lang="ko-KR" altLang="en-US" smtClean="0"/>
              <a:pPr/>
              <a:t>18</a:t>
            </a:fld>
            <a:endParaRPr lang="ko-KR" altLang="en-US"/>
          </a:p>
        </p:txBody>
      </p:sp>
    </p:spTree>
    <p:extLst>
      <p:ext uri="{BB962C8B-B14F-4D97-AF65-F5344CB8AC3E}">
        <p14:creationId xmlns:p14="http://schemas.microsoft.com/office/powerpoint/2010/main" val="117079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D07E-D475-740E-D774-B753BBC1AD9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C5E8493-48DB-1744-58F7-F4A4270597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37ADD73-8E63-AE13-0665-D29980FA9EB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AADF6B07-78AD-5026-804A-309B2AE2A31B}"/>
              </a:ext>
            </a:extLst>
          </p:cNvPr>
          <p:cNvSpPr>
            <a:spLocks noGrp="1"/>
          </p:cNvSpPr>
          <p:nvPr>
            <p:ph type="sldNum" sz="quarter" idx="10"/>
          </p:nvPr>
        </p:nvSpPr>
        <p:spPr/>
        <p:txBody>
          <a:bodyPr/>
          <a:lstStyle/>
          <a:p>
            <a:fld id="{7CDBBC22-C944-46CC-B224-F57B82CD79F9}" type="slidenum">
              <a:rPr lang="ko-KR" altLang="en-US" smtClean="0"/>
              <a:pPr/>
              <a:t>19</a:t>
            </a:fld>
            <a:endParaRPr lang="ko-KR" altLang="en-US"/>
          </a:p>
        </p:txBody>
      </p:sp>
    </p:spTree>
    <p:extLst>
      <p:ext uri="{BB962C8B-B14F-4D97-AF65-F5344CB8AC3E}">
        <p14:creationId xmlns:p14="http://schemas.microsoft.com/office/powerpoint/2010/main" val="342337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BBD44-7F29-4E49-97C7-26E1782717F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78E34C6-4200-1AF3-69DF-B0F125E853B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6060860-0C1B-32DC-0EB7-CC65AD0C7CD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1AECC2E-A141-F59F-D484-14690DBA2310}"/>
              </a:ext>
            </a:extLst>
          </p:cNvPr>
          <p:cNvSpPr>
            <a:spLocks noGrp="1"/>
          </p:cNvSpPr>
          <p:nvPr>
            <p:ph type="sldNum" sz="quarter" idx="10"/>
          </p:nvPr>
        </p:nvSpPr>
        <p:spPr/>
        <p:txBody>
          <a:bodyPr/>
          <a:lstStyle/>
          <a:p>
            <a:fld id="{7CDBBC22-C944-46CC-B224-F57B82CD79F9}" type="slidenum">
              <a:rPr lang="ko-KR" altLang="en-US" smtClean="0"/>
              <a:pPr/>
              <a:t>2</a:t>
            </a:fld>
            <a:endParaRPr lang="ko-KR" altLang="en-US"/>
          </a:p>
        </p:txBody>
      </p:sp>
    </p:spTree>
    <p:extLst>
      <p:ext uri="{BB962C8B-B14F-4D97-AF65-F5344CB8AC3E}">
        <p14:creationId xmlns:p14="http://schemas.microsoft.com/office/powerpoint/2010/main" val="86114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CDBBC22-C944-46CC-B224-F57B82CD79F9}" type="slidenum">
              <a:rPr lang="ko-KR" altLang="en-US" smtClean="0"/>
              <a:pPr/>
              <a:t>3</a:t>
            </a:fld>
            <a:endParaRPr lang="ko-KR" altLang="en-US"/>
          </a:p>
        </p:txBody>
      </p:sp>
    </p:spTree>
    <p:extLst>
      <p:ext uri="{BB962C8B-B14F-4D97-AF65-F5344CB8AC3E}">
        <p14:creationId xmlns:p14="http://schemas.microsoft.com/office/powerpoint/2010/main" val="290950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D9685-7F23-F9A1-1D80-B69453E4A5F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FB18B73-F5F0-7CEE-9B5E-2F8C8C15C34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B3804AA-160E-1CA6-8E8E-F3A911BCF863}"/>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9304E12C-C88E-F1AC-EC6D-A59395EF8934}"/>
              </a:ext>
            </a:extLst>
          </p:cNvPr>
          <p:cNvSpPr>
            <a:spLocks noGrp="1"/>
          </p:cNvSpPr>
          <p:nvPr>
            <p:ph type="sldNum" sz="quarter" idx="10"/>
          </p:nvPr>
        </p:nvSpPr>
        <p:spPr/>
        <p:txBody>
          <a:bodyPr/>
          <a:lstStyle/>
          <a:p>
            <a:fld id="{7CDBBC22-C944-46CC-B224-F57B82CD79F9}" type="slidenum">
              <a:rPr lang="ko-KR" altLang="en-US" smtClean="0"/>
              <a:pPr/>
              <a:t>4</a:t>
            </a:fld>
            <a:endParaRPr lang="ko-KR" altLang="en-US"/>
          </a:p>
        </p:txBody>
      </p:sp>
    </p:spTree>
    <p:extLst>
      <p:ext uri="{BB962C8B-B14F-4D97-AF65-F5344CB8AC3E}">
        <p14:creationId xmlns:p14="http://schemas.microsoft.com/office/powerpoint/2010/main" val="401325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863AF-9D8E-A031-F68B-EC0DD07D20F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37877C9-6E54-CC56-6BEA-747BF27BEC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DB0684-EBA8-603C-D9B8-51B82816F3BB}"/>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2BDBA9BE-ED54-E6D9-EBCE-45BBA43E0331}"/>
              </a:ext>
            </a:extLst>
          </p:cNvPr>
          <p:cNvSpPr>
            <a:spLocks noGrp="1"/>
          </p:cNvSpPr>
          <p:nvPr>
            <p:ph type="sldNum" sz="quarter" idx="10"/>
          </p:nvPr>
        </p:nvSpPr>
        <p:spPr/>
        <p:txBody>
          <a:bodyPr/>
          <a:lstStyle/>
          <a:p>
            <a:fld id="{7CDBBC22-C944-46CC-B224-F57B82CD79F9}" type="slidenum">
              <a:rPr lang="ko-KR" altLang="en-US" smtClean="0"/>
              <a:pPr/>
              <a:t>5</a:t>
            </a:fld>
            <a:endParaRPr lang="ko-KR" altLang="en-US"/>
          </a:p>
        </p:txBody>
      </p:sp>
    </p:spTree>
    <p:extLst>
      <p:ext uri="{BB962C8B-B14F-4D97-AF65-F5344CB8AC3E}">
        <p14:creationId xmlns:p14="http://schemas.microsoft.com/office/powerpoint/2010/main" val="381675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8304-63CA-1E40-94D4-6594EB13D2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05593B-EF58-3CF3-AFD6-7EAF01EDBC9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EDFA4B8-0F75-552E-CC8E-81A3025FBAE4}"/>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5457879A-BD30-B274-70D2-E2FF2B301354}"/>
              </a:ext>
            </a:extLst>
          </p:cNvPr>
          <p:cNvSpPr>
            <a:spLocks noGrp="1"/>
          </p:cNvSpPr>
          <p:nvPr>
            <p:ph type="sldNum" sz="quarter" idx="10"/>
          </p:nvPr>
        </p:nvSpPr>
        <p:spPr/>
        <p:txBody>
          <a:bodyPr/>
          <a:lstStyle/>
          <a:p>
            <a:fld id="{7CDBBC22-C944-46CC-B224-F57B82CD79F9}" type="slidenum">
              <a:rPr lang="ko-KR" altLang="en-US" smtClean="0"/>
              <a:pPr/>
              <a:t>6</a:t>
            </a:fld>
            <a:endParaRPr lang="ko-KR" altLang="en-US"/>
          </a:p>
        </p:txBody>
      </p:sp>
    </p:spTree>
    <p:extLst>
      <p:ext uri="{BB962C8B-B14F-4D97-AF65-F5344CB8AC3E}">
        <p14:creationId xmlns:p14="http://schemas.microsoft.com/office/powerpoint/2010/main" val="119420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9799C-3F7F-E9A9-95F9-19A552D3988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7B70B0B-9219-0830-CACC-1AC1E202E4F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989F445-AC7A-E29E-6C6A-50D934F217A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6382E61-E3AE-7C05-955B-1E85CED6EAD5}"/>
              </a:ext>
            </a:extLst>
          </p:cNvPr>
          <p:cNvSpPr>
            <a:spLocks noGrp="1"/>
          </p:cNvSpPr>
          <p:nvPr>
            <p:ph type="sldNum" sz="quarter" idx="10"/>
          </p:nvPr>
        </p:nvSpPr>
        <p:spPr/>
        <p:txBody>
          <a:bodyPr/>
          <a:lstStyle/>
          <a:p>
            <a:fld id="{7CDBBC22-C944-46CC-B224-F57B82CD79F9}" type="slidenum">
              <a:rPr lang="ko-KR" altLang="en-US" smtClean="0"/>
              <a:pPr/>
              <a:t>7</a:t>
            </a:fld>
            <a:endParaRPr lang="ko-KR" altLang="en-US"/>
          </a:p>
        </p:txBody>
      </p:sp>
    </p:spTree>
    <p:extLst>
      <p:ext uri="{BB962C8B-B14F-4D97-AF65-F5344CB8AC3E}">
        <p14:creationId xmlns:p14="http://schemas.microsoft.com/office/powerpoint/2010/main" val="259406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713CE-322A-CF0E-F5C6-A7C6E113570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EAD56C-ED73-F9A3-A19B-B54565DF866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A32185D-7BD5-346B-630D-2487D649F16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145CE4DB-F60C-BEAF-9E79-A9337C6BF5BA}"/>
              </a:ext>
            </a:extLst>
          </p:cNvPr>
          <p:cNvSpPr>
            <a:spLocks noGrp="1"/>
          </p:cNvSpPr>
          <p:nvPr>
            <p:ph type="sldNum" sz="quarter" idx="10"/>
          </p:nvPr>
        </p:nvSpPr>
        <p:spPr/>
        <p:txBody>
          <a:bodyPr/>
          <a:lstStyle/>
          <a:p>
            <a:fld id="{7CDBBC22-C944-46CC-B224-F57B82CD79F9}" type="slidenum">
              <a:rPr lang="ko-KR" altLang="en-US" smtClean="0"/>
              <a:pPr/>
              <a:t>8</a:t>
            </a:fld>
            <a:endParaRPr lang="ko-KR" altLang="en-US"/>
          </a:p>
        </p:txBody>
      </p:sp>
    </p:spTree>
    <p:extLst>
      <p:ext uri="{BB962C8B-B14F-4D97-AF65-F5344CB8AC3E}">
        <p14:creationId xmlns:p14="http://schemas.microsoft.com/office/powerpoint/2010/main" val="153628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823C9-AA82-1F40-7380-414D57F18F8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F32DECE-66BF-E088-1C64-20E782825AD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C5CB91-660B-8142-9977-A3EF6D65E0C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8D961C29-C030-BF68-AC94-EC554339540A}"/>
              </a:ext>
            </a:extLst>
          </p:cNvPr>
          <p:cNvSpPr>
            <a:spLocks noGrp="1"/>
          </p:cNvSpPr>
          <p:nvPr>
            <p:ph type="sldNum" sz="quarter" idx="10"/>
          </p:nvPr>
        </p:nvSpPr>
        <p:spPr/>
        <p:txBody>
          <a:bodyPr/>
          <a:lstStyle/>
          <a:p>
            <a:fld id="{7CDBBC22-C944-46CC-B224-F57B82CD79F9}" type="slidenum">
              <a:rPr lang="ko-KR" altLang="en-US" smtClean="0"/>
              <a:pPr/>
              <a:t>9</a:t>
            </a:fld>
            <a:endParaRPr lang="ko-KR" altLang="en-US"/>
          </a:p>
        </p:txBody>
      </p:sp>
    </p:spTree>
    <p:extLst>
      <p:ext uri="{BB962C8B-B14F-4D97-AF65-F5344CB8AC3E}">
        <p14:creationId xmlns:p14="http://schemas.microsoft.com/office/powerpoint/2010/main" val="3888286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7" name="직사각형 16"/>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19"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t="32440"/>
          <a:stretch>
            <a:fillRect/>
          </a:stretch>
        </p:blipFill>
        <p:spPr bwMode="auto">
          <a:xfrm rot="10800000">
            <a:off x="-1" y="-4143"/>
            <a:ext cx="9144000" cy="4182802"/>
          </a:xfrm>
          <a:prstGeom prst="rect">
            <a:avLst/>
          </a:prstGeom>
          <a:noFill/>
        </p:spPr>
      </p:pic>
      <p:pic>
        <p:nvPicPr>
          <p:cNvPr id="5" name="그림 4">
            <a:extLst>
              <a:ext uri="{FF2B5EF4-FFF2-40B4-BE49-F238E27FC236}">
                <a16:creationId xmlns:a16="http://schemas.microsoft.com/office/drawing/2014/main" id="{042FF581-74A3-4A97-A84D-A91C762C65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582156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536332"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756638"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432982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09953" y="1206650"/>
            <a:ext cx="8042031" cy="4680000"/>
          </a:xfrm>
        </p:spPr>
        <p:txBody>
          <a:bodyPr/>
          <a:lstStyle>
            <a:lvl1pPr>
              <a:lnSpc>
                <a:spcPct val="150000"/>
              </a:lnSpc>
              <a:defRPr sz="1600">
                <a:latin typeface="Corbel" panose="020B0503020204020204" pitchFamily="34" charset="0"/>
                <a:ea typeface="맑은 고딕" panose="020B0503020000020004" pitchFamily="50" charset="-127"/>
              </a:defRPr>
            </a:lvl1pPr>
            <a:lvl2pPr marL="410318" indent="-167058">
              <a:lnSpc>
                <a:spcPct val="150000"/>
              </a:lnSpc>
              <a:buFont typeface="맑은 고딕" panose="020B0503020000020004" pitchFamily="50" charset="-127"/>
              <a:buChar char="√"/>
              <a:defRPr sz="1400">
                <a:latin typeface="Corbel" panose="020B0503020204020204" pitchFamily="34" charset="0"/>
                <a:ea typeface="맑은 고딕" panose="020B0503020000020004" pitchFamily="50" charset="-127"/>
              </a:defRPr>
            </a:lvl2pPr>
            <a:lvl3pPr marL="580307" indent="-168524">
              <a:lnSpc>
                <a:spcPct val="150000"/>
              </a:lnSpc>
              <a:buFont typeface="Arial" panose="020B0604020202020204" pitchFamily="34" charset="0"/>
              <a:buChar char="•"/>
              <a:defRPr>
                <a:latin typeface="Corbel" panose="020B0503020204020204" pitchFamily="34" charset="0"/>
                <a:ea typeface="맑은 고딕" panose="020B0503020000020004" pitchFamily="50" charset="-127"/>
              </a:defRPr>
            </a:lvl3pPr>
            <a:lvl4pPr>
              <a:lnSpc>
                <a:spcPct val="150000"/>
              </a:lnSpc>
              <a:defRPr sz="1200">
                <a:latin typeface="Corbel" panose="020B0503020204020204" pitchFamily="34" charset="0"/>
                <a:ea typeface="맑은 고딕" panose="020B0503020000020004" pitchFamily="50" charset="-127"/>
              </a:defRPr>
            </a:lvl4pPr>
            <a:lvl5pPr>
              <a:lnSpc>
                <a:spcPct val="150000"/>
              </a:lnSpc>
              <a:defRPr>
                <a:latin typeface="맑은 고딕" panose="020B0503020000020004" pitchFamily="50" charset="-127"/>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9" name="슬라이드 번호 개체 틀 5"/>
          <p:cNvSpPr txBox="1">
            <a:spLocks/>
          </p:cNvSpPr>
          <p:nvPr userDrawn="1"/>
        </p:nvSpPr>
        <p:spPr>
          <a:xfrm>
            <a:off x="8077200" y="6459538"/>
            <a:ext cx="949569" cy="328612"/>
          </a:xfrm>
          <a:prstGeom prst="rect">
            <a:avLst/>
          </a:prstGeom>
        </p:spPr>
        <p:txBody>
          <a:bodyPr/>
          <a:lstStyle>
            <a:lvl1pPr algn="r">
              <a:defRPr sz="1100">
                <a:solidFill>
                  <a:schemeClr val="tx1">
                    <a:alpha val="50000"/>
                  </a:schemeClr>
                </a:solidFill>
                <a:latin typeface="Arial Black" pitchFamily="34" charset="0"/>
                <a:ea typeface="HY헤드라인M" pitchFamily="18" charset="-127"/>
              </a:defRPr>
            </a:lvl1pPr>
          </a:lstStyle>
          <a:p>
            <a:pPr fontAlgn="auto">
              <a:spcBef>
                <a:spcPts val="0"/>
              </a:spcBef>
              <a:spcAft>
                <a:spcPts val="0"/>
              </a:spcAft>
              <a:buClrTx/>
              <a:buFontTx/>
              <a:buNone/>
              <a:defRPr/>
            </a:pPr>
            <a:fld id="{90FC0BDF-B890-41DA-9838-AE8FE480B3D1}" type="slidenum">
              <a:rPr kumimoji="0" lang="ko-KR" altLang="en-US" sz="1200" b="0" smtClean="0">
                <a:solidFill>
                  <a:srgbClr val="002060"/>
                </a:solidFill>
                <a:latin typeface="+mn-ea"/>
                <a:ea typeface="+mn-ea"/>
              </a:rPr>
              <a:pPr fontAlgn="auto">
                <a:spcBef>
                  <a:spcPts val="0"/>
                </a:spcBef>
                <a:spcAft>
                  <a:spcPts val="0"/>
                </a:spcAft>
                <a:buClrTx/>
                <a:buFontTx/>
                <a:buNone/>
                <a:defRPr/>
              </a:pPr>
              <a:t>‹#›</a:t>
            </a:fld>
            <a:endParaRPr kumimoji="0" lang="en-US" altLang="ko-KR" sz="1200" b="0" dirty="0">
              <a:solidFill>
                <a:srgbClr val="002060"/>
              </a:solidFill>
              <a:latin typeface="+mn-ea"/>
              <a:ea typeface="+mn-ea"/>
            </a:endParaRPr>
          </a:p>
        </p:txBody>
      </p:sp>
      <p:sp>
        <p:nvSpPr>
          <p:cNvPr id="14" name="직사각형 13"/>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4" name="제목 3">
            <a:extLst>
              <a:ext uri="{FF2B5EF4-FFF2-40B4-BE49-F238E27FC236}">
                <a16:creationId xmlns:a16="http://schemas.microsoft.com/office/drawing/2014/main" id="{4B495BD8-64BC-4AE0-B09E-0B743680125A}"/>
              </a:ext>
            </a:extLst>
          </p:cNvPr>
          <p:cNvSpPr>
            <a:spLocks noGrp="1"/>
          </p:cNvSpPr>
          <p:nvPr>
            <p:ph type="title"/>
          </p:nvPr>
        </p:nvSpPr>
        <p:spPr>
          <a:xfrm>
            <a:off x="338400" y="64800"/>
            <a:ext cx="8042031" cy="641350"/>
          </a:xfrm>
          <a:prstGeom prst="rect">
            <a:avLst/>
          </a:prstGeom>
        </p:spPr>
        <p:txBody>
          <a:bodyPr/>
          <a:lstStyle/>
          <a:p>
            <a:r>
              <a:rPr lang="ko-KR" altLang="en-US" dirty="0"/>
              <a:t>마스터 제목 스타일 편집</a:t>
            </a:r>
          </a:p>
        </p:txBody>
      </p:sp>
      <p:pic>
        <p:nvPicPr>
          <p:cNvPr id="10" name="그림 9">
            <a:extLst>
              <a:ext uri="{FF2B5EF4-FFF2-40B4-BE49-F238E27FC236}">
                <a16:creationId xmlns:a16="http://schemas.microsoft.com/office/drawing/2014/main" id="{AC5095D5-CF54-4B73-A88B-2E207E0900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18473207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Rectangle 41"/>
          <p:cNvSpPr>
            <a:spLocks noGrp="1" noChangeArrowheads="1"/>
          </p:cNvSpPr>
          <p:nvPr>
            <p:ph type="sldNum" sz="quarter" idx="10"/>
          </p:nvPr>
        </p:nvSpPr>
        <p:spPr>
          <a:ln/>
        </p:spPr>
        <p:txBody>
          <a:bodyPr/>
          <a:lstStyle>
            <a:lvl1pPr>
              <a:defRPr/>
            </a:lvl1pPr>
          </a:lstStyle>
          <a:p>
            <a:pPr>
              <a:defRPr/>
            </a:pPr>
            <a:fld id="{C13F254D-D485-4424-B9F6-B67A605DDF19}" type="slidenum">
              <a:rPr lang="en-GB" altLang="ko-KR"/>
              <a:pPr>
                <a:defRPr/>
              </a:pPr>
              <a:t>‹#›</a:t>
            </a:fld>
            <a:endParaRPr lang="en-GB" altLang="ko-KR" dirty="0"/>
          </a:p>
        </p:txBody>
      </p:sp>
      <p:pic>
        <p:nvPicPr>
          <p:cNvPr id="5"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l="43700" t="32440"/>
          <a:stretch>
            <a:fillRect/>
          </a:stretch>
        </p:blipFill>
        <p:spPr bwMode="auto">
          <a:xfrm rot="10800000">
            <a:off x="0" y="-1"/>
            <a:ext cx="9144000" cy="6116755"/>
          </a:xfrm>
          <a:prstGeom prst="rect">
            <a:avLst/>
          </a:prstGeom>
          <a:noFill/>
        </p:spPr>
      </p:pic>
    </p:spTree>
    <p:extLst>
      <p:ext uri="{BB962C8B-B14F-4D97-AF65-F5344CB8AC3E}">
        <p14:creationId xmlns:p14="http://schemas.microsoft.com/office/powerpoint/2010/main" val="4395376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58A4EB-2A1B-B60E-7C34-379AA946FE83}"/>
              </a:ext>
            </a:extLst>
          </p:cNvPr>
          <p:cNvSpPr>
            <a:spLocks noGrp="1"/>
          </p:cNvSpPr>
          <p:nvPr>
            <p:ph type="title"/>
          </p:nvPr>
        </p:nvSpPr>
        <p:spPr>
          <a:xfrm>
            <a:off x="338400" y="64800"/>
            <a:ext cx="8042031" cy="641350"/>
          </a:xfrm>
          <a:prstGeom prst="rect">
            <a:avLst/>
          </a:prstGeom>
        </p:spPr>
        <p:txBody>
          <a:bodyPr/>
          <a:lstStyle/>
          <a:p>
            <a:r>
              <a:rPr lang="ko-KR" altLang="en-US"/>
              <a:t>마스터 제목 스타일 편집</a:t>
            </a:r>
          </a:p>
        </p:txBody>
      </p:sp>
      <p:sp>
        <p:nvSpPr>
          <p:cNvPr id="3" name="슬라이드 번호 개체 틀 2">
            <a:extLst>
              <a:ext uri="{FF2B5EF4-FFF2-40B4-BE49-F238E27FC236}">
                <a16:creationId xmlns:a16="http://schemas.microsoft.com/office/drawing/2014/main" id="{43310797-E8F0-33FF-3EAC-DF0D297E0E8B}"/>
              </a:ext>
            </a:extLst>
          </p:cNvPr>
          <p:cNvSpPr>
            <a:spLocks noGrp="1"/>
          </p:cNvSpPr>
          <p:nvPr>
            <p:ph type="sldNum" sz="quarter" idx="10"/>
          </p:nvPr>
        </p:nvSpPr>
        <p:spPr/>
        <p:txBody>
          <a:bodyPr/>
          <a:lstStyle/>
          <a:p>
            <a:pPr>
              <a:defRPr/>
            </a:pPr>
            <a:fld id="{64B02B1F-C918-4EA9-8A71-4A69BA71DD78}" type="slidenum">
              <a:rPr lang="en-GB" altLang="ko-KR" smtClean="0"/>
              <a:pPr>
                <a:defRPr/>
              </a:pPr>
              <a:t>‹#›</a:t>
            </a:fld>
            <a:endParaRPr lang="en-GB" altLang="ko-KR" dirty="0"/>
          </a:p>
        </p:txBody>
      </p:sp>
    </p:spTree>
    <p:extLst>
      <p:ext uri="{BB962C8B-B14F-4D97-AF65-F5344CB8AC3E}">
        <p14:creationId xmlns:p14="http://schemas.microsoft.com/office/powerpoint/2010/main" val="34313576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338400" y="64800"/>
            <a:ext cx="8042031" cy="641350"/>
          </a:xfrm>
          <a:prstGeom prst="rect">
            <a:avLst/>
          </a:prstGeom>
        </p:spPr>
        <p:txBody>
          <a:bodyPr/>
          <a:lstStyle/>
          <a:p>
            <a:r>
              <a:rPr lang="ko-KR" altLang="en-US" dirty="0"/>
              <a:t>마스터 제목 스타일 편집</a:t>
            </a:r>
          </a:p>
        </p:txBody>
      </p:sp>
      <p:sp>
        <p:nvSpPr>
          <p:cNvPr id="3" name="내용 개체 틀 2"/>
          <p:cNvSpPr>
            <a:spLocks noGrp="1"/>
          </p:cNvSpPr>
          <p:nvPr>
            <p:ph sz="half" idx="1"/>
          </p:nvPr>
        </p:nvSpPr>
        <p:spPr>
          <a:xfrm>
            <a:off x="536332"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756638"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41"/>
          <p:cNvSpPr>
            <a:spLocks noGrp="1" noChangeArrowheads="1"/>
          </p:cNvSpPr>
          <p:nvPr>
            <p:ph type="sldNum" sz="quarter" idx="10"/>
          </p:nvPr>
        </p:nvSpPr>
        <p:spPr>
          <a:ln/>
        </p:spPr>
        <p:txBody>
          <a:bodyPr/>
          <a:lstStyle>
            <a:lvl1pPr>
              <a:defRPr/>
            </a:lvl1pPr>
          </a:lstStyle>
          <a:p>
            <a:pPr>
              <a:defRPr/>
            </a:pPr>
            <a:fld id="{5D34F184-09B5-43E3-9B7A-CC3A5F5FC70F}" type="slidenum">
              <a:rPr lang="en-GB" altLang="ko-KR"/>
              <a:pPr>
                <a:defRPr/>
              </a:pPr>
              <a:t>‹#›</a:t>
            </a:fld>
            <a:endParaRPr lang="en-GB" altLang="ko-KR" dirty="0"/>
          </a:p>
        </p:txBody>
      </p:sp>
    </p:spTree>
    <p:extLst>
      <p:ext uri="{BB962C8B-B14F-4D97-AF65-F5344CB8AC3E}">
        <p14:creationId xmlns:p14="http://schemas.microsoft.com/office/powerpoint/2010/main" val="31241096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7" name="직사각형 16"/>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19"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t="32440"/>
          <a:stretch>
            <a:fillRect/>
          </a:stretch>
        </p:blipFill>
        <p:spPr bwMode="auto">
          <a:xfrm rot="10800000">
            <a:off x="-1" y="-4143"/>
            <a:ext cx="9144000" cy="4182802"/>
          </a:xfrm>
          <a:prstGeom prst="rect">
            <a:avLst/>
          </a:prstGeom>
          <a:noFill/>
        </p:spPr>
      </p:pic>
      <p:pic>
        <p:nvPicPr>
          <p:cNvPr id="5" name="그림 4">
            <a:extLst>
              <a:ext uri="{FF2B5EF4-FFF2-40B4-BE49-F238E27FC236}">
                <a16:creationId xmlns:a16="http://schemas.microsoft.com/office/drawing/2014/main" id="{042FF581-74A3-4A97-A84D-A91C762C65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29842695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09953" y="1206650"/>
            <a:ext cx="8042031" cy="4680000"/>
          </a:xfrm>
        </p:spPr>
        <p:txBody>
          <a:bodyPr/>
          <a:lstStyle>
            <a:lvl1pPr>
              <a:lnSpc>
                <a:spcPct val="150000"/>
              </a:lnSpc>
              <a:defRPr sz="1600">
                <a:latin typeface="Corbel" panose="020B0503020204020204" pitchFamily="34" charset="0"/>
                <a:ea typeface="맑은 고딕" panose="020B0503020000020004" pitchFamily="50" charset="-127"/>
              </a:defRPr>
            </a:lvl1pPr>
            <a:lvl2pPr marL="410318" indent="-167058">
              <a:lnSpc>
                <a:spcPct val="150000"/>
              </a:lnSpc>
              <a:buFont typeface="맑은 고딕" panose="020B0503020000020004" pitchFamily="50" charset="-127"/>
              <a:buChar char="√"/>
              <a:defRPr sz="1400">
                <a:latin typeface="Corbel" panose="020B0503020204020204" pitchFamily="34" charset="0"/>
                <a:ea typeface="맑은 고딕" panose="020B0503020000020004" pitchFamily="50" charset="-127"/>
              </a:defRPr>
            </a:lvl2pPr>
            <a:lvl3pPr marL="580307" indent="-168524">
              <a:lnSpc>
                <a:spcPct val="150000"/>
              </a:lnSpc>
              <a:buFont typeface="Arial" panose="020B0604020202020204" pitchFamily="34" charset="0"/>
              <a:buChar char="•"/>
              <a:defRPr>
                <a:latin typeface="Corbel" panose="020B0503020204020204" pitchFamily="34" charset="0"/>
                <a:ea typeface="맑은 고딕" panose="020B0503020000020004" pitchFamily="50" charset="-127"/>
              </a:defRPr>
            </a:lvl3pPr>
            <a:lvl4pPr>
              <a:lnSpc>
                <a:spcPct val="150000"/>
              </a:lnSpc>
              <a:defRPr sz="1200">
                <a:latin typeface="Corbel" panose="020B0503020204020204" pitchFamily="34" charset="0"/>
                <a:ea typeface="맑은 고딕" panose="020B0503020000020004" pitchFamily="50" charset="-127"/>
              </a:defRPr>
            </a:lvl4pPr>
            <a:lvl5pPr>
              <a:lnSpc>
                <a:spcPct val="150000"/>
              </a:lnSpc>
              <a:defRPr>
                <a:latin typeface="맑은 고딕" panose="020B0503020000020004" pitchFamily="50" charset="-127"/>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4" name="제목 3">
            <a:extLst>
              <a:ext uri="{FF2B5EF4-FFF2-40B4-BE49-F238E27FC236}">
                <a16:creationId xmlns:a16="http://schemas.microsoft.com/office/drawing/2014/main" id="{4B495BD8-64BC-4AE0-B09E-0B743680125A}"/>
              </a:ext>
            </a:extLst>
          </p:cNvPr>
          <p:cNvSpPr>
            <a:spLocks noGrp="1"/>
          </p:cNvSpPr>
          <p:nvPr>
            <p:ph type="title"/>
          </p:nvPr>
        </p:nvSpPr>
        <p:spPr/>
        <p:txBody>
          <a:bodyPr/>
          <a:lstStyle/>
          <a:p>
            <a:r>
              <a:rPr lang="ko-KR" altLang="en-US" dirty="0"/>
              <a:t>마스터 제목 스타일 편집</a:t>
            </a:r>
          </a:p>
        </p:txBody>
      </p:sp>
      <p:pic>
        <p:nvPicPr>
          <p:cNvPr id="10" name="그림 9">
            <a:extLst>
              <a:ext uri="{FF2B5EF4-FFF2-40B4-BE49-F238E27FC236}">
                <a16:creationId xmlns:a16="http://schemas.microsoft.com/office/drawing/2014/main" id="{AC5095D5-CF54-4B73-A88B-2E207E0900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
        <p:nvSpPr>
          <p:cNvPr id="2" name="직사각형 1">
            <a:extLst>
              <a:ext uri="{FF2B5EF4-FFF2-40B4-BE49-F238E27FC236}">
                <a16:creationId xmlns:a16="http://schemas.microsoft.com/office/drawing/2014/main" id="{14037ABE-D605-7DC2-CD98-5957AE0F5873}"/>
              </a:ext>
            </a:extLst>
          </p:cNvPr>
          <p:cNvSpPr/>
          <p:nvPr userDrawn="1"/>
        </p:nvSpPr>
        <p:spPr>
          <a:xfrm rot="10800000">
            <a:off x="695077" y="6262962"/>
            <a:ext cx="8448923" cy="46038"/>
          </a:xfrm>
          <a:prstGeom prst="rect">
            <a:avLst/>
          </a:prstGeom>
          <a:gradFill flip="none" rotWithShape="1">
            <a:gsLst>
              <a:gs pos="0">
                <a:srgbClr val="9A1F4E"/>
              </a:gs>
              <a:gs pos="25000">
                <a:srgbClr val="9A1F4E"/>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Tree>
    <p:extLst>
      <p:ext uri="{BB962C8B-B14F-4D97-AF65-F5344CB8AC3E}">
        <p14:creationId xmlns:p14="http://schemas.microsoft.com/office/powerpoint/2010/main" val="316716561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5"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l="43700" t="32440"/>
          <a:stretch>
            <a:fillRect/>
          </a:stretch>
        </p:blipFill>
        <p:spPr bwMode="auto">
          <a:xfrm rot="10800000">
            <a:off x="0" y="-1"/>
            <a:ext cx="9144000" cy="6116755"/>
          </a:xfrm>
          <a:prstGeom prst="rect">
            <a:avLst/>
          </a:prstGeom>
          <a:noFill/>
        </p:spPr>
      </p:pic>
    </p:spTree>
    <p:extLst>
      <p:ext uri="{BB962C8B-B14F-4D97-AF65-F5344CB8AC3E}">
        <p14:creationId xmlns:p14="http://schemas.microsoft.com/office/powerpoint/2010/main" val="1251408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58A4EB-2A1B-B60E-7C34-379AA946FE83}"/>
              </a:ext>
            </a:extLst>
          </p:cNvPr>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41782893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19BEA91-710F-4DA2-A57A-92029721C1AD}"/>
              </a:ext>
            </a:extLst>
          </p:cNvPr>
          <p:cNvPicPr>
            <a:picLocks noChangeAspect="1"/>
          </p:cNvPicPr>
          <p:nvPr userDrawn="1"/>
        </p:nvPicPr>
        <p:blipFill rotWithShape="1">
          <a:blip r:embed="rId7"/>
          <a:srcRect r="6054"/>
          <a:stretch/>
        </p:blipFill>
        <p:spPr>
          <a:xfrm>
            <a:off x="-1256" y="-3606"/>
            <a:ext cx="9144000" cy="792606"/>
          </a:xfrm>
          <a:prstGeom prst="rect">
            <a:avLst/>
          </a:prstGeom>
        </p:spPr>
      </p:pic>
      <p:sp>
        <p:nvSpPr>
          <p:cNvPr id="4137" name="Rectangle 41"/>
          <p:cNvSpPr>
            <a:spLocks noGrp="1" noChangeArrowheads="1"/>
          </p:cNvSpPr>
          <p:nvPr>
            <p:ph type="sldNum" sz="quarter" idx="4"/>
          </p:nvPr>
        </p:nvSpPr>
        <p:spPr bwMode="auto">
          <a:xfrm>
            <a:off x="110116" y="6560298"/>
            <a:ext cx="117020" cy="11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757623" eaLnBrk="0" hangingPunct="0">
              <a:defRPr sz="738">
                <a:solidFill>
                  <a:srgbClr val="000000"/>
                </a:solidFill>
                <a:latin typeface="Arial" charset="0"/>
                <a:ea typeface="굴림" charset="-127"/>
              </a:defRPr>
            </a:lvl1pPr>
          </a:lstStyle>
          <a:p>
            <a:pPr>
              <a:defRPr/>
            </a:pPr>
            <a:fld id="{64B02B1F-C918-4EA9-8A71-4A69BA71DD78}" type="slidenum">
              <a:rPr lang="en-GB" altLang="ko-KR"/>
              <a:pPr>
                <a:defRPr/>
              </a:pPr>
              <a:t>‹#›</a:t>
            </a:fld>
            <a:endParaRPr lang="en-GB" altLang="ko-KR" dirty="0"/>
          </a:p>
        </p:txBody>
      </p:sp>
      <p:sp>
        <p:nvSpPr>
          <p:cNvPr id="1031" name="Rectangle 109"/>
          <p:cNvSpPr>
            <a:spLocks noGrp="1" noChangeArrowheads="1"/>
          </p:cNvSpPr>
          <p:nvPr>
            <p:ph type="body" idx="1"/>
          </p:nvPr>
        </p:nvSpPr>
        <p:spPr bwMode="auto">
          <a:xfrm>
            <a:off x="536455" y="1149000"/>
            <a:ext cx="8016997" cy="480000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0"/>
            <a:r>
              <a:rPr lang="en-US" altLang="ko-KR" dirty="0"/>
              <a:t>Second level, etc.</a:t>
            </a:r>
          </a:p>
        </p:txBody>
      </p:sp>
      <p:cxnSp>
        <p:nvCxnSpPr>
          <p:cNvPr id="11" name="직선 연결선 10">
            <a:extLst>
              <a:ext uri="{FF2B5EF4-FFF2-40B4-BE49-F238E27FC236}">
                <a16:creationId xmlns:a16="http://schemas.microsoft.com/office/drawing/2014/main" id="{A9CADA37-7BDD-4B7C-8BAC-B00D343C19E7}"/>
              </a:ext>
            </a:extLst>
          </p:cNvPr>
          <p:cNvCxnSpPr>
            <a:cxnSpLocks/>
          </p:cNvCxnSpPr>
          <p:nvPr userDrawn="1"/>
        </p:nvCxnSpPr>
        <p:spPr>
          <a:xfrm>
            <a:off x="0" y="789000"/>
            <a:ext cx="9144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7591A48D-7862-4BD3-BDC0-4940E5CAC71D}"/>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t="29934" b="31683"/>
          <a:stretch/>
        </p:blipFill>
        <p:spPr>
          <a:xfrm>
            <a:off x="7452032" y="396649"/>
            <a:ext cx="1495572" cy="276754"/>
          </a:xfrm>
          <a:prstGeom prst="rect">
            <a:avLst/>
          </a:prstGeom>
        </p:spPr>
      </p:pic>
      <p:sp>
        <p:nvSpPr>
          <p:cNvPr id="3" name="Rectangle 6">
            <a:extLst>
              <a:ext uri="{FF2B5EF4-FFF2-40B4-BE49-F238E27FC236}">
                <a16:creationId xmlns:a16="http://schemas.microsoft.com/office/drawing/2014/main" id="{008097E2-E215-16CD-58E7-6BD7499887CF}"/>
              </a:ext>
            </a:extLst>
          </p:cNvPr>
          <p:cNvSpPr>
            <a:spLocks noGrp="1" noChangeArrowheads="1"/>
          </p:cNvSpPr>
          <p:nvPr>
            <p:ph type="title"/>
          </p:nvPr>
        </p:nvSpPr>
        <p:spPr bwMode="auto">
          <a:xfrm>
            <a:off x="339971" y="65100"/>
            <a:ext cx="8042031" cy="641350"/>
          </a:xfrm>
          <a:prstGeom prst="rect">
            <a:avLst/>
          </a:prstGeom>
          <a:noFill/>
          <a:ln>
            <a:noFill/>
          </a:ln>
          <a:effectLst/>
          <a:extLst>
            <a:ext uri="{909E8E84-426E-40DD-AFC4-6F175D3DCCD1}">
              <a14:hiddenFill xmlns:a14="http://schemas.microsoft.com/office/drawing/2010/main">
                <a:solidFill>
                  <a:srgbClr val="EE501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ko-KR" dirty="0"/>
              <a:t>Click to edit Master title style</a:t>
            </a:r>
          </a:p>
        </p:txBody>
      </p:sp>
    </p:spTree>
  </p:cSld>
  <p:clrMap bg1="lt1" tx1="dk1" bg2="lt2" tx2="dk2" accent1="accent1" accent2="accent2" accent3="accent3" accent4="accent4" accent5="accent5" accent6="accent6" hlink="hlink" folHlink="folHlink"/>
  <p:sldLayoutIdLst>
    <p:sldLayoutId id="2147483793" r:id="rId1"/>
    <p:sldLayoutId id="2147483771" r:id="rId2"/>
    <p:sldLayoutId id="2147483772" r:id="rId3"/>
    <p:sldLayoutId id="2147483794" r:id="rId4"/>
    <p:sldLayoutId id="2147483773" r:id="rId5"/>
  </p:sldLayoutIdLst>
  <p:transition/>
  <p:hf hdr="0" ftr="0" dt="0"/>
  <p:txStyles>
    <p:titleStyle>
      <a:lvl1pPr algn="l" defTabSz="597892" rtl="0" eaLnBrk="0" fontAlgn="base" hangingPunct="0">
        <a:spcBef>
          <a:spcPct val="0"/>
        </a:spcBef>
        <a:spcAft>
          <a:spcPct val="0"/>
        </a:spcAft>
        <a:defRPr sz="2400" b="1">
          <a:solidFill>
            <a:schemeClr val="bg1"/>
          </a:solidFill>
          <a:latin typeface="Corbel" panose="020B0503020204020204" pitchFamily="34" charset="0"/>
          <a:ea typeface="+mj-ea"/>
          <a:cs typeface="+mj-cs"/>
        </a:defRPr>
      </a:lvl1pPr>
      <a:lvl2pPr algn="l" defTabSz="597892" rtl="0" eaLnBrk="0" fontAlgn="base" hangingPunct="0">
        <a:spcBef>
          <a:spcPct val="0"/>
        </a:spcBef>
        <a:spcAft>
          <a:spcPct val="0"/>
        </a:spcAft>
        <a:defRPr sz="2031" b="1">
          <a:solidFill>
            <a:schemeClr val="bg1"/>
          </a:solidFill>
          <a:latin typeface="Arial" charset="0"/>
        </a:defRPr>
      </a:lvl2pPr>
      <a:lvl3pPr algn="l" defTabSz="597892" rtl="0" eaLnBrk="0" fontAlgn="base" hangingPunct="0">
        <a:spcBef>
          <a:spcPct val="0"/>
        </a:spcBef>
        <a:spcAft>
          <a:spcPct val="0"/>
        </a:spcAft>
        <a:defRPr sz="2031" b="1">
          <a:solidFill>
            <a:schemeClr val="bg1"/>
          </a:solidFill>
          <a:latin typeface="Arial" charset="0"/>
        </a:defRPr>
      </a:lvl3pPr>
      <a:lvl4pPr algn="l" defTabSz="597892" rtl="0" eaLnBrk="0" fontAlgn="base" hangingPunct="0">
        <a:spcBef>
          <a:spcPct val="0"/>
        </a:spcBef>
        <a:spcAft>
          <a:spcPct val="0"/>
        </a:spcAft>
        <a:defRPr sz="2031" b="1">
          <a:solidFill>
            <a:schemeClr val="bg1"/>
          </a:solidFill>
          <a:latin typeface="Arial" charset="0"/>
        </a:defRPr>
      </a:lvl4pPr>
      <a:lvl5pPr algn="l" defTabSz="597892" rtl="0" eaLnBrk="0" fontAlgn="base" hangingPunct="0">
        <a:spcBef>
          <a:spcPct val="0"/>
        </a:spcBef>
        <a:spcAft>
          <a:spcPct val="0"/>
        </a:spcAft>
        <a:defRPr sz="2031" b="1">
          <a:solidFill>
            <a:schemeClr val="bg1"/>
          </a:solidFill>
          <a:latin typeface="Arial" charset="0"/>
        </a:defRPr>
      </a:lvl5pPr>
      <a:lvl6pPr marL="422041" algn="l" defTabSz="597892" rtl="0" fontAlgn="base">
        <a:spcBef>
          <a:spcPct val="0"/>
        </a:spcBef>
        <a:spcAft>
          <a:spcPct val="0"/>
        </a:spcAft>
        <a:defRPr sz="2031" b="1">
          <a:solidFill>
            <a:schemeClr val="bg1"/>
          </a:solidFill>
          <a:latin typeface="Arial" charset="0"/>
        </a:defRPr>
      </a:lvl6pPr>
      <a:lvl7pPr marL="844083" algn="l" defTabSz="597892" rtl="0" fontAlgn="base">
        <a:spcBef>
          <a:spcPct val="0"/>
        </a:spcBef>
        <a:spcAft>
          <a:spcPct val="0"/>
        </a:spcAft>
        <a:defRPr sz="2031" b="1">
          <a:solidFill>
            <a:schemeClr val="bg1"/>
          </a:solidFill>
          <a:latin typeface="Arial" charset="0"/>
        </a:defRPr>
      </a:lvl7pPr>
      <a:lvl8pPr marL="1266124" algn="l" defTabSz="597892" rtl="0" fontAlgn="base">
        <a:spcBef>
          <a:spcPct val="0"/>
        </a:spcBef>
        <a:spcAft>
          <a:spcPct val="0"/>
        </a:spcAft>
        <a:defRPr sz="2031" b="1">
          <a:solidFill>
            <a:schemeClr val="bg1"/>
          </a:solidFill>
          <a:latin typeface="Arial" charset="0"/>
        </a:defRPr>
      </a:lvl8pPr>
      <a:lvl9pPr marL="1688165" algn="l" defTabSz="597892" rtl="0" fontAlgn="base">
        <a:spcBef>
          <a:spcPct val="0"/>
        </a:spcBef>
        <a:spcAft>
          <a:spcPct val="0"/>
        </a:spcAft>
        <a:defRPr sz="2031" b="1">
          <a:solidFill>
            <a:schemeClr val="bg1"/>
          </a:solidFill>
          <a:latin typeface="Arial" charset="0"/>
        </a:defRPr>
      </a:lvl9pPr>
    </p:titleStyle>
    <p:body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mn-ea"/>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Corbel" panose="020B0503020204020204" pitchFamily="34" charset="0"/>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6FF8754-B9F3-D76F-38C3-B0091EEFC5EF}"/>
              </a:ext>
            </a:extLst>
          </p:cNvPr>
          <p:cNvPicPr>
            <a:picLocks noChangeAspect="1"/>
          </p:cNvPicPr>
          <p:nvPr userDrawn="1"/>
        </p:nvPicPr>
        <p:blipFill rotWithShape="1">
          <a:blip r:embed="rId7">
            <a:clrChange>
              <a:clrFrom>
                <a:srgbClr val="FFFFFF"/>
              </a:clrFrom>
              <a:clrTo>
                <a:srgbClr val="FFFFFF">
                  <a:alpha val="0"/>
                </a:srgbClr>
              </a:clrTo>
            </a:clrChange>
            <a:duotone>
              <a:prstClr val="black"/>
              <a:srgbClr val="C00000">
                <a:tint val="45000"/>
                <a:satMod val="400000"/>
              </a:srgbClr>
            </a:duotone>
          </a:blip>
          <a:srcRect r="24209"/>
          <a:stretch/>
        </p:blipFill>
        <p:spPr>
          <a:xfrm>
            <a:off x="-1255" y="-3606"/>
            <a:ext cx="7376881" cy="792606"/>
          </a:xfrm>
          <a:custGeom>
            <a:avLst/>
            <a:gdLst>
              <a:gd name="connsiteX0" fmla="*/ 0 w 7376881"/>
              <a:gd name="connsiteY0" fmla="*/ 0 h 792606"/>
              <a:gd name="connsiteX1" fmla="*/ 7376881 w 7376881"/>
              <a:gd name="connsiteY1" fmla="*/ 0 h 792606"/>
              <a:gd name="connsiteX2" fmla="*/ 7335083 w 7376881"/>
              <a:gd name="connsiteY2" fmla="*/ 72101 h 792606"/>
              <a:gd name="connsiteX3" fmla="*/ 6478558 w 7376881"/>
              <a:gd name="connsiteY3" fmla="*/ 773769 h 792606"/>
              <a:gd name="connsiteX4" fmla="*/ 6439960 w 7376881"/>
              <a:gd name="connsiteY4" fmla="*/ 792606 h 792606"/>
              <a:gd name="connsiteX5" fmla="*/ 0 w 7376881"/>
              <a:gd name="connsiteY5" fmla="*/ 792606 h 79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6881" h="792606">
                <a:moveTo>
                  <a:pt x="0" y="0"/>
                </a:moveTo>
                <a:lnTo>
                  <a:pt x="7376881" y="0"/>
                </a:lnTo>
                <a:lnTo>
                  <a:pt x="7335083" y="72101"/>
                </a:lnTo>
                <a:cubicBezTo>
                  <a:pt x="7153136" y="331561"/>
                  <a:pt x="6859280" y="569153"/>
                  <a:pt x="6478558" y="773769"/>
                </a:cubicBezTo>
                <a:lnTo>
                  <a:pt x="6439960" y="792606"/>
                </a:lnTo>
                <a:lnTo>
                  <a:pt x="0" y="792606"/>
                </a:lnTo>
                <a:close/>
              </a:path>
            </a:pathLst>
          </a:custGeom>
        </p:spPr>
      </p:pic>
      <p:sp>
        <p:nvSpPr>
          <p:cNvPr id="1027" name="Rectangle 6"/>
          <p:cNvSpPr>
            <a:spLocks noGrp="1" noChangeArrowheads="1"/>
          </p:cNvSpPr>
          <p:nvPr>
            <p:ph type="title"/>
          </p:nvPr>
        </p:nvSpPr>
        <p:spPr bwMode="auto">
          <a:xfrm>
            <a:off x="339971" y="65100"/>
            <a:ext cx="8042031" cy="641350"/>
          </a:xfrm>
          <a:prstGeom prst="rect">
            <a:avLst/>
          </a:prstGeom>
          <a:noFill/>
          <a:ln>
            <a:noFill/>
          </a:ln>
          <a:effectLst/>
          <a:extLst>
            <a:ext uri="{909E8E84-426E-40DD-AFC4-6F175D3DCCD1}">
              <a14:hiddenFill xmlns:a14="http://schemas.microsoft.com/office/drawing/2010/main">
                <a:solidFill>
                  <a:srgbClr val="EE501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ko-KR" dirty="0"/>
              <a:t>Click to edit Master title style</a:t>
            </a:r>
          </a:p>
        </p:txBody>
      </p:sp>
      <p:sp>
        <p:nvSpPr>
          <p:cNvPr id="1031" name="Rectangle 109"/>
          <p:cNvSpPr>
            <a:spLocks noGrp="1" noChangeArrowheads="1"/>
          </p:cNvSpPr>
          <p:nvPr>
            <p:ph type="body" idx="1"/>
          </p:nvPr>
        </p:nvSpPr>
        <p:spPr bwMode="auto">
          <a:xfrm>
            <a:off x="536455" y="1149000"/>
            <a:ext cx="8016997" cy="480000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0"/>
            <a:r>
              <a:rPr lang="en-US" altLang="ko-KR" dirty="0"/>
              <a:t>Second level, etc.</a:t>
            </a:r>
          </a:p>
        </p:txBody>
      </p:sp>
      <p:cxnSp>
        <p:nvCxnSpPr>
          <p:cNvPr id="11" name="직선 연결선 10">
            <a:extLst>
              <a:ext uri="{FF2B5EF4-FFF2-40B4-BE49-F238E27FC236}">
                <a16:creationId xmlns:a16="http://schemas.microsoft.com/office/drawing/2014/main" id="{A9CADA37-7BDD-4B7C-8BAC-B00D343C19E7}"/>
              </a:ext>
            </a:extLst>
          </p:cNvPr>
          <p:cNvCxnSpPr>
            <a:cxnSpLocks/>
          </p:cNvCxnSpPr>
          <p:nvPr userDrawn="1"/>
        </p:nvCxnSpPr>
        <p:spPr>
          <a:xfrm>
            <a:off x="0" y="789000"/>
            <a:ext cx="9144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7591A48D-7862-4BD3-BDC0-4940E5CAC71D}"/>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t="29934" b="31683"/>
          <a:stretch/>
        </p:blipFill>
        <p:spPr>
          <a:xfrm>
            <a:off x="7452032" y="396649"/>
            <a:ext cx="1495572" cy="276754"/>
          </a:xfrm>
          <a:prstGeom prst="rect">
            <a:avLst/>
          </a:prstGeom>
        </p:spPr>
      </p:pic>
      <p:sp>
        <p:nvSpPr>
          <p:cNvPr id="4" name="직사각형 3">
            <a:extLst>
              <a:ext uri="{FF2B5EF4-FFF2-40B4-BE49-F238E27FC236}">
                <a16:creationId xmlns:a16="http://schemas.microsoft.com/office/drawing/2014/main" id="{6617EA2C-9563-3A9C-CD52-0AE019419479}"/>
              </a:ext>
            </a:extLst>
          </p:cNvPr>
          <p:cNvSpPr/>
          <p:nvPr userDrawn="1"/>
        </p:nvSpPr>
        <p:spPr>
          <a:xfrm rot="10800000">
            <a:off x="695077" y="6262962"/>
            <a:ext cx="8448923" cy="46038"/>
          </a:xfrm>
          <a:prstGeom prst="rect">
            <a:avLst/>
          </a:prstGeom>
          <a:gradFill flip="none" rotWithShape="1">
            <a:gsLst>
              <a:gs pos="0">
                <a:srgbClr val="9A1F4E"/>
              </a:gs>
              <a:gs pos="25000">
                <a:srgbClr val="9A1F4E"/>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5" name="그림 4">
            <a:extLst>
              <a:ext uri="{FF2B5EF4-FFF2-40B4-BE49-F238E27FC236}">
                <a16:creationId xmlns:a16="http://schemas.microsoft.com/office/drawing/2014/main" id="{5BB15DAD-E0C6-A00C-DFBE-C16F6DB1373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
        <p:nvSpPr>
          <p:cNvPr id="6" name="슬라이드 번호 개체 틀 5">
            <a:extLst>
              <a:ext uri="{FF2B5EF4-FFF2-40B4-BE49-F238E27FC236}">
                <a16:creationId xmlns:a16="http://schemas.microsoft.com/office/drawing/2014/main" id="{4C4BDD22-E678-EB87-D6D2-EB743F53AA76}"/>
              </a:ext>
            </a:extLst>
          </p:cNvPr>
          <p:cNvSpPr txBox="1">
            <a:spLocks/>
          </p:cNvSpPr>
          <p:nvPr userDrawn="1"/>
        </p:nvSpPr>
        <p:spPr>
          <a:xfrm>
            <a:off x="8077200" y="6459538"/>
            <a:ext cx="949569" cy="328612"/>
          </a:xfrm>
          <a:prstGeom prst="rect">
            <a:avLst/>
          </a:prstGeom>
        </p:spPr>
        <p:txBody>
          <a:bodyPr/>
          <a:lstStyle>
            <a:lvl1pPr algn="r">
              <a:defRPr sz="1100">
                <a:solidFill>
                  <a:schemeClr val="tx1">
                    <a:alpha val="50000"/>
                  </a:schemeClr>
                </a:solidFill>
                <a:latin typeface="Arial Black" pitchFamily="34" charset="0"/>
                <a:ea typeface="HY헤드라인M" pitchFamily="18" charset="-127"/>
              </a:defRPr>
            </a:lvl1pPr>
          </a:lstStyle>
          <a:p>
            <a:pPr fontAlgn="auto">
              <a:spcBef>
                <a:spcPts val="0"/>
              </a:spcBef>
              <a:spcAft>
                <a:spcPts val="0"/>
              </a:spcAft>
              <a:buClrTx/>
              <a:buFontTx/>
              <a:buNone/>
              <a:defRPr/>
            </a:pPr>
            <a:fld id="{90FC0BDF-B890-41DA-9838-AE8FE480B3D1}" type="slidenum">
              <a:rPr kumimoji="0" lang="ko-KR" altLang="en-US" sz="1200" b="0" smtClean="0">
                <a:solidFill>
                  <a:srgbClr val="002060"/>
                </a:solidFill>
                <a:latin typeface="+mn-ea"/>
                <a:ea typeface="+mn-ea"/>
              </a:rPr>
              <a:pPr fontAlgn="auto">
                <a:spcBef>
                  <a:spcPts val="0"/>
                </a:spcBef>
                <a:spcAft>
                  <a:spcPts val="0"/>
                </a:spcAft>
                <a:buClrTx/>
                <a:buFontTx/>
                <a:buNone/>
                <a:defRPr/>
              </a:pPr>
              <a:t>‹#›</a:t>
            </a:fld>
            <a:endParaRPr kumimoji="0" lang="en-US" altLang="ko-KR" sz="1200" b="0" dirty="0">
              <a:solidFill>
                <a:srgbClr val="002060"/>
              </a:solidFill>
              <a:latin typeface="+mn-ea"/>
              <a:ea typeface="+mn-ea"/>
            </a:endParaRPr>
          </a:p>
        </p:txBody>
      </p:sp>
    </p:spTree>
    <p:extLst>
      <p:ext uri="{BB962C8B-B14F-4D97-AF65-F5344CB8AC3E}">
        <p14:creationId xmlns:p14="http://schemas.microsoft.com/office/powerpoint/2010/main" val="124066281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transition/>
  <p:hf hdr="0" ftr="0" dt="0"/>
  <p:txStyles>
    <p:titleStyle>
      <a:lvl1pPr algn="l" defTabSz="597892" rtl="0" eaLnBrk="0" fontAlgn="base" hangingPunct="0">
        <a:spcBef>
          <a:spcPct val="0"/>
        </a:spcBef>
        <a:spcAft>
          <a:spcPct val="0"/>
        </a:spcAft>
        <a:defRPr sz="2400" b="1">
          <a:solidFill>
            <a:schemeClr val="bg1"/>
          </a:solidFill>
          <a:latin typeface="Corbel" panose="020B0503020204020204" pitchFamily="34" charset="0"/>
          <a:ea typeface="+mj-ea"/>
          <a:cs typeface="+mj-cs"/>
        </a:defRPr>
      </a:lvl1pPr>
      <a:lvl2pPr algn="l" defTabSz="597892" rtl="0" eaLnBrk="0" fontAlgn="base" hangingPunct="0">
        <a:spcBef>
          <a:spcPct val="0"/>
        </a:spcBef>
        <a:spcAft>
          <a:spcPct val="0"/>
        </a:spcAft>
        <a:defRPr sz="2031" b="1">
          <a:solidFill>
            <a:schemeClr val="bg1"/>
          </a:solidFill>
          <a:latin typeface="Arial" charset="0"/>
        </a:defRPr>
      </a:lvl2pPr>
      <a:lvl3pPr algn="l" defTabSz="597892" rtl="0" eaLnBrk="0" fontAlgn="base" hangingPunct="0">
        <a:spcBef>
          <a:spcPct val="0"/>
        </a:spcBef>
        <a:spcAft>
          <a:spcPct val="0"/>
        </a:spcAft>
        <a:defRPr sz="2031" b="1">
          <a:solidFill>
            <a:schemeClr val="bg1"/>
          </a:solidFill>
          <a:latin typeface="Arial" charset="0"/>
        </a:defRPr>
      </a:lvl3pPr>
      <a:lvl4pPr algn="l" defTabSz="597892" rtl="0" eaLnBrk="0" fontAlgn="base" hangingPunct="0">
        <a:spcBef>
          <a:spcPct val="0"/>
        </a:spcBef>
        <a:spcAft>
          <a:spcPct val="0"/>
        </a:spcAft>
        <a:defRPr sz="2031" b="1">
          <a:solidFill>
            <a:schemeClr val="bg1"/>
          </a:solidFill>
          <a:latin typeface="Arial" charset="0"/>
        </a:defRPr>
      </a:lvl4pPr>
      <a:lvl5pPr algn="l" defTabSz="597892" rtl="0" eaLnBrk="0" fontAlgn="base" hangingPunct="0">
        <a:spcBef>
          <a:spcPct val="0"/>
        </a:spcBef>
        <a:spcAft>
          <a:spcPct val="0"/>
        </a:spcAft>
        <a:defRPr sz="2031" b="1">
          <a:solidFill>
            <a:schemeClr val="bg1"/>
          </a:solidFill>
          <a:latin typeface="Arial" charset="0"/>
        </a:defRPr>
      </a:lvl5pPr>
      <a:lvl6pPr marL="422041" algn="l" defTabSz="597892" rtl="0" fontAlgn="base">
        <a:spcBef>
          <a:spcPct val="0"/>
        </a:spcBef>
        <a:spcAft>
          <a:spcPct val="0"/>
        </a:spcAft>
        <a:defRPr sz="2031" b="1">
          <a:solidFill>
            <a:schemeClr val="bg1"/>
          </a:solidFill>
          <a:latin typeface="Arial" charset="0"/>
        </a:defRPr>
      </a:lvl6pPr>
      <a:lvl7pPr marL="844083" algn="l" defTabSz="597892" rtl="0" fontAlgn="base">
        <a:spcBef>
          <a:spcPct val="0"/>
        </a:spcBef>
        <a:spcAft>
          <a:spcPct val="0"/>
        </a:spcAft>
        <a:defRPr sz="2031" b="1">
          <a:solidFill>
            <a:schemeClr val="bg1"/>
          </a:solidFill>
          <a:latin typeface="Arial" charset="0"/>
        </a:defRPr>
      </a:lvl7pPr>
      <a:lvl8pPr marL="1266124" algn="l" defTabSz="597892" rtl="0" fontAlgn="base">
        <a:spcBef>
          <a:spcPct val="0"/>
        </a:spcBef>
        <a:spcAft>
          <a:spcPct val="0"/>
        </a:spcAft>
        <a:defRPr sz="2031" b="1">
          <a:solidFill>
            <a:schemeClr val="bg1"/>
          </a:solidFill>
          <a:latin typeface="Arial" charset="0"/>
        </a:defRPr>
      </a:lvl8pPr>
      <a:lvl9pPr marL="1688165" algn="l" defTabSz="597892" rtl="0" fontAlgn="base">
        <a:spcBef>
          <a:spcPct val="0"/>
        </a:spcBef>
        <a:spcAft>
          <a:spcPct val="0"/>
        </a:spcAft>
        <a:defRPr sz="2031" b="1">
          <a:solidFill>
            <a:schemeClr val="bg1"/>
          </a:solidFill>
          <a:latin typeface="Arial" charset="0"/>
        </a:defRPr>
      </a:lvl9pPr>
    </p:titleStyle>
    <p:body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mn-ea"/>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Corbel" panose="020B0503020204020204" pitchFamily="34" charset="0"/>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verifiedmarketresearch.com/product/pcb-assembly-market"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hyperlink" Target="https://arxiv.org/abs/2410.17725" TargetMode="External"/><Relationship Id="rId5" Type="http://schemas.openxmlformats.org/officeDocument/2006/relationships/hyperlink" Target="https://www.mdpi.com/2079-9292/14/6/1104" TargetMode="External"/><Relationship Id="rId4" Type="http://schemas.openxmlformats.org/officeDocument/2006/relationships/hyperlink" Target="https://www.gminsights.com/industry-analysis/printed-circuit-board-assembly-marke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951C254-D3FE-4F55-B884-40C49A860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34" b="31683"/>
          <a:stretch/>
        </p:blipFill>
        <p:spPr>
          <a:xfrm>
            <a:off x="7452032" y="6399033"/>
            <a:ext cx="1444806" cy="267360"/>
          </a:xfrm>
          <a:prstGeom prst="rect">
            <a:avLst/>
          </a:prstGeom>
        </p:spPr>
      </p:pic>
      <p:sp>
        <p:nvSpPr>
          <p:cNvPr id="9" name="TextBox 8">
            <a:extLst>
              <a:ext uri="{FF2B5EF4-FFF2-40B4-BE49-F238E27FC236}">
                <a16:creationId xmlns:a16="http://schemas.microsoft.com/office/drawing/2014/main" id="{CA742296-B25A-27A7-7E69-7939DB0BA19F}"/>
              </a:ext>
            </a:extLst>
          </p:cNvPr>
          <p:cNvSpPr txBox="1"/>
          <p:nvPr/>
        </p:nvSpPr>
        <p:spPr>
          <a:xfrm>
            <a:off x="1016960" y="2193435"/>
            <a:ext cx="7110079" cy="875561"/>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ko-KR" altLang="en-US" sz="4400" b="1" dirty="0">
                <a:solidFill>
                  <a:srgbClr val="002060"/>
                </a:solidFill>
                <a:latin typeface="맑은 고딕" panose="020B0503020000020004" pitchFamily="50" charset="-127"/>
                <a:ea typeface="맑은 고딕" panose="020B0503020000020004" pitchFamily="50" charset="-127"/>
                <a:cs typeface="+mj-cs"/>
              </a:rPr>
              <a:t>프로젝트</a:t>
            </a:r>
            <a:r>
              <a:rPr lang="en-US" altLang="ko-KR" sz="4400" b="1" dirty="0">
                <a:solidFill>
                  <a:srgbClr val="002060"/>
                </a:solidFill>
                <a:latin typeface="맑은 고딕" panose="020B0503020000020004" pitchFamily="50" charset="-127"/>
                <a:ea typeface="맑은 고딕" panose="020B0503020000020004" pitchFamily="50" charset="-127"/>
                <a:cs typeface="+mj-cs"/>
              </a:rPr>
              <a:t> #2 </a:t>
            </a:r>
            <a:r>
              <a:rPr lang="ko-KR" altLang="en-US" sz="4400" b="1" dirty="0">
                <a:solidFill>
                  <a:srgbClr val="002060"/>
                </a:solidFill>
                <a:latin typeface="맑은 고딕" panose="020B0503020000020004" pitchFamily="50" charset="-127"/>
                <a:ea typeface="맑은 고딕" panose="020B0503020000020004" pitchFamily="50" charset="-127"/>
                <a:cs typeface="+mj-cs"/>
              </a:rPr>
              <a:t>발표평가</a:t>
            </a:r>
            <a:endParaRPr lang="en-US" altLang="ko-KR" sz="4400" b="1" dirty="0">
              <a:solidFill>
                <a:srgbClr val="002060"/>
              </a:solidFill>
              <a:latin typeface="맑은 고딕" panose="020B0503020000020004" pitchFamily="50" charset="-127"/>
              <a:ea typeface="맑은 고딕" panose="020B0503020000020004" pitchFamily="50" charset="-127"/>
              <a:cs typeface="+mj-cs"/>
            </a:endParaRPr>
          </a:p>
        </p:txBody>
      </p:sp>
      <p:sp>
        <p:nvSpPr>
          <p:cNvPr id="8" name="Rectangle 3">
            <a:extLst>
              <a:ext uri="{FF2B5EF4-FFF2-40B4-BE49-F238E27FC236}">
                <a16:creationId xmlns:a16="http://schemas.microsoft.com/office/drawing/2014/main" id="{7DA4912B-7505-A2FB-FBB8-4DF4D2A2338F}"/>
              </a:ext>
            </a:extLst>
          </p:cNvPr>
          <p:cNvSpPr txBox="1">
            <a:spLocks noChangeArrowheads="1"/>
          </p:cNvSpPr>
          <p:nvPr/>
        </p:nvSpPr>
        <p:spPr bwMode="auto">
          <a:xfrm>
            <a:off x="1421963" y="4878004"/>
            <a:ext cx="6300072" cy="79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lvl1pPr marL="0" indent="0" algn="l" defTabSz="647700" rtl="0" eaLnBrk="0" fontAlgn="base" hangingPunct="0">
              <a:lnSpc>
                <a:spcPct val="100000"/>
              </a:lnSpc>
              <a:spcBef>
                <a:spcPct val="25000"/>
              </a:spcBef>
              <a:spcAft>
                <a:spcPct val="0"/>
              </a:spcAft>
              <a:buClr>
                <a:srgbClr val="F37121"/>
              </a:buClr>
              <a:buFont typeface="Wingdings" pitchFamily="2" charset="2"/>
              <a:buNone/>
              <a:defRPr sz="1600" b="1">
                <a:solidFill>
                  <a:schemeClr val="bg1"/>
                </a:solidFill>
                <a:latin typeface="+mn-lt"/>
                <a:ea typeface="+mn-ea"/>
                <a:cs typeface="+mn-cs"/>
              </a:defRPr>
            </a:lvl1pPr>
            <a:lvl2pPr marL="444500" indent="-180975" algn="l" defTabSz="647700" rtl="0" eaLnBrk="0" fontAlgn="base" hangingPunct="0">
              <a:lnSpc>
                <a:spcPct val="105000"/>
              </a:lnSpc>
              <a:spcBef>
                <a:spcPct val="5000"/>
              </a:spcBef>
              <a:spcAft>
                <a:spcPct val="0"/>
              </a:spcAft>
              <a:buClr>
                <a:srgbClr val="F37121"/>
              </a:buClr>
              <a:buFont typeface="Arial Unicode MS" pitchFamily="50" charset="-127"/>
              <a:buChar char="–"/>
              <a:defRPr sz="1400">
                <a:solidFill>
                  <a:srgbClr val="000000"/>
                </a:solidFill>
                <a:latin typeface="+mn-lt"/>
              </a:defRPr>
            </a:lvl2pPr>
            <a:lvl3pPr marL="628650" indent="-182563" algn="l" defTabSz="647700" rtl="0" eaLnBrk="0" fontAlgn="base" hangingPunct="0">
              <a:lnSpc>
                <a:spcPct val="108000"/>
              </a:lnSpc>
              <a:spcBef>
                <a:spcPct val="8000"/>
              </a:spcBef>
              <a:spcAft>
                <a:spcPct val="0"/>
              </a:spcAft>
              <a:buClr>
                <a:srgbClr val="F37121"/>
              </a:buClr>
              <a:buFont typeface="Wingdings" pitchFamily="2" charset="2"/>
              <a:buChar char="§"/>
              <a:defRPr sz="1400">
                <a:solidFill>
                  <a:srgbClr val="000000"/>
                </a:solidFill>
                <a:latin typeface="+mn-lt"/>
              </a:defRPr>
            </a:lvl3pPr>
            <a:lvl4pPr marL="811213" indent="-180975" algn="l" defTabSz="647700" rtl="0" eaLnBrk="0" fontAlgn="base" hangingPunct="0">
              <a:lnSpc>
                <a:spcPct val="108000"/>
              </a:lnSpc>
              <a:spcBef>
                <a:spcPct val="8000"/>
              </a:spcBef>
              <a:spcAft>
                <a:spcPct val="0"/>
              </a:spcAft>
              <a:buClr>
                <a:srgbClr val="F37121"/>
              </a:buClr>
              <a:buFont typeface="Arial" pitchFamily="34" charset="0"/>
              <a:buChar char="-"/>
              <a:defRPr sz="1400">
                <a:solidFill>
                  <a:srgbClr val="000000"/>
                </a:solidFill>
                <a:latin typeface="+mn-lt"/>
              </a:defRPr>
            </a:lvl4pPr>
            <a:lvl5pPr marL="993775" indent="-180975" algn="l" defTabSz="647700" rtl="0" eaLnBrk="0" fontAlgn="base" hangingPunct="0">
              <a:lnSpc>
                <a:spcPct val="108000"/>
              </a:lnSpc>
              <a:spcBef>
                <a:spcPct val="8000"/>
              </a:spcBef>
              <a:spcAft>
                <a:spcPct val="0"/>
              </a:spcAft>
              <a:buClr>
                <a:srgbClr val="F37121"/>
              </a:buClr>
              <a:buFont typeface="Wingdings" pitchFamily="2" charset="2"/>
              <a:buChar char="§"/>
              <a:defRPr sz="1400">
                <a:solidFill>
                  <a:srgbClr val="000000"/>
                </a:solidFill>
                <a:latin typeface="+mn-lt"/>
              </a:defRPr>
            </a:lvl5pPr>
            <a:lvl6pPr marL="14509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6pPr>
            <a:lvl7pPr marL="19081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7pPr>
            <a:lvl8pPr marL="23653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8pPr>
            <a:lvl9pPr marL="28225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9pPr>
          </a:lstStyle>
          <a:p>
            <a:pPr algn="ctr" eaLnBrk="1" hangingPunct="1"/>
            <a:r>
              <a:rPr lang="en-US" altLang="ko-KR" b="0" dirty="0">
                <a:solidFill>
                  <a:srgbClr val="002060"/>
                </a:solidFill>
                <a:latin typeface="맑은 고딕" pitchFamily="50" charset="-127"/>
                <a:ea typeface="맑은 고딕" pitchFamily="50" charset="-127"/>
              </a:rPr>
              <a:t>[5</a:t>
            </a:r>
            <a:r>
              <a:rPr lang="ko-KR" altLang="en-US" b="0" dirty="0">
                <a:solidFill>
                  <a:srgbClr val="002060"/>
                </a:solidFill>
                <a:latin typeface="맑은 고딕" pitchFamily="50" charset="-127"/>
                <a:ea typeface="맑은 고딕" pitchFamily="50" charset="-127"/>
              </a:rPr>
              <a:t>조</a:t>
            </a:r>
            <a:r>
              <a:rPr lang="en-US" altLang="ko-KR" b="0" dirty="0">
                <a:solidFill>
                  <a:srgbClr val="002060"/>
                </a:solidFill>
                <a:latin typeface="맑은 고딕" pitchFamily="50" charset="-127"/>
                <a:ea typeface="맑은 고딕" pitchFamily="50" charset="-127"/>
              </a:rPr>
              <a:t>] </a:t>
            </a:r>
            <a:r>
              <a:rPr lang="ko-KR" altLang="en-US" b="0" dirty="0" err="1">
                <a:solidFill>
                  <a:srgbClr val="002060"/>
                </a:solidFill>
                <a:latin typeface="맑은 고딕" pitchFamily="50" charset="-127"/>
                <a:ea typeface="맑은 고딕" pitchFamily="50" charset="-127"/>
              </a:rPr>
              <a:t>김연지</a:t>
            </a:r>
            <a:r>
              <a:rPr lang="en-US" altLang="ko-KR" b="0" dirty="0">
                <a:solidFill>
                  <a:srgbClr val="002060"/>
                </a:solidFill>
                <a:latin typeface="맑은 고딕" pitchFamily="50" charset="-127"/>
                <a:ea typeface="맑은 고딕" pitchFamily="50" charset="-127"/>
              </a:rPr>
              <a:t>(</a:t>
            </a:r>
            <a:r>
              <a:rPr lang="ko-KR" altLang="en-US" b="0" dirty="0">
                <a:solidFill>
                  <a:srgbClr val="002060"/>
                </a:solidFill>
                <a:latin typeface="맑은 고딕" pitchFamily="50" charset="-127"/>
                <a:ea typeface="맑은 고딕" pitchFamily="50" charset="-127"/>
              </a:rPr>
              <a:t>팀장</a:t>
            </a:r>
            <a:r>
              <a:rPr lang="en-US" altLang="ko-KR" b="0" dirty="0">
                <a:solidFill>
                  <a:srgbClr val="002060"/>
                </a:solidFill>
                <a:latin typeface="맑은 고딕" pitchFamily="50" charset="-127"/>
                <a:ea typeface="맑은 고딕" pitchFamily="50" charset="-127"/>
              </a:rPr>
              <a:t>), </a:t>
            </a:r>
            <a:r>
              <a:rPr lang="ko-KR" altLang="en-US" b="0" dirty="0">
                <a:solidFill>
                  <a:srgbClr val="002060"/>
                </a:solidFill>
                <a:latin typeface="맑은 고딕" pitchFamily="50" charset="-127"/>
                <a:ea typeface="맑은 고딕" pitchFamily="50" charset="-127"/>
              </a:rPr>
              <a:t>장욱진</a:t>
            </a:r>
            <a:endParaRPr lang="en-US" altLang="ko-KR" b="0" dirty="0">
              <a:solidFill>
                <a:srgbClr val="002060"/>
              </a:solidFill>
              <a:latin typeface="맑은 고딕" pitchFamily="50" charset="-127"/>
              <a:ea typeface="맑은 고딕" pitchFamily="50" charset="-127"/>
            </a:endParaRPr>
          </a:p>
          <a:p>
            <a:pPr algn="ctr" eaLnBrk="1" hangingPunct="1"/>
            <a:r>
              <a:rPr lang="en-US" altLang="ko-KR" b="0" dirty="0">
                <a:solidFill>
                  <a:srgbClr val="002060"/>
                </a:solidFill>
                <a:latin typeface="맑은 고딕" pitchFamily="50" charset="-127"/>
                <a:ea typeface="맑은 고딕" pitchFamily="50" charset="-127"/>
              </a:rPr>
              <a:t>kyj23520@naver.com, jangwj92@cbnu.ac.kr</a:t>
            </a:r>
          </a:p>
          <a:p>
            <a:pPr algn="ctr" eaLnBrk="1" hangingPunct="1"/>
            <a:r>
              <a:rPr lang="ko-KR" altLang="en-US" b="0" dirty="0">
                <a:solidFill>
                  <a:srgbClr val="002060"/>
                </a:solidFill>
                <a:latin typeface="맑은 고딕" pitchFamily="50" charset="-127"/>
                <a:ea typeface="맑은 고딕" pitchFamily="50" charset="-127"/>
              </a:rPr>
              <a:t>충</a:t>
            </a:r>
            <a:r>
              <a:rPr lang="ko-KR" altLang="en-US" b="0" dirty="0">
                <a:solidFill>
                  <a:srgbClr val="002060"/>
                </a:solidFill>
                <a:latin typeface="맑은 고딕" pitchFamily="50" charset="-127"/>
              </a:rPr>
              <a:t>북대학교 산업인공지능학과</a:t>
            </a:r>
            <a:endParaRPr lang="en-GB" altLang="ko-KR" b="0" dirty="0">
              <a:solidFill>
                <a:srgbClr val="002060"/>
              </a:solidFill>
              <a:latin typeface="맑은 고딕" pitchFamily="50" charset="-127"/>
              <a:ea typeface="맑은 고딕" pitchFamily="50" charset="-127"/>
            </a:endParaRPr>
          </a:p>
          <a:p>
            <a:pPr algn="ctr" eaLnBrk="1" hangingPunct="1"/>
            <a:endParaRPr lang="en-GB" altLang="ko-KR" b="0" dirty="0">
              <a:solidFill>
                <a:srgbClr val="00206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25D12AAC-3E69-1D46-503B-5B89E4C8F6DA}"/>
              </a:ext>
            </a:extLst>
          </p:cNvPr>
          <p:cNvSpPr txBox="1"/>
          <p:nvPr/>
        </p:nvSpPr>
        <p:spPr>
          <a:xfrm>
            <a:off x="656956" y="3068996"/>
            <a:ext cx="7830088" cy="999697"/>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400" b="1" dirty="0">
                <a:solidFill>
                  <a:schemeClr val="bg1">
                    <a:lumMod val="50000"/>
                  </a:schemeClr>
                </a:solidFill>
                <a:latin typeface="맑은 고딕" panose="020B0503020000020004" pitchFamily="50" charset="-127"/>
                <a:ea typeface="맑은 고딕" panose="020B0503020000020004" pitchFamily="50" charset="-127"/>
                <a:cs typeface="+mj-cs"/>
              </a:rPr>
              <a:t>SMT </a:t>
            </a:r>
            <a:r>
              <a:rPr lang="ko-KR" altLang="en-US" sz="2400" b="1" dirty="0">
                <a:solidFill>
                  <a:schemeClr val="bg1">
                    <a:lumMod val="50000"/>
                  </a:schemeClr>
                </a:solidFill>
                <a:latin typeface="맑은 고딕" panose="020B0503020000020004" pitchFamily="50" charset="-127"/>
                <a:ea typeface="맑은 고딕" panose="020B0503020000020004" pitchFamily="50" charset="-127"/>
                <a:cs typeface="+mj-cs"/>
              </a:rPr>
              <a:t>공정의 주요 불량 검출을 위한 </a:t>
            </a:r>
            <a:endParaRPr lang="en-US" altLang="ko-KR" sz="2400" b="1" dirty="0">
              <a:solidFill>
                <a:schemeClr val="bg1">
                  <a:lumMod val="50000"/>
                </a:schemeClr>
              </a:solidFill>
              <a:latin typeface="맑은 고딕" panose="020B0503020000020004" pitchFamily="50" charset="-127"/>
              <a:ea typeface="맑은 고딕" panose="020B0503020000020004" pitchFamily="50" charset="-127"/>
              <a:cs typeface="+mj-cs"/>
            </a:endParaRPr>
          </a:p>
          <a:p>
            <a:pPr marL="38100" marR="0" indent="0" algn="ctr" fontAlgn="base" latinLnBrk="1">
              <a:lnSpc>
                <a:spcPct val="130000"/>
              </a:lnSpc>
              <a:spcBef>
                <a:spcPts val="0"/>
              </a:spcBef>
              <a:spcAft>
                <a:spcPts val="0"/>
              </a:spcAft>
            </a:pPr>
            <a:r>
              <a:rPr lang="ko-KR" altLang="en-US" sz="2400" b="1" dirty="0">
                <a:solidFill>
                  <a:schemeClr val="bg1">
                    <a:lumMod val="50000"/>
                  </a:schemeClr>
                </a:solidFill>
                <a:latin typeface="맑은 고딕" panose="020B0503020000020004" pitchFamily="50" charset="-127"/>
                <a:ea typeface="맑은 고딕" panose="020B0503020000020004" pitchFamily="50" charset="-127"/>
                <a:cs typeface="+mj-cs"/>
              </a:rPr>
              <a:t>딥러닝 방법 연구</a:t>
            </a:r>
          </a:p>
        </p:txBody>
      </p:sp>
      <p:sp>
        <p:nvSpPr>
          <p:cNvPr id="5" name="사각형: 둥근 모서리 4">
            <a:extLst>
              <a:ext uri="{FF2B5EF4-FFF2-40B4-BE49-F238E27FC236}">
                <a16:creationId xmlns:a16="http://schemas.microsoft.com/office/drawing/2014/main" id="{C571C43D-1094-CBC8-93A7-E64A401C7D9C}"/>
              </a:ext>
            </a:extLst>
          </p:cNvPr>
          <p:cNvSpPr/>
          <p:nvPr/>
        </p:nvSpPr>
        <p:spPr bwMode="auto">
          <a:xfrm>
            <a:off x="115260" y="102298"/>
            <a:ext cx="2678427" cy="270003"/>
          </a:xfrm>
          <a:prstGeom prst="roundRect">
            <a:avLst>
              <a:gd name="adj" fmla="val 50000"/>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sz="1200" b="1" i="0" u="none" strike="noStrike" cap="none" normalizeH="0" baseline="0" dirty="0" err="1">
                <a:ln>
                  <a:noFill/>
                </a:ln>
                <a:solidFill>
                  <a:schemeClr val="bg1"/>
                </a:solidFill>
                <a:effectLst/>
                <a:latin typeface="+mn-ea"/>
              </a:rPr>
              <a:t>지능화캡스톤프로젝트</a:t>
            </a:r>
            <a:r>
              <a:rPr kumimoji="0" lang="ko-KR" altLang="en-US" sz="1200" b="1" i="0" u="none" strike="noStrike" cap="none" normalizeH="0" baseline="0" dirty="0">
                <a:ln>
                  <a:noFill/>
                </a:ln>
                <a:solidFill>
                  <a:schemeClr val="bg1"/>
                </a:solidFill>
                <a:effectLst/>
                <a:latin typeface="+mn-ea"/>
              </a:rPr>
              <a:t> </a:t>
            </a:r>
            <a:r>
              <a:rPr kumimoji="0" lang="en-US" altLang="ko-KR" sz="1200" b="1" i="0" u="none" strike="noStrike" cap="none" normalizeH="0" baseline="0" dirty="0">
                <a:ln>
                  <a:noFill/>
                </a:ln>
                <a:solidFill>
                  <a:schemeClr val="bg1"/>
                </a:solidFill>
                <a:effectLst/>
                <a:latin typeface="+mn-ea"/>
              </a:rPr>
              <a:t>#</a:t>
            </a:r>
            <a:r>
              <a:rPr lang="en-US" altLang="ko-KR" sz="1200" b="1" dirty="0">
                <a:solidFill>
                  <a:schemeClr val="bg1"/>
                </a:solidFill>
                <a:latin typeface="+mn-ea"/>
              </a:rPr>
              <a:t>2 </a:t>
            </a:r>
            <a:r>
              <a:rPr kumimoji="0" lang="ko-KR" altLang="en-US" sz="1200" b="1" i="0" u="none" strike="noStrike" cap="none" normalizeH="0" baseline="0" dirty="0">
                <a:ln>
                  <a:noFill/>
                </a:ln>
                <a:solidFill>
                  <a:schemeClr val="bg1"/>
                </a:solidFill>
                <a:effectLst/>
                <a:latin typeface="+mn-ea"/>
              </a:rPr>
              <a:t>발표평가</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E28C0-FD94-3388-0936-F57A7D080AC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8056E92-6694-40DF-7F40-8E770BF9DDEA}"/>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646ACC69-483A-198F-6359-0D5D27DF0F0B}"/>
              </a:ext>
            </a:extLst>
          </p:cNvPr>
          <p:cNvSpPr txBox="1">
            <a:spLocks noChangeArrowheads="1"/>
          </p:cNvSpPr>
          <p:nvPr/>
        </p:nvSpPr>
        <p:spPr bwMode="auto">
          <a:xfrm>
            <a:off x="203398" y="998973"/>
            <a:ext cx="8312034" cy="2397516"/>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(1) </a:t>
            </a:r>
            <a:r>
              <a:rPr lang="ko-KR" altLang="en-US" sz="1500" kern="0" dirty="0">
                <a:solidFill>
                  <a:schemeClr val="tx1"/>
                </a:solidFill>
                <a:latin typeface="+mn-ea"/>
                <a:ea typeface="+mn-ea"/>
              </a:rPr>
              <a:t>불량 검출을 위한 데이터셋 구축 </a:t>
            </a:r>
            <a:r>
              <a:rPr lang="en-US" altLang="ko-KR" sz="1500" kern="0" dirty="0">
                <a:solidFill>
                  <a:schemeClr val="tx1"/>
                </a:solidFill>
                <a:latin typeface="+mn-ea"/>
                <a:ea typeface="+mn-ea"/>
              </a:rPr>
              <a:t>[</a:t>
            </a:r>
            <a:r>
              <a:rPr lang="ko-KR" altLang="en-US" sz="1500" kern="0" dirty="0">
                <a:solidFill>
                  <a:schemeClr val="tx1"/>
                </a:solidFill>
                <a:latin typeface="+mn-ea"/>
                <a:ea typeface="+mn-ea"/>
              </a:rPr>
              <a:t>계속</a:t>
            </a:r>
            <a:r>
              <a:rPr lang="en-US" altLang="ko-KR" sz="1500" kern="0" dirty="0">
                <a:solidFill>
                  <a:schemeClr val="tx1"/>
                </a:solidFill>
                <a:latin typeface="+mn-ea"/>
                <a:ea typeface="+mn-ea"/>
              </a:rPr>
              <a:t>]</a:t>
            </a: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아래</a:t>
            </a:r>
            <a:r>
              <a:rPr lang="en-US" altLang="ko-KR" sz="1400" kern="0" dirty="0">
                <a:solidFill>
                  <a:schemeClr val="tx1"/>
                </a:solidFill>
                <a:latin typeface="+mn-ea"/>
                <a:ea typeface="+mn-ea"/>
              </a:rPr>
              <a:t>(</a:t>
            </a:r>
            <a:r>
              <a:rPr lang="ko-KR" altLang="en-US" sz="1400" kern="0" dirty="0">
                <a:solidFill>
                  <a:schemeClr val="tx1"/>
                </a:solidFill>
                <a:latin typeface="+mn-ea"/>
                <a:ea typeface="+mn-ea"/>
              </a:rPr>
              <a:t>왼쪽</a:t>
            </a:r>
            <a:r>
              <a:rPr lang="en-US" altLang="ko-KR" sz="1400" kern="0" dirty="0">
                <a:solidFill>
                  <a:schemeClr val="tx1"/>
                </a:solidFill>
                <a:latin typeface="+mn-ea"/>
                <a:ea typeface="+mn-ea"/>
              </a:rPr>
              <a:t>)</a:t>
            </a:r>
            <a:r>
              <a:rPr lang="ko-KR" altLang="en-US" sz="1400" kern="0" dirty="0">
                <a:solidFill>
                  <a:schemeClr val="tx1"/>
                </a:solidFill>
                <a:latin typeface="+mn-ea"/>
                <a:ea typeface="+mn-ea"/>
              </a:rPr>
              <a:t>와 같이 선정하여 이미지를 수집</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실제 공정 중 발생한 불량 시료를 대량으로 획득하는 것은 불가능하므로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불량 유형에 맞는 시료를 직접 제작하였으며 제작한 모습 중 일부는 아래</a:t>
            </a:r>
            <a:r>
              <a:rPr lang="en-US" altLang="ko-KR" sz="1400" kern="0" dirty="0">
                <a:solidFill>
                  <a:schemeClr val="tx1"/>
                </a:solidFill>
                <a:latin typeface="+mn-ea"/>
                <a:ea typeface="+mn-ea"/>
              </a:rPr>
              <a:t>(</a:t>
            </a:r>
            <a:r>
              <a:rPr lang="ko-KR" altLang="en-US" sz="1400" kern="0" dirty="0">
                <a:solidFill>
                  <a:schemeClr val="tx1"/>
                </a:solidFill>
                <a:latin typeface="+mn-ea"/>
                <a:ea typeface="+mn-ea"/>
              </a:rPr>
              <a:t>오른쪽</a:t>
            </a:r>
            <a:r>
              <a:rPr lang="en-US" altLang="ko-KR" sz="1400" kern="0" dirty="0">
                <a:solidFill>
                  <a:schemeClr val="tx1"/>
                </a:solidFill>
                <a:latin typeface="+mn-ea"/>
                <a:ea typeface="+mn-ea"/>
              </a:rPr>
              <a:t>)</a:t>
            </a:r>
            <a:r>
              <a:rPr lang="ko-KR" altLang="en-US" sz="1400" kern="0" dirty="0">
                <a:solidFill>
                  <a:schemeClr val="tx1"/>
                </a:solidFill>
                <a:latin typeface="+mn-ea"/>
                <a:ea typeface="+mn-ea"/>
              </a:rPr>
              <a:t>와 같음</a:t>
            </a:r>
            <a:r>
              <a:rPr lang="en-US" altLang="ko-KR" sz="1400" kern="0" dirty="0">
                <a:solidFill>
                  <a:schemeClr val="tx1"/>
                </a:solidFill>
                <a:latin typeface="+mn-ea"/>
                <a:ea typeface="+mn-ea"/>
              </a:rPr>
              <a:t> </a:t>
            </a:r>
          </a:p>
        </p:txBody>
      </p:sp>
      <p:grpSp>
        <p:nvGrpSpPr>
          <p:cNvPr id="20" name="그룹 19">
            <a:extLst>
              <a:ext uri="{FF2B5EF4-FFF2-40B4-BE49-F238E27FC236}">
                <a16:creationId xmlns:a16="http://schemas.microsoft.com/office/drawing/2014/main" id="{DD321B00-4D11-754A-5D70-7502097CE1BD}"/>
              </a:ext>
            </a:extLst>
          </p:cNvPr>
          <p:cNvGrpSpPr/>
          <p:nvPr/>
        </p:nvGrpSpPr>
        <p:grpSpPr>
          <a:xfrm>
            <a:off x="4211996" y="4073383"/>
            <a:ext cx="4814938" cy="1760418"/>
            <a:chOff x="1458719" y="1825943"/>
            <a:chExt cx="6226562" cy="2444249"/>
          </a:xfrm>
        </p:grpSpPr>
        <p:pic>
          <p:nvPicPr>
            <p:cNvPr id="21" name="그림 20">
              <a:extLst>
                <a:ext uri="{FF2B5EF4-FFF2-40B4-BE49-F238E27FC236}">
                  <a16:creationId xmlns:a16="http://schemas.microsoft.com/office/drawing/2014/main" id="{F1BD54A9-AC81-1922-E9A9-C3127BC5A670}"/>
                </a:ext>
              </a:extLst>
            </p:cNvPr>
            <p:cNvPicPr>
              <a:picLocks noChangeAspect="1"/>
            </p:cNvPicPr>
            <p:nvPr/>
          </p:nvPicPr>
          <p:blipFill>
            <a:blip r:embed="rId3"/>
            <a:stretch>
              <a:fillRect/>
            </a:stretch>
          </p:blipFill>
          <p:spPr>
            <a:xfrm>
              <a:off x="1458719" y="1825943"/>
              <a:ext cx="6226562" cy="1211392"/>
            </a:xfrm>
            <a:prstGeom prst="rect">
              <a:avLst/>
            </a:prstGeom>
          </p:spPr>
        </p:pic>
        <p:pic>
          <p:nvPicPr>
            <p:cNvPr id="22" name="그림 21">
              <a:extLst>
                <a:ext uri="{FF2B5EF4-FFF2-40B4-BE49-F238E27FC236}">
                  <a16:creationId xmlns:a16="http://schemas.microsoft.com/office/drawing/2014/main" id="{689F77BC-0D83-943F-AEC4-EB0BBAA38626}"/>
                </a:ext>
              </a:extLst>
            </p:cNvPr>
            <p:cNvPicPr>
              <a:picLocks noChangeAspect="1"/>
            </p:cNvPicPr>
            <p:nvPr/>
          </p:nvPicPr>
          <p:blipFill>
            <a:blip r:embed="rId4"/>
            <a:stretch>
              <a:fillRect/>
            </a:stretch>
          </p:blipFill>
          <p:spPr>
            <a:xfrm>
              <a:off x="2051720" y="3019873"/>
              <a:ext cx="4574629" cy="1250319"/>
            </a:xfrm>
            <a:prstGeom prst="rect">
              <a:avLst/>
            </a:prstGeom>
          </p:spPr>
        </p:pic>
        <p:sp>
          <p:nvSpPr>
            <p:cNvPr id="23" name="직사각형 22">
              <a:extLst>
                <a:ext uri="{FF2B5EF4-FFF2-40B4-BE49-F238E27FC236}">
                  <a16:creationId xmlns:a16="http://schemas.microsoft.com/office/drawing/2014/main" id="{B5ADC617-BCF9-02FA-75FB-92B95DAFF404}"/>
                </a:ext>
              </a:extLst>
            </p:cNvPr>
            <p:cNvSpPr/>
            <p:nvPr/>
          </p:nvSpPr>
          <p:spPr>
            <a:xfrm>
              <a:off x="1979712" y="1825943"/>
              <a:ext cx="432048" cy="86677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D7DAB97D-FBC1-FD4B-7EB4-7B88303C55CD}"/>
                </a:ext>
              </a:extLst>
            </p:cNvPr>
            <p:cNvSpPr/>
            <p:nvPr/>
          </p:nvSpPr>
          <p:spPr>
            <a:xfrm>
              <a:off x="3563888" y="2182641"/>
              <a:ext cx="432048" cy="51007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DB3409D3-BC4F-51AE-F73A-CC15D9140A5C}"/>
                </a:ext>
              </a:extLst>
            </p:cNvPr>
            <p:cNvSpPr/>
            <p:nvPr/>
          </p:nvSpPr>
          <p:spPr>
            <a:xfrm>
              <a:off x="5148064" y="1936284"/>
              <a:ext cx="432048" cy="81173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04024C19-654F-ADAF-CD7D-23CF2E34D6FB}"/>
                </a:ext>
              </a:extLst>
            </p:cNvPr>
            <p:cNvSpPr/>
            <p:nvPr/>
          </p:nvSpPr>
          <p:spPr>
            <a:xfrm>
              <a:off x="6630812" y="2110043"/>
              <a:ext cx="432048" cy="5268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7D27E055-3FA6-887E-8A98-29964ACCF609}"/>
                </a:ext>
              </a:extLst>
            </p:cNvPr>
            <p:cNvSpPr/>
            <p:nvPr/>
          </p:nvSpPr>
          <p:spPr>
            <a:xfrm>
              <a:off x="2411760" y="3287968"/>
              <a:ext cx="648072" cy="5268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F54A5A8-50E0-F5F8-2266-7447E8E698A8}"/>
                </a:ext>
              </a:extLst>
            </p:cNvPr>
            <p:cNvSpPr/>
            <p:nvPr/>
          </p:nvSpPr>
          <p:spPr>
            <a:xfrm>
              <a:off x="3791744" y="3287360"/>
              <a:ext cx="648072" cy="52687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29FCFCEA-338D-3BDF-A463-4629B73B8D47}"/>
                </a:ext>
              </a:extLst>
            </p:cNvPr>
            <p:cNvSpPr/>
            <p:nvPr/>
          </p:nvSpPr>
          <p:spPr>
            <a:xfrm>
              <a:off x="5626313" y="3248978"/>
              <a:ext cx="553527" cy="75608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1" name="그림 30">
            <a:extLst>
              <a:ext uri="{FF2B5EF4-FFF2-40B4-BE49-F238E27FC236}">
                <a16:creationId xmlns:a16="http://schemas.microsoft.com/office/drawing/2014/main" id="{16366555-929D-9190-6A98-E97FDC97A176}"/>
              </a:ext>
            </a:extLst>
          </p:cNvPr>
          <p:cNvPicPr>
            <a:picLocks noChangeAspect="1"/>
          </p:cNvPicPr>
          <p:nvPr/>
        </p:nvPicPr>
        <p:blipFill>
          <a:blip r:embed="rId5"/>
          <a:stretch>
            <a:fillRect/>
          </a:stretch>
        </p:blipFill>
        <p:spPr>
          <a:xfrm>
            <a:off x="561859" y="3461512"/>
            <a:ext cx="3556767" cy="2648802"/>
          </a:xfrm>
          <a:prstGeom prst="rect">
            <a:avLst/>
          </a:prstGeom>
        </p:spPr>
      </p:pic>
    </p:spTree>
    <p:extLst>
      <p:ext uri="{BB962C8B-B14F-4D97-AF65-F5344CB8AC3E}">
        <p14:creationId xmlns:p14="http://schemas.microsoft.com/office/powerpoint/2010/main" val="29889325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6DD1D-661D-F5F7-FAD1-9AE73AF33C2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29D7006-D4E7-9626-E42C-E6528B96891B}"/>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AE03E1FD-924F-EC0E-CCBD-A15FB9272386}"/>
              </a:ext>
            </a:extLst>
          </p:cNvPr>
          <p:cNvSpPr txBox="1">
            <a:spLocks noChangeArrowheads="1"/>
          </p:cNvSpPr>
          <p:nvPr/>
        </p:nvSpPr>
        <p:spPr bwMode="auto">
          <a:xfrm>
            <a:off x="203398" y="998973"/>
            <a:ext cx="8312034" cy="148034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(2) YOLOv11 </a:t>
            </a:r>
            <a:r>
              <a:rPr lang="ko-KR" altLang="en-US" sz="1500" kern="0" dirty="0">
                <a:solidFill>
                  <a:schemeClr val="tx1"/>
                </a:solidFill>
                <a:latin typeface="+mn-ea"/>
                <a:ea typeface="+mn-ea"/>
              </a:rPr>
              <a:t>및 </a:t>
            </a:r>
            <a:r>
              <a:rPr lang="en-US" altLang="ko-KR" sz="1500" kern="0" dirty="0">
                <a:solidFill>
                  <a:schemeClr val="tx1"/>
                </a:solidFill>
                <a:latin typeface="+mn-ea"/>
                <a:ea typeface="+mn-ea"/>
              </a:rPr>
              <a:t>RT-DETR</a:t>
            </a:r>
            <a:r>
              <a:rPr lang="ko-KR" altLang="en-US" sz="1500" kern="0" dirty="0">
                <a:solidFill>
                  <a:schemeClr val="tx1"/>
                </a:solidFill>
                <a:latin typeface="+mn-ea"/>
                <a:ea typeface="+mn-ea"/>
              </a:rPr>
              <a:t>을 활용한 불량 검출 모델 구현</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RT-DETR (Real-Time Detection Transformer) [5]</a:t>
            </a:r>
          </a:p>
        </p:txBody>
      </p:sp>
      <p:sp>
        <p:nvSpPr>
          <p:cNvPr id="3" name="TextBox 2">
            <a:extLst>
              <a:ext uri="{FF2B5EF4-FFF2-40B4-BE49-F238E27FC236}">
                <a16:creationId xmlns:a16="http://schemas.microsoft.com/office/drawing/2014/main" id="{D039FAC6-CEB3-0154-1D1F-9622812C7360}"/>
              </a:ext>
            </a:extLst>
          </p:cNvPr>
          <p:cNvSpPr txBox="1"/>
          <p:nvPr/>
        </p:nvSpPr>
        <p:spPr>
          <a:xfrm>
            <a:off x="437385" y="4869016"/>
            <a:ext cx="8460094" cy="1580113"/>
          </a:xfrm>
          <a:prstGeom prst="rect">
            <a:avLst/>
          </a:prstGeom>
          <a:noFill/>
        </p:spPr>
        <p:txBody>
          <a:bodyPr wrap="square">
            <a:spAutoFit/>
          </a:bodyPr>
          <a:lstStyle/>
          <a:p>
            <a:pPr algn="l">
              <a:lnSpc>
                <a:spcPct val="150000"/>
              </a:lnSpc>
            </a:pPr>
            <a:r>
              <a:rPr lang="en-US" altLang="ko-KR" sz="1200" kern="0" dirty="0">
                <a:solidFill>
                  <a:srgbClr val="000000"/>
                </a:solidFill>
                <a:latin typeface="맑은 고딕" panose="020B0503020000020004" pitchFamily="50" charset="-127"/>
                <a:ea typeface="맑은 고딕" panose="020B0503020000020004" pitchFamily="50" charset="-127"/>
              </a:rPr>
              <a:t>- Baidu</a:t>
            </a:r>
            <a:r>
              <a:rPr lang="ko-KR" altLang="en-US" sz="1200" kern="0" dirty="0">
                <a:solidFill>
                  <a:srgbClr val="000000"/>
                </a:solidFill>
                <a:latin typeface="맑은 고딕" panose="020B0503020000020004" pitchFamily="50" charset="-127"/>
                <a:ea typeface="맑은 고딕" panose="020B0503020000020004" pitchFamily="50" charset="-127"/>
              </a:rPr>
              <a:t>에서 </a:t>
            </a:r>
            <a:r>
              <a:rPr lang="en-US" altLang="ko-KR" sz="1200" kern="0" dirty="0">
                <a:solidFill>
                  <a:srgbClr val="000000"/>
                </a:solidFill>
                <a:latin typeface="맑은 고딕" panose="020B0503020000020004" pitchFamily="50" charset="-127"/>
                <a:ea typeface="맑은 고딕" panose="020B0503020000020004" pitchFamily="50" charset="-127"/>
              </a:rPr>
              <a:t>2023</a:t>
            </a:r>
            <a:r>
              <a:rPr lang="ko-KR" altLang="en-US" sz="1200" kern="0" dirty="0">
                <a:solidFill>
                  <a:srgbClr val="000000"/>
                </a:solidFill>
                <a:latin typeface="맑은 고딕" panose="020B0503020000020004" pitchFamily="50" charset="-127"/>
                <a:ea typeface="맑은 고딕" panose="020B0503020000020004" pitchFamily="50" charset="-127"/>
              </a:rPr>
              <a:t>년 </a:t>
            </a:r>
            <a:r>
              <a:rPr lang="en-US" altLang="ko-KR" sz="1200" kern="0" dirty="0">
                <a:solidFill>
                  <a:srgbClr val="000000"/>
                </a:solidFill>
                <a:latin typeface="맑은 고딕" panose="020B0503020000020004" pitchFamily="50" charset="-127"/>
                <a:ea typeface="맑은 고딕" panose="020B0503020000020004" pitchFamily="50" charset="-127"/>
              </a:rPr>
              <a:t>4</a:t>
            </a:r>
            <a:r>
              <a:rPr lang="ko-KR" altLang="en-US" sz="1200" kern="0" dirty="0">
                <a:solidFill>
                  <a:srgbClr val="000000"/>
                </a:solidFill>
                <a:latin typeface="맑은 고딕" panose="020B0503020000020004" pitchFamily="50" charset="-127"/>
                <a:ea typeface="맑은 고딕" panose="020B0503020000020004" pitchFamily="50" charset="-127"/>
              </a:rPr>
              <a:t>월에 발표한 최첨단 </a:t>
            </a:r>
            <a:r>
              <a:rPr lang="ko-KR" altLang="en-US" sz="1200" kern="0" dirty="0" err="1">
                <a:solidFill>
                  <a:srgbClr val="000000"/>
                </a:solidFill>
                <a:latin typeface="맑은 고딕" panose="020B0503020000020004" pitchFamily="50" charset="-127"/>
                <a:ea typeface="맑은 고딕" panose="020B0503020000020004" pitchFamily="50" charset="-127"/>
              </a:rPr>
              <a:t>엔드투엔드</a:t>
            </a:r>
            <a:r>
              <a:rPr lang="ko-KR" altLang="en-US" sz="1200" kern="0" dirty="0">
                <a:solidFill>
                  <a:srgbClr val="000000"/>
                </a:solidFill>
                <a:latin typeface="맑은 고딕" panose="020B0503020000020004" pitchFamily="50" charset="-127"/>
                <a:ea typeface="맑은 고딕" panose="020B0503020000020004" pitchFamily="50" charset="-127"/>
              </a:rPr>
              <a:t> 객체 감지 모델로</a:t>
            </a: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높은 정확도를 유지하면서도 실시간 성능을 제공</a:t>
            </a:r>
            <a:endParaRPr lang="en-US" altLang="ko-KR" sz="1200" kern="0" dirty="0">
              <a:solidFill>
                <a:srgbClr val="000000"/>
              </a:solidFill>
              <a:latin typeface="맑은 고딕" panose="020B0503020000020004" pitchFamily="50" charset="-127"/>
              <a:ea typeface="맑은 고딕" panose="020B0503020000020004" pitchFamily="50" charset="-127"/>
            </a:endParaRPr>
          </a:p>
          <a:p>
            <a:pPr algn="l">
              <a:lnSpc>
                <a:spcPct val="150000"/>
              </a:lnSpc>
            </a:pPr>
            <a:br>
              <a:rPr lang="en-US" altLang="ko-KR" sz="300" kern="0" dirty="0">
                <a:solidFill>
                  <a:srgbClr val="000000"/>
                </a:solidFill>
                <a:latin typeface="맑은 고딕" panose="020B0503020000020004" pitchFamily="50" charset="-127"/>
                <a:ea typeface="맑은 고딕" panose="020B0503020000020004" pitchFamily="50" charset="-127"/>
              </a:rPr>
            </a:b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실시간 객체 감지 분야에서 기존 </a:t>
            </a:r>
            <a:r>
              <a:rPr lang="en-US" altLang="ko-KR" sz="1200" kern="0" dirty="0">
                <a:solidFill>
                  <a:srgbClr val="000000"/>
                </a:solidFill>
                <a:latin typeface="맑은 고딕" panose="020B0503020000020004" pitchFamily="50" charset="-127"/>
                <a:ea typeface="맑은 고딕" panose="020B0503020000020004" pitchFamily="50" charset="-127"/>
              </a:rPr>
              <a:t>CNN </a:t>
            </a:r>
            <a:r>
              <a:rPr lang="ko-KR" altLang="en-US" sz="1200" kern="0" dirty="0">
                <a:solidFill>
                  <a:srgbClr val="000000"/>
                </a:solidFill>
                <a:latin typeface="맑은 고딕" panose="020B0503020000020004" pitchFamily="50" charset="-127"/>
                <a:ea typeface="맑은 고딕" panose="020B0503020000020004" pitchFamily="50" charset="-127"/>
              </a:rPr>
              <a:t>기반이 아닌 </a:t>
            </a:r>
            <a:r>
              <a:rPr lang="en-US" altLang="ko-KR" sz="1200" kern="0" dirty="0">
                <a:solidFill>
                  <a:srgbClr val="000000"/>
                </a:solidFill>
                <a:latin typeface="맑은 고딕" panose="020B0503020000020004" pitchFamily="50" charset="-127"/>
                <a:ea typeface="맑은 고딕" panose="020B0503020000020004" pitchFamily="50" charset="-127"/>
              </a:rPr>
              <a:t>DETR </a:t>
            </a:r>
            <a:r>
              <a:rPr lang="ko-KR" altLang="en-US" sz="1200" kern="0" dirty="0">
                <a:solidFill>
                  <a:srgbClr val="000000"/>
                </a:solidFill>
                <a:latin typeface="맑은 고딕" panose="020B0503020000020004" pitchFamily="50" charset="-127"/>
                <a:ea typeface="맑은 고딕" panose="020B0503020000020004" pitchFamily="50" charset="-127"/>
              </a:rPr>
              <a:t>기반 모델의 새로운 가능성을 제시하며</a:t>
            </a: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높은 정확도와 효율성을 동시에 달성한 혁신적인 모델로</a:t>
            </a: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err="1">
                <a:solidFill>
                  <a:srgbClr val="000000"/>
                </a:solidFill>
                <a:latin typeface="맑은 고딕" panose="020B0503020000020004" pitchFamily="50" charset="-127"/>
                <a:ea typeface="맑은 고딕" panose="020B0503020000020004" pitchFamily="50" charset="-127"/>
              </a:rPr>
              <a:t>멀티스케일</a:t>
            </a:r>
            <a:r>
              <a:rPr lang="ko-KR" altLang="en-US" sz="1200" kern="0" dirty="0">
                <a:solidFill>
                  <a:srgbClr val="000000"/>
                </a:solidFill>
                <a:latin typeface="맑은 고딕" panose="020B0503020000020004" pitchFamily="50" charset="-127"/>
                <a:ea typeface="맑은 고딕" panose="020B0503020000020004" pitchFamily="50" charset="-127"/>
              </a:rPr>
              <a:t> 정보 처리에 유리하여 복잡한 장면에서도 성능이 뛰어남</a:t>
            </a:r>
            <a:endParaRPr lang="en-US" altLang="ko-KR" sz="1200" kern="0" dirty="0">
              <a:solidFill>
                <a:srgbClr val="000000"/>
              </a:solidFill>
              <a:latin typeface="맑은 고딕" panose="020B0503020000020004" pitchFamily="50" charset="-127"/>
              <a:ea typeface="맑은 고딕" panose="020B0503020000020004" pitchFamily="50" charset="-127"/>
            </a:endParaRPr>
          </a:p>
          <a:p>
            <a:pPr algn="l">
              <a:lnSpc>
                <a:spcPct val="150000"/>
              </a:lnSpc>
            </a:pPr>
            <a:endParaRPr lang="en-US" altLang="ko-KR" sz="300" kern="0" dirty="0">
              <a:solidFill>
                <a:srgbClr val="000000"/>
              </a:solidFill>
              <a:latin typeface="맑은 고딕" panose="020B0503020000020004" pitchFamily="50" charset="-127"/>
              <a:ea typeface="맑은 고딕" panose="020B0503020000020004" pitchFamily="50" charset="-127"/>
            </a:endParaRPr>
          </a:p>
          <a:p>
            <a:pPr algn="l">
              <a:lnSpc>
                <a:spcPct val="150000"/>
              </a:lnSpc>
            </a:pP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기존 </a:t>
            </a:r>
            <a:r>
              <a:rPr lang="en-US" altLang="ko-KR" sz="1200" kern="0" dirty="0">
                <a:solidFill>
                  <a:srgbClr val="000000"/>
                </a:solidFill>
                <a:latin typeface="맑은 고딕" panose="020B0503020000020004" pitchFamily="50" charset="-127"/>
                <a:ea typeface="맑은 고딕" panose="020B0503020000020004" pitchFamily="50" charset="-127"/>
              </a:rPr>
              <a:t>DETR </a:t>
            </a:r>
            <a:r>
              <a:rPr lang="ko-KR" altLang="en-US" sz="1200" kern="0" dirty="0">
                <a:solidFill>
                  <a:srgbClr val="000000"/>
                </a:solidFill>
                <a:latin typeface="맑은 고딕" panose="020B0503020000020004" pitchFamily="50" charset="-127"/>
                <a:ea typeface="맑은 고딕" panose="020B0503020000020004" pitchFamily="50" charset="-127"/>
              </a:rPr>
              <a:t>모델은 실시간 객체 탐지에 적합하지 않았으나</a:t>
            </a:r>
            <a:r>
              <a:rPr lang="en-US" altLang="ko-KR" sz="1200" kern="0" dirty="0">
                <a:solidFill>
                  <a:srgbClr val="000000"/>
                </a:solidFill>
                <a:latin typeface="맑은 고딕" panose="020B0503020000020004" pitchFamily="50" charset="-127"/>
                <a:ea typeface="맑은 고딕" panose="020B0503020000020004" pitchFamily="50" charset="-127"/>
              </a:rPr>
              <a:t>, RT-DETR</a:t>
            </a:r>
            <a:r>
              <a:rPr lang="ko-KR" altLang="en-US" sz="1200" kern="0" dirty="0">
                <a:solidFill>
                  <a:srgbClr val="000000"/>
                </a:solidFill>
                <a:latin typeface="맑은 고딕" panose="020B0503020000020004" pitchFamily="50" charset="-127"/>
                <a:ea typeface="맑은 고딕" panose="020B0503020000020004" pitchFamily="50" charset="-127"/>
              </a:rPr>
              <a:t>은 이러한 단점을 개선하여 </a:t>
            </a:r>
            <a:r>
              <a:rPr lang="en-US" altLang="ko-KR" sz="1200" kern="0" dirty="0">
                <a:solidFill>
                  <a:srgbClr val="000000"/>
                </a:solidFill>
                <a:latin typeface="맑은 고딕" panose="020B0503020000020004" pitchFamily="50" charset="-127"/>
                <a:ea typeface="맑은 고딕" panose="020B0503020000020004" pitchFamily="50" charset="-127"/>
              </a:rPr>
              <a:t>YOLO</a:t>
            </a:r>
            <a:r>
              <a:rPr lang="ko-KR" altLang="en-US" sz="1200" kern="0" dirty="0">
                <a:solidFill>
                  <a:srgbClr val="000000"/>
                </a:solidFill>
                <a:latin typeface="맑은 고딕" panose="020B0503020000020004" pitchFamily="50" charset="-127"/>
                <a:ea typeface="맑은 고딕" panose="020B0503020000020004" pitchFamily="50" charset="-127"/>
              </a:rPr>
              <a:t>에 가까운 속도를 제공하였음</a:t>
            </a:r>
            <a:endParaRPr lang="en-US" altLang="ko-KR" sz="1200" kern="0" dirty="0">
              <a:solidFill>
                <a:srgbClr val="000000"/>
              </a:solidFill>
              <a:latin typeface="맑은 고딕" panose="020B0503020000020004" pitchFamily="50" charset="-127"/>
              <a:ea typeface="맑은 고딕" panose="020B0503020000020004" pitchFamily="50" charset="-127"/>
            </a:endParaRPr>
          </a:p>
        </p:txBody>
      </p:sp>
      <p:pic>
        <p:nvPicPr>
          <p:cNvPr id="6" name="Picture 6" descr="drawing">
            <a:extLst>
              <a:ext uri="{FF2B5EF4-FFF2-40B4-BE49-F238E27FC236}">
                <a16:creationId xmlns:a16="http://schemas.microsoft.com/office/drawing/2014/main" id="{EF2A04B5-FCB8-6F0C-1CA9-27A33E541D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496" y="2419327"/>
            <a:ext cx="2735314" cy="2548869"/>
          </a:xfrm>
          <a:prstGeom prst="rect">
            <a:avLst/>
          </a:prstGeom>
          <a:noFill/>
          <a:extLst>
            <a:ext uri="{909E8E84-426E-40DD-AFC4-6F175D3DCCD1}">
              <a14:hiddenFill xmlns:a14="http://schemas.microsoft.com/office/drawing/2010/main">
                <a:solidFill>
                  <a:srgbClr val="FFFFFF"/>
                </a:solidFill>
              </a14:hiddenFill>
            </a:ext>
          </a:extLst>
        </p:spPr>
      </p:pic>
      <p:pic>
        <p:nvPicPr>
          <p:cNvPr id="5121" name="_x1177389832">
            <a:extLst>
              <a:ext uri="{FF2B5EF4-FFF2-40B4-BE49-F238E27FC236}">
                <a16:creationId xmlns:a16="http://schemas.microsoft.com/office/drawing/2014/main" id="{6E9B9BA5-296A-B4BC-1381-BBC8AD9A1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75" y="2708992"/>
            <a:ext cx="5849322" cy="189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155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1FD24-AD1C-F611-790A-2D197CBEDA4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2ECBCD9-4BCC-1EE3-4608-702C48F25B3F}"/>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02CCFDDC-ADC4-2ACF-4FB1-786265E9BB72}"/>
              </a:ext>
            </a:extLst>
          </p:cNvPr>
          <p:cNvSpPr txBox="1">
            <a:spLocks noChangeArrowheads="1"/>
          </p:cNvSpPr>
          <p:nvPr/>
        </p:nvSpPr>
        <p:spPr bwMode="auto">
          <a:xfrm>
            <a:off x="203398" y="998973"/>
            <a:ext cx="8312034" cy="148034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(2) YOLOv11 </a:t>
            </a:r>
            <a:r>
              <a:rPr lang="ko-KR" altLang="en-US" sz="1500" kern="0" dirty="0">
                <a:solidFill>
                  <a:schemeClr val="tx1"/>
                </a:solidFill>
                <a:latin typeface="+mn-ea"/>
                <a:ea typeface="+mn-ea"/>
              </a:rPr>
              <a:t>및 </a:t>
            </a:r>
            <a:r>
              <a:rPr lang="en-US" altLang="ko-KR" sz="1500" kern="0" dirty="0">
                <a:solidFill>
                  <a:schemeClr val="tx1"/>
                </a:solidFill>
                <a:latin typeface="+mn-ea"/>
                <a:ea typeface="+mn-ea"/>
              </a:rPr>
              <a:t>RT-DETR</a:t>
            </a:r>
            <a:r>
              <a:rPr lang="ko-KR" altLang="en-US" sz="1500" kern="0" dirty="0">
                <a:solidFill>
                  <a:schemeClr val="tx1"/>
                </a:solidFill>
                <a:latin typeface="+mn-ea"/>
                <a:ea typeface="+mn-ea"/>
              </a:rPr>
              <a:t>을 활용한 불량 검출 모델 구현</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r>
              <a:rPr lang="en-US" altLang="ko-KR" sz="1400" kern="0" dirty="0">
                <a:solidFill>
                  <a:schemeClr val="tx1"/>
                </a:solidFill>
                <a:latin typeface="+mn-ea"/>
                <a:ea typeface="+mn-ea"/>
              </a:rPr>
              <a:t>1</a:t>
            </a:r>
            <a:r>
              <a:rPr lang="ko-KR" altLang="en-US" sz="1400" kern="0" dirty="0">
                <a:solidFill>
                  <a:schemeClr val="tx1"/>
                </a:solidFill>
                <a:latin typeface="+mn-ea"/>
                <a:ea typeface="+mn-ea"/>
              </a:rPr>
              <a:t>차 실험과 </a:t>
            </a:r>
            <a:r>
              <a:rPr lang="en-US" altLang="ko-KR" sz="1400" kern="0" dirty="0">
                <a:solidFill>
                  <a:schemeClr val="tx1"/>
                </a:solidFill>
                <a:latin typeface="+mn-ea"/>
                <a:ea typeface="+mn-ea"/>
              </a:rPr>
              <a:t>2</a:t>
            </a:r>
            <a:r>
              <a:rPr lang="ko-KR" altLang="en-US" sz="1400" kern="0" dirty="0">
                <a:solidFill>
                  <a:schemeClr val="tx1"/>
                </a:solidFill>
                <a:latin typeface="+mn-ea"/>
                <a:ea typeface="+mn-ea"/>
              </a:rPr>
              <a:t>차 실험으로 나누어 단계적으로 수행</a:t>
            </a:r>
            <a:endParaRPr lang="en-US" altLang="ko-KR" sz="1400" kern="0" dirty="0">
              <a:solidFill>
                <a:schemeClr val="tx1"/>
              </a:solidFill>
              <a:latin typeface="+mn-ea"/>
              <a:ea typeface="+mn-ea"/>
            </a:endParaRPr>
          </a:p>
        </p:txBody>
      </p:sp>
      <p:pic>
        <p:nvPicPr>
          <p:cNvPr id="6" name="그림 5">
            <a:extLst>
              <a:ext uri="{FF2B5EF4-FFF2-40B4-BE49-F238E27FC236}">
                <a16:creationId xmlns:a16="http://schemas.microsoft.com/office/drawing/2014/main" id="{7275EFF2-A97D-425E-CF08-F30924F019B0}"/>
              </a:ext>
            </a:extLst>
          </p:cNvPr>
          <p:cNvPicPr>
            <a:picLocks noChangeAspect="1"/>
          </p:cNvPicPr>
          <p:nvPr/>
        </p:nvPicPr>
        <p:blipFill>
          <a:blip r:embed="rId3"/>
          <a:stretch>
            <a:fillRect/>
          </a:stretch>
        </p:blipFill>
        <p:spPr>
          <a:xfrm>
            <a:off x="1871970" y="2618991"/>
            <a:ext cx="5670063" cy="1687833"/>
          </a:xfrm>
          <a:prstGeom prst="rect">
            <a:avLst/>
          </a:prstGeom>
        </p:spPr>
      </p:pic>
    </p:spTree>
    <p:extLst>
      <p:ext uri="{BB962C8B-B14F-4D97-AF65-F5344CB8AC3E}">
        <p14:creationId xmlns:p14="http://schemas.microsoft.com/office/powerpoint/2010/main" val="328751678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5A9C6-7262-BDC6-EBC6-F3E9CE67F19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9C28638-3E68-6974-C6CA-2C19E5188081}"/>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D45A7D7E-C11A-2947-8D41-286F12BE0045}"/>
              </a:ext>
            </a:extLst>
          </p:cNvPr>
          <p:cNvSpPr txBox="1">
            <a:spLocks noChangeArrowheads="1"/>
          </p:cNvSpPr>
          <p:nvPr/>
        </p:nvSpPr>
        <p:spPr bwMode="auto">
          <a:xfrm>
            <a:off x="203398" y="998973"/>
            <a:ext cx="8312034" cy="148034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(2) YOLOv11 </a:t>
            </a:r>
            <a:r>
              <a:rPr lang="ko-KR" altLang="en-US" sz="1500" kern="0" dirty="0">
                <a:solidFill>
                  <a:schemeClr val="tx1"/>
                </a:solidFill>
                <a:latin typeface="+mn-ea"/>
                <a:ea typeface="+mn-ea"/>
              </a:rPr>
              <a:t>및 </a:t>
            </a:r>
            <a:r>
              <a:rPr lang="en-US" altLang="ko-KR" sz="1500" kern="0" dirty="0">
                <a:solidFill>
                  <a:schemeClr val="tx1"/>
                </a:solidFill>
                <a:latin typeface="+mn-ea"/>
                <a:ea typeface="+mn-ea"/>
              </a:rPr>
              <a:t>RT-DETR</a:t>
            </a:r>
            <a:r>
              <a:rPr lang="ko-KR" altLang="en-US" sz="1500" kern="0" dirty="0">
                <a:solidFill>
                  <a:schemeClr val="tx1"/>
                </a:solidFill>
                <a:latin typeface="+mn-ea"/>
                <a:ea typeface="+mn-ea"/>
              </a:rPr>
              <a:t>을 활용한 불량 검출 모델 구현 </a:t>
            </a:r>
            <a:r>
              <a:rPr lang="en-US" altLang="ko-KR" sz="1500" kern="0" dirty="0">
                <a:solidFill>
                  <a:schemeClr val="tx1"/>
                </a:solidFill>
                <a:latin typeface="+mn-ea"/>
                <a:ea typeface="+mn-ea"/>
              </a:rPr>
              <a:t>[</a:t>
            </a:r>
            <a:r>
              <a:rPr lang="ko-KR" altLang="en-US" sz="1500" kern="0" dirty="0">
                <a:solidFill>
                  <a:schemeClr val="tx1"/>
                </a:solidFill>
                <a:latin typeface="+mn-ea"/>
                <a:ea typeface="+mn-ea"/>
              </a:rPr>
              <a:t>계속</a:t>
            </a:r>
            <a:r>
              <a:rPr lang="en-US" altLang="ko-KR" sz="1500" kern="0" dirty="0">
                <a:solidFill>
                  <a:schemeClr val="tx1"/>
                </a:solidFill>
                <a:latin typeface="+mn-ea"/>
                <a:ea typeface="+mn-ea"/>
              </a:rPr>
              <a:t>]</a:t>
            </a: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YOLO11(You Only Look Once) - N,S,M,L,X [6]</a:t>
            </a:r>
          </a:p>
        </p:txBody>
      </p:sp>
      <p:sp>
        <p:nvSpPr>
          <p:cNvPr id="3" name="TextBox 2">
            <a:extLst>
              <a:ext uri="{FF2B5EF4-FFF2-40B4-BE49-F238E27FC236}">
                <a16:creationId xmlns:a16="http://schemas.microsoft.com/office/drawing/2014/main" id="{0BDE980D-2B47-9F0F-9A2F-7CAAC7258246}"/>
              </a:ext>
            </a:extLst>
          </p:cNvPr>
          <p:cNvSpPr txBox="1"/>
          <p:nvPr/>
        </p:nvSpPr>
        <p:spPr>
          <a:xfrm>
            <a:off x="521955" y="4509012"/>
            <a:ext cx="8460094" cy="1718612"/>
          </a:xfrm>
          <a:prstGeom prst="rect">
            <a:avLst/>
          </a:prstGeom>
          <a:noFill/>
        </p:spPr>
        <p:txBody>
          <a:bodyPr wrap="square">
            <a:spAutoFit/>
          </a:bodyPr>
          <a:lstStyle/>
          <a:p>
            <a:pPr algn="l">
              <a:lnSpc>
                <a:spcPct val="150000"/>
              </a:lnSpc>
            </a:pPr>
            <a:r>
              <a:rPr lang="en-US" altLang="ko-KR" sz="1200" kern="0" dirty="0">
                <a:solidFill>
                  <a:srgbClr val="000000"/>
                </a:solidFill>
                <a:latin typeface="맑은 고딕" panose="020B0503020000020004" pitchFamily="50" charset="-127"/>
                <a:ea typeface="맑은 고딕" panose="020B0503020000020004" pitchFamily="50" charset="-127"/>
              </a:rPr>
              <a:t>- </a:t>
            </a:r>
            <a:r>
              <a:rPr lang="en-US" altLang="ko-KR" sz="1200" kern="0" dirty="0" err="1">
                <a:solidFill>
                  <a:srgbClr val="000000"/>
                </a:solidFill>
                <a:latin typeface="맑은 고딕" panose="020B0503020000020004" pitchFamily="50" charset="-127"/>
                <a:ea typeface="맑은 고딕" panose="020B0503020000020004" pitchFamily="50" charset="-127"/>
              </a:rPr>
              <a:t>Ultralytics</a:t>
            </a:r>
            <a:r>
              <a:rPr lang="ko-KR" altLang="en-US" sz="1200" kern="0" dirty="0">
                <a:solidFill>
                  <a:srgbClr val="000000"/>
                </a:solidFill>
                <a:latin typeface="맑은 고딕" panose="020B0503020000020004" pitchFamily="50" charset="-127"/>
                <a:ea typeface="맑은 고딕" panose="020B0503020000020004" pitchFamily="50" charset="-127"/>
              </a:rPr>
              <a:t>에서 </a:t>
            </a:r>
            <a:r>
              <a:rPr lang="en-US" altLang="ko-KR" sz="1200" kern="0" dirty="0">
                <a:solidFill>
                  <a:srgbClr val="000000"/>
                </a:solidFill>
                <a:latin typeface="맑은 고딕" panose="020B0503020000020004" pitchFamily="50" charset="-127"/>
                <a:ea typeface="맑은 고딕" panose="020B0503020000020004" pitchFamily="50" charset="-127"/>
              </a:rPr>
              <a:t>2024</a:t>
            </a:r>
            <a:r>
              <a:rPr lang="ko-KR" altLang="en-US" sz="1200" kern="0" dirty="0">
                <a:solidFill>
                  <a:srgbClr val="000000"/>
                </a:solidFill>
                <a:latin typeface="맑은 고딕" panose="020B0503020000020004" pitchFamily="50" charset="-127"/>
                <a:ea typeface="맑은 고딕" panose="020B0503020000020004" pitchFamily="50" charset="-127"/>
              </a:rPr>
              <a:t>년 </a:t>
            </a:r>
            <a:r>
              <a:rPr lang="en-US" altLang="ko-KR" sz="1200" kern="0" dirty="0">
                <a:solidFill>
                  <a:srgbClr val="000000"/>
                </a:solidFill>
                <a:latin typeface="맑은 고딕" panose="020B0503020000020004" pitchFamily="50" charset="-127"/>
                <a:ea typeface="맑은 고딕" panose="020B0503020000020004" pitchFamily="50" charset="-127"/>
              </a:rPr>
              <a:t>9</a:t>
            </a:r>
            <a:r>
              <a:rPr lang="ko-KR" altLang="en-US" sz="1200" kern="0" dirty="0">
                <a:solidFill>
                  <a:srgbClr val="000000"/>
                </a:solidFill>
                <a:latin typeface="맑은 고딕" panose="020B0503020000020004" pitchFamily="50" charset="-127"/>
                <a:ea typeface="맑은 고딕" panose="020B0503020000020004" pitchFamily="50" charset="-127"/>
              </a:rPr>
              <a:t>월에 개발한 최신 객체 탐지 모델로</a:t>
            </a: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이전 </a:t>
            </a:r>
            <a:r>
              <a:rPr lang="en-US" altLang="ko-KR" sz="1200" kern="0" dirty="0">
                <a:solidFill>
                  <a:srgbClr val="000000"/>
                </a:solidFill>
                <a:latin typeface="맑은 고딕" panose="020B0503020000020004" pitchFamily="50" charset="-127"/>
                <a:ea typeface="맑은 고딕" panose="020B0503020000020004" pitchFamily="50" charset="-127"/>
              </a:rPr>
              <a:t>YOLO </a:t>
            </a:r>
            <a:r>
              <a:rPr lang="ko-KR" altLang="en-US" sz="1200" kern="0" dirty="0">
                <a:solidFill>
                  <a:srgbClr val="000000"/>
                </a:solidFill>
                <a:latin typeface="맑은 고딕" panose="020B0503020000020004" pitchFamily="50" charset="-127"/>
                <a:ea typeface="맑은 고딕" panose="020B0503020000020004" pitchFamily="50" charset="-127"/>
              </a:rPr>
              <a:t>버전들의 성공을 기반으로 새로운 기능과 향상된 성능을 제공</a:t>
            </a:r>
            <a:br>
              <a:rPr lang="ko-KR" altLang="en-US" sz="1200" kern="0" dirty="0">
                <a:solidFill>
                  <a:srgbClr val="000000"/>
                </a:solidFill>
                <a:latin typeface="맑은 고딕" panose="020B0503020000020004" pitchFamily="50" charset="-127"/>
                <a:ea typeface="맑은 고딕" panose="020B0503020000020004" pitchFamily="50" charset="-127"/>
              </a:rPr>
            </a:b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이전 버전과 비교하여 개선된 </a:t>
            </a:r>
            <a:r>
              <a:rPr lang="en-US" altLang="ko-KR" sz="1200" kern="0" dirty="0">
                <a:solidFill>
                  <a:srgbClr val="000000"/>
                </a:solidFill>
                <a:latin typeface="맑은 고딕" panose="020B0503020000020004" pitchFamily="50" charset="-127"/>
                <a:ea typeface="맑은 고딕" panose="020B0503020000020004" pitchFamily="50" charset="-127"/>
              </a:rPr>
              <a:t>Backbone</a:t>
            </a:r>
            <a:r>
              <a:rPr lang="ko-KR" altLang="en-US" sz="1200" kern="0" dirty="0">
                <a:solidFill>
                  <a:srgbClr val="000000"/>
                </a:solidFill>
                <a:latin typeface="맑은 고딕" panose="020B0503020000020004" pitchFamily="50" charset="-127"/>
                <a:ea typeface="맑은 고딕" panose="020B0503020000020004" pitchFamily="50" charset="-127"/>
              </a:rPr>
              <a:t>과 </a:t>
            </a:r>
            <a:r>
              <a:rPr lang="en-US" altLang="ko-KR" sz="1200" kern="0" dirty="0">
                <a:solidFill>
                  <a:srgbClr val="000000"/>
                </a:solidFill>
                <a:latin typeface="맑은 고딕" panose="020B0503020000020004" pitchFamily="50" charset="-127"/>
                <a:ea typeface="맑은 고딕" panose="020B0503020000020004" pitchFamily="50" charset="-127"/>
              </a:rPr>
              <a:t>Nek </a:t>
            </a:r>
            <a:r>
              <a:rPr lang="ko-KR" altLang="en-US" sz="1200" kern="0" dirty="0">
                <a:solidFill>
                  <a:srgbClr val="000000"/>
                </a:solidFill>
                <a:latin typeface="맑은 고딕" panose="020B0503020000020004" pitchFamily="50" charset="-127"/>
                <a:ea typeface="맑은 고딕" panose="020B0503020000020004" pitchFamily="50" charset="-127"/>
              </a:rPr>
              <a:t>아키텍처를 사용하여 특징 추출 능력을 향상</a:t>
            </a:r>
          </a:p>
          <a:p>
            <a:pPr algn="l">
              <a:lnSpc>
                <a:spcPct val="150000"/>
              </a:lnSpc>
            </a:pP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더 높은 평균 정밀도</a:t>
            </a:r>
            <a:r>
              <a:rPr lang="en-US" altLang="ko-KR" sz="1200" kern="0" dirty="0">
                <a:solidFill>
                  <a:srgbClr val="000000"/>
                </a:solidFill>
                <a:latin typeface="맑은 고딕" panose="020B0503020000020004" pitchFamily="50" charset="-127"/>
                <a:ea typeface="맑은 고딕" panose="020B0503020000020004" pitchFamily="50" charset="-127"/>
              </a:rPr>
              <a:t>(</a:t>
            </a:r>
            <a:r>
              <a:rPr lang="en-US" altLang="ko-KR" sz="1200" kern="0" dirty="0" err="1">
                <a:solidFill>
                  <a:srgbClr val="000000"/>
                </a:solidFill>
                <a:latin typeface="맑은 고딕" panose="020B0503020000020004" pitchFamily="50" charset="-127"/>
                <a:ea typeface="맑은 고딕" panose="020B0503020000020004" pitchFamily="50" charset="-127"/>
              </a:rPr>
              <a:t>mAP</a:t>
            </a:r>
            <a:r>
              <a:rPr lang="en-US" altLang="ko-KR" sz="1200" kern="0" dirty="0">
                <a:solidFill>
                  <a:srgbClr val="000000"/>
                </a:solidFill>
                <a:latin typeface="맑은 고딕" panose="020B0503020000020004" pitchFamily="50" charset="-127"/>
                <a:ea typeface="맑은 고딕" panose="020B0503020000020004" pitchFamily="50" charset="-127"/>
              </a:rPr>
              <a:t>)</a:t>
            </a:r>
            <a:r>
              <a:rPr lang="ko-KR" altLang="en-US" sz="1200" kern="0" dirty="0">
                <a:solidFill>
                  <a:srgbClr val="000000"/>
                </a:solidFill>
                <a:latin typeface="맑은 고딕" panose="020B0503020000020004" pitchFamily="50" charset="-127"/>
                <a:ea typeface="맑은 고딕" panose="020B0503020000020004" pitchFamily="50" charset="-127"/>
              </a:rPr>
              <a:t>를 달성하면서도 이전 버전보다 </a:t>
            </a:r>
            <a:r>
              <a:rPr lang="en-US" altLang="ko-KR" sz="1200" kern="0" dirty="0">
                <a:solidFill>
                  <a:srgbClr val="000000"/>
                </a:solidFill>
                <a:latin typeface="맑은 고딕" panose="020B0503020000020004" pitchFamily="50" charset="-127"/>
                <a:ea typeface="맑은 고딕" panose="020B0503020000020004" pitchFamily="50" charset="-127"/>
              </a:rPr>
              <a:t>22% </a:t>
            </a:r>
            <a:r>
              <a:rPr lang="ko-KR" altLang="en-US" sz="1200" kern="0" dirty="0">
                <a:solidFill>
                  <a:srgbClr val="000000"/>
                </a:solidFill>
                <a:latin typeface="맑은 고딕" panose="020B0503020000020004" pitchFamily="50" charset="-127"/>
                <a:ea typeface="맑은 고딕" panose="020B0503020000020004" pitchFamily="50" charset="-127"/>
              </a:rPr>
              <a:t>적은 파라미터를 사용하여 계산 효율성을 높임</a:t>
            </a:r>
          </a:p>
          <a:p>
            <a:pPr algn="l">
              <a:lnSpc>
                <a:spcPct val="150000"/>
              </a:lnSpc>
            </a:pP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이전 버전의 </a:t>
            </a:r>
            <a:r>
              <a:rPr lang="en-US" altLang="ko-KR" sz="1200" kern="0" dirty="0">
                <a:solidFill>
                  <a:srgbClr val="000000"/>
                </a:solidFill>
                <a:latin typeface="맑은 고딕" panose="020B0503020000020004" pitchFamily="50" charset="-127"/>
                <a:ea typeface="맑은 고딕" panose="020B0503020000020004" pitchFamily="50" charset="-127"/>
              </a:rPr>
              <a:t>C2F </a:t>
            </a:r>
            <a:r>
              <a:rPr lang="ko-KR" altLang="en-US" sz="1200" kern="0" dirty="0">
                <a:solidFill>
                  <a:srgbClr val="000000"/>
                </a:solidFill>
                <a:latin typeface="맑은 고딕" panose="020B0503020000020004" pitchFamily="50" charset="-127"/>
                <a:ea typeface="맑은 고딕" panose="020B0503020000020004" pitchFamily="50" charset="-127"/>
              </a:rPr>
              <a:t>모듈을 대체하기 위해 </a:t>
            </a:r>
            <a:r>
              <a:rPr lang="en-US" altLang="ko-KR" sz="1200" kern="0" dirty="0">
                <a:solidFill>
                  <a:srgbClr val="000000"/>
                </a:solidFill>
                <a:latin typeface="맑은 고딕" panose="020B0503020000020004" pitchFamily="50" charset="-127"/>
                <a:ea typeface="맑은 고딕" panose="020B0503020000020004" pitchFamily="50" charset="-127"/>
              </a:rPr>
              <a:t>C3K2 </a:t>
            </a:r>
            <a:r>
              <a:rPr lang="ko-KR" altLang="en-US" sz="1200" kern="0" dirty="0">
                <a:solidFill>
                  <a:srgbClr val="000000"/>
                </a:solidFill>
                <a:latin typeface="맑은 고딕" panose="020B0503020000020004" pitchFamily="50" charset="-127"/>
                <a:ea typeface="맑은 고딕" panose="020B0503020000020004" pitchFamily="50" charset="-127"/>
              </a:rPr>
              <a:t>모듈을 도입하였으며</a:t>
            </a:r>
            <a:r>
              <a:rPr lang="en-US" altLang="ko-KR" sz="1200" kern="0" dirty="0">
                <a:solidFill>
                  <a:srgbClr val="000000"/>
                </a:solidFill>
                <a:latin typeface="맑은 고딕" panose="020B0503020000020004" pitchFamily="50" charset="-127"/>
                <a:ea typeface="맑은 고딕" panose="020B0503020000020004" pitchFamily="50" charset="-127"/>
              </a:rPr>
              <a:t>, SPPF </a:t>
            </a:r>
            <a:r>
              <a:rPr lang="ko-KR" altLang="en-US" sz="1200" kern="0" dirty="0">
                <a:solidFill>
                  <a:srgbClr val="000000"/>
                </a:solidFill>
                <a:latin typeface="맑은 고딕" panose="020B0503020000020004" pitchFamily="50" charset="-127"/>
                <a:ea typeface="맑은 고딕" panose="020B0503020000020004" pitchFamily="50" charset="-127"/>
              </a:rPr>
              <a:t>모듈 뒤에 </a:t>
            </a:r>
            <a:r>
              <a:rPr lang="en-US" altLang="ko-KR" sz="1200" kern="0" dirty="0">
                <a:solidFill>
                  <a:srgbClr val="000000"/>
                </a:solidFill>
                <a:latin typeface="맑은 고딕" panose="020B0503020000020004" pitchFamily="50" charset="-127"/>
                <a:ea typeface="맑은 고딕" panose="020B0503020000020004" pitchFamily="50" charset="-127"/>
              </a:rPr>
              <a:t>C2PSA </a:t>
            </a:r>
            <a:r>
              <a:rPr lang="ko-KR" altLang="en-US" sz="1200" kern="0" dirty="0">
                <a:solidFill>
                  <a:srgbClr val="000000"/>
                </a:solidFill>
                <a:latin typeface="맑은 고딕" panose="020B0503020000020004" pitchFamily="50" charset="-127"/>
                <a:ea typeface="맑은 고딕" panose="020B0503020000020004" pitchFamily="50" charset="-127"/>
              </a:rPr>
              <a:t>모듈을 추가함</a:t>
            </a:r>
            <a:r>
              <a:rPr lang="en-US" altLang="ko-KR" sz="1200" kern="0" dirty="0">
                <a:solidFill>
                  <a:srgbClr val="000000"/>
                </a:solidFill>
                <a:latin typeface="맑은 고딕" panose="020B0503020000020004" pitchFamily="50" charset="-127"/>
                <a:ea typeface="맑은 고딕" panose="020B0503020000020004" pitchFamily="50" charset="-127"/>
              </a:rPr>
              <a:t>. C3K2</a:t>
            </a:r>
            <a:r>
              <a:rPr lang="ko-KR" altLang="en-US" sz="1200" kern="0" dirty="0">
                <a:solidFill>
                  <a:srgbClr val="000000"/>
                </a:solidFill>
                <a:latin typeface="맑은 고딕" panose="020B0503020000020004" pitchFamily="50" charset="-127"/>
                <a:ea typeface="맑은 고딕" panose="020B0503020000020004" pitchFamily="50" charset="-127"/>
              </a:rPr>
              <a:t>는 여러 개의 </a:t>
            </a:r>
            <a:r>
              <a:rPr lang="ko-KR" altLang="en-US" sz="1200" kern="0" dirty="0" err="1">
                <a:solidFill>
                  <a:srgbClr val="000000"/>
                </a:solidFill>
                <a:latin typeface="맑은 고딕" panose="020B0503020000020004" pitchFamily="50" charset="-127"/>
                <a:ea typeface="맑은 고딕" panose="020B0503020000020004" pitchFamily="50" charset="-127"/>
              </a:rPr>
              <a:t>경량화된</a:t>
            </a:r>
            <a:r>
              <a:rPr lang="ko-KR" altLang="en-US"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err="1">
                <a:solidFill>
                  <a:srgbClr val="000000"/>
                </a:solidFill>
                <a:latin typeface="맑은 고딕" panose="020B0503020000020004" pitchFamily="50" charset="-127"/>
                <a:ea typeface="맑은 고딕" panose="020B0503020000020004" pitchFamily="50" charset="-127"/>
              </a:rPr>
              <a:t>합성곱</a:t>
            </a:r>
            <a:r>
              <a:rPr lang="ko-KR" altLang="en-US" sz="1200" kern="0" dirty="0">
                <a:solidFill>
                  <a:srgbClr val="000000"/>
                </a:solidFill>
                <a:latin typeface="맑은 고딕" panose="020B0503020000020004" pitchFamily="50" charset="-127"/>
                <a:ea typeface="맑은 고딕" panose="020B0503020000020004" pitchFamily="50" charset="-127"/>
              </a:rPr>
              <a:t> 레이어로 구성된 블록으로</a:t>
            </a:r>
            <a:r>
              <a:rPr lang="en-US" altLang="ko-KR" sz="1200" kern="0" dirty="0">
                <a:solidFill>
                  <a:srgbClr val="000000"/>
                </a:solidFill>
                <a:latin typeface="맑은 고딕" panose="020B0503020000020004" pitchFamily="50" charset="-127"/>
                <a:ea typeface="맑은 고딕" panose="020B0503020000020004" pitchFamily="50" charset="-127"/>
              </a:rPr>
              <a:t>, </a:t>
            </a:r>
            <a:r>
              <a:rPr lang="ko-KR" altLang="en-US" sz="1200" kern="0" dirty="0">
                <a:solidFill>
                  <a:srgbClr val="000000"/>
                </a:solidFill>
                <a:latin typeface="맑은 고딕" panose="020B0503020000020004" pitchFamily="50" charset="-127"/>
                <a:ea typeface="맑은 고딕" panose="020B0503020000020004" pitchFamily="50" charset="-127"/>
              </a:rPr>
              <a:t>정보 손실을 줄여 작은 객체를 보다 잘 탐지할 수 있도록 지원함</a:t>
            </a:r>
          </a:p>
        </p:txBody>
      </p:sp>
      <p:pic>
        <p:nvPicPr>
          <p:cNvPr id="7" name="Picture 4">
            <a:extLst>
              <a:ext uri="{FF2B5EF4-FFF2-40B4-BE49-F238E27FC236}">
                <a16:creationId xmlns:a16="http://schemas.microsoft.com/office/drawing/2014/main" id="{E9FDF89F-4573-A0F3-6DF6-0A0EB481D1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960" y="2528990"/>
            <a:ext cx="3150035" cy="1900821"/>
          </a:xfrm>
          <a:prstGeom prst="rect">
            <a:avLst/>
          </a:prstGeom>
          <a:noFill/>
          <a:extLst>
            <a:ext uri="{909E8E84-426E-40DD-AFC4-6F175D3DCCD1}">
              <a14:hiddenFill xmlns:a14="http://schemas.microsoft.com/office/drawing/2010/main">
                <a:solidFill>
                  <a:srgbClr val="FFFFFF"/>
                </a:solidFill>
              </a14:hiddenFill>
            </a:ext>
          </a:extLst>
        </p:spPr>
      </p:pic>
      <p:pic>
        <p:nvPicPr>
          <p:cNvPr id="2049" name="_x1192604744">
            <a:extLst>
              <a:ext uri="{FF2B5EF4-FFF2-40B4-BE49-F238E27FC236}">
                <a16:creationId xmlns:a16="http://schemas.microsoft.com/office/drawing/2014/main" id="{31DD3EE5-71AA-3F95-916D-F7B60A3972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390" t="2507" r="1324" b="4840"/>
          <a:stretch>
            <a:fillRect/>
          </a:stretch>
        </p:blipFill>
        <p:spPr bwMode="auto">
          <a:xfrm>
            <a:off x="4443999" y="2722202"/>
            <a:ext cx="4071433" cy="16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5279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73056-7917-88E3-368D-D2206981B7B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604784C-4F42-B210-3BC3-847249129F5C}"/>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F6140D30-18A1-794E-D70B-8514F571D0D0}"/>
              </a:ext>
            </a:extLst>
          </p:cNvPr>
          <p:cNvSpPr txBox="1">
            <a:spLocks noChangeArrowheads="1"/>
          </p:cNvSpPr>
          <p:nvPr/>
        </p:nvSpPr>
        <p:spPr bwMode="auto">
          <a:xfrm>
            <a:off x="203398" y="998973"/>
            <a:ext cx="8312034" cy="2397516"/>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(3) </a:t>
            </a:r>
            <a:r>
              <a:rPr lang="ko-KR" altLang="en-US" sz="1500" kern="0" dirty="0">
                <a:solidFill>
                  <a:schemeClr val="tx1"/>
                </a:solidFill>
                <a:latin typeface="+mn-ea"/>
                <a:ea typeface="+mn-ea"/>
              </a:rPr>
              <a:t>모델 성능 비교</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학습된 모델에 대해 </a:t>
            </a:r>
            <a:r>
              <a:rPr lang="en-US" altLang="ko-KR" sz="1400" kern="0" dirty="0">
                <a:solidFill>
                  <a:schemeClr val="tx1"/>
                </a:solidFill>
                <a:latin typeface="+mn-ea"/>
                <a:ea typeface="+mn-ea"/>
              </a:rPr>
              <a:t>Precision, Recall, PASCAL </a:t>
            </a:r>
            <a:r>
              <a:rPr lang="en-US" altLang="ko-KR" sz="1400" kern="0" dirty="0" err="1">
                <a:solidFill>
                  <a:schemeClr val="tx1"/>
                </a:solidFill>
                <a:latin typeface="+mn-ea"/>
                <a:ea typeface="+mn-ea"/>
              </a:rPr>
              <a:t>mAP</a:t>
            </a:r>
            <a:r>
              <a:rPr lang="en-US" altLang="ko-KR" sz="1400" kern="0" dirty="0">
                <a:solidFill>
                  <a:schemeClr val="tx1"/>
                </a:solidFill>
                <a:latin typeface="+mn-ea"/>
                <a:ea typeface="+mn-ea"/>
              </a:rPr>
              <a:t>(</a:t>
            </a:r>
            <a:r>
              <a:rPr lang="en-US" altLang="ko-KR" sz="1400" kern="0" dirty="0">
                <a:solidFill>
                  <a:srgbClr val="000000"/>
                </a:solidFill>
                <a:latin typeface="맑은 고딕" panose="020B0503020000020004" pitchFamily="50" charset="-127"/>
                <a:ea typeface="맑은 고딕" panose="020B0503020000020004" pitchFamily="50" charset="-127"/>
              </a:rPr>
              <a:t>mAP@50</a:t>
            </a:r>
            <a:r>
              <a:rPr lang="en-US" altLang="ko-KR" sz="1400" kern="0" dirty="0">
                <a:latin typeface="맑은 고딕" panose="020B0503020000020004" pitchFamily="50" charset="-127"/>
              </a:rPr>
              <a:t>)</a:t>
            </a:r>
            <a:r>
              <a:rPr lang="en-US" altLang="ko-KR" sz="1400" kern="0" dirty="0">
                <a:solidFill>
                  <a:schemeClr val="tx1"/>
                </a:solidFill>
                <a:latin typeface="+mn-ea"/>
                <a:ea typeface="+mn-ea"/>
              </a:rPr>
              <a:t>, COCO </a:t>
            </a:r>
            <a:r>
              <a:rPr lang="en-US" altLang="ko-KR" sz="1400" kern="0" dirty="0" err="1">
                <a:solidFill>
                  <a:schemeClr val="tx1"/>
                </a:solidFill>
                <a:latin typeface="+mn-ea"/>
                <a:ea typeface="+mn-ea"/>
              </a:rPr>
              <a:t>mAP</a:t>
            </a:r>
            <a:r>
              <a:rPr lang="en-US" altLang="ko-KR" sz="1400" kern="0" dirty="0">
                <a:solidFill>
                  <a:schemeClr val="tx1"/>
                </a:solidFill>
                <a:latin typeface="+mn-ea"/>
                <a:ea typeface="+mn-ea"/>
              </a:rPr>
              <a:t>(</a:t>
            </a:r>
            <a:r>
              <a:rPr lang="en-US" altLang="ko-KR" sz="1400" kern="0" dirty="0">
                <a:solidFill>
                  <a:srgbClr val="000000"/>
                </a:solidFill>
                <a:latin typeface="맑은 고딕" panose="020B0503020000020004" pitchFamily="50" charset="-127"/>
                <a:ea typeface="맑은 고딕" panose="020B0503020000020004" pitchFamily="50" charset="-127"/>
              </a:rPr>
              <a:t>mAP50-95) </a:t>
            </a:r>
            <a:r>
              <a:rPr lang="ko-KR" altLang="en-US" sz="1400" kern="0" dirty="0">
                <a:solidFill>
                  <a:srgbClr val="000000"/>
                </a:solidFill>
                <a:latin typeface="맑은 고딕" panose="020B0503020000020004" pitchFamily="50" charset="-127"/>
                <a:ea typeface="맑은 고딕" panose="020B0503020000020004" pitchFamily="50" charset="-127"/>
              </a:rPr>
              <a:t>등의 대표적인 객체 검출 성능 지표를 활용하여 모델의 성능을 정량적으로 평가</a:t>
            </a:r>
            <a:endParaRPr lang="en-US" altLang="ko-KR" sz="1400" kern="0" dirty="0">
              <a:solidFill>
                <a:srgbClr val="000000"/>
              </a:solidFill>
              <a:latin typeface="맑은 고딕" panose="020B0503020000020004" pitchFamily="50" charset="-127"/>
              <a:ea typeface="맑은 고딕" panose="020B0503020000020004" pitchFamily="50" charset="-127"/>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또한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테스트 데이터에 대한 </a:t>
            </a:r>
            <a:r>
              <a:rPr lang="en-US" altLang="ko-KR" sz="1400" kern="0" dirty="0">
                <a:solidFill>
                  <a:schemeClr val="tx1"/>
                </a:solidFill>
                <a:latin typeface="+mn-ea"/>
                <a:ea typeface="+mn-ea"/>
              </a:rPr>
              <a:t>Confusion Matrix (</a:t>
            </a:r>
            <a:r>
              <a:rPr lang="ko-KR" altLang="en-US" sz="1400" kern="0" dirty="0">
                <a:solidFill>
                  <a:schemeClr val="tx1"/>
                </a:solidFill>
                <a:latin typeface="+mn-ea"/>
                <a:ea typeface="+mn-ea"/>
              </a:rPr>
              <a:t>혼동 행렬</a:t>
            </a:r>
            <a:r>
              <a:rPr lang="en-US" altLang="ko-KR" sz="1400" kern="0" dirty="0">
                <a:solidFill>
                  <a:schemeClr val="tx1"/>
                </a:solidFill>
                <a:latin typeface="+mn-ea"/>
                <a:ea typeface="+mn-ea"/>
              </a:rPr>
              <a:t>)</a:t>
            </a:r>
            <a:r>
              <a:rPr lang="ko-KR" altLang="en-US" sz="1400" kern="0" dirty="0">
                <a:solidFill>
                  <a:schemeClr val="tx1"/>
                </a:solidFill>
                <a:latin typeface="+mn-ea"/>
                <a:ea typeface="+mn-ea"/>
              </a:rPr>
              <a:t>을 작성하여 학습 모델에 따라 각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 불량 클래스에 대한 실제 검출 성능이 얼마나 차이가 나는지를 확인 하도록 함 </a:t>
            </a:r>
            <a:endParaRPr lang="en-US" altLang="ko-KR" sz="1400" kern="0" dirty="0">
              <a:solidFill>
                <a:schemeClr val="tx1"/>
              </a:solidFill>
              <a:latin typeface="+mn-ea"/>
              <a:ea typeface="+mn-ea"/>
            </a:endParaRPr>
          </a:p>
        </p:txBody>
      </p:sp>
      <p:pic>
        <p:nvPicPr>
          <p:cNvPr id="5" name="그림 4">
            <a:extLst>
              <a:ext uri="{FF2B5EF4-FFF2-40B4-BE49-F238E27FC236}">
                <a16:creationId xmlns:a16="http://schemas.microsoft.com/office/drawing/2014/main" id="{6648C632-3F1B-BB6F-1823-D4563CDF1162}"/>
              </a:ext>
            </a:extLst>
          </p:cNvPr>
          <p:cNvPicPr>
            <a:picLocks noChangeAspect="1"/>
          </p:cNvPicPr>
          <p:nvPr/>
        </p:nvPicPr>
        <p:blipFill>
          <a:blip r:embed="rId3"/>
          <a:stretch>
            <a:fillRect/>
          </a:stretch>
        </p:blipFill>
        <p:spPr>
          <a:xfrm>
            <a:off x="2771980" y="3414892"/>
            <a:ext cx="4590051" cy="2718846"/>
          </a:xfrm>
          <a:prstGeom prst="rect">
            <a:avLst/>
          </a:prstGeom>
        </p:spPr>
      </p:pic>
    </p:spTree>
    <p:extLst>
      <p:ext uri="{BB962C8B-B14F-4D97-AF65-F5344CB8AC3E}">
        <p14:creationId xmlns:p14="http://schemas.microsoft.com/office/powerpoint/2010/main" val="21590650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D47B-444D-EC80-7F55-64A057840198}"/>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B8FE2521-1511-BE8B-7D1E-2CC84840ECA1}"/>
              </a:ext>
            </a:extLst>
          </p:cNvPr>
          <p:cNvSpPr txBox="1">
            <a:spLocks noChangeArrowheads="1"/>
          </p:cNvSpPr>
          <p:nvPr/>
        </p:nvSpPr>
        <p:spPr bwMode="auto">
          <a:xfrm>
            <a:off x="358686" y="1027989"/>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실험 수행</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7A449515-D6E4-3AE9-CF37-C16DCC1CEFE9}"/>
              </a:ext>
            </a:extLst>
          </p:cNvPr>
          <p:cNvSpPr>
            <a:spLocks noGrp="1"/>
          </p:cNvSpPr>
          <p:nvPr>
            <p:ph type="title"/>
          </p:nvPr>
        </p:nvSpPr>
        <p:spPr/>
        <p:txBody>
          <a:bodyPr/>
          <a:lstStyle/>
          <a:p>
            <a:r>
              <a:rPr lang="ko-KR" altLang="en-US" dirty="0"/>
              <a:t>방법 및 구현 </a:t>
            </a:r>
            <a:r>
              <a:rPr lang="en-US" altLang="ko-KR" dirty="0"/>
              <a:t>(Methodology &amp; Implementation)</a:t>
            </a:r>
            <a:endParaRPr lang="ko-KR" altLang="en-US" dirty="0"/>
          </a:p>
        </p:txBody>
      </p:sp>
      <p:sp>
        <p:nvSpPr>
          <p:cNvPr id="4" name="TextBox 3">
            <a:extLst>
              <a:ext uri="{FF2B5EF4-FFF2-40B4-BE49-F238E27FC236}">
                <a16:creationId xmlns:a16="http://schemas.microsoft.com/office/drawing/2014/main" id="{F2C064CA-7B17-4AB6-724F-74CCA872DDA4}"/>
              </a:ext>
            </a:extLst>
          </p:cNvPr>
          <p:cNvSpPr txBox="1"/>
          <p:nvPr/>
        </p:nvSpPr>
        <p:spPr>
          <a:xfrm>
            <a:off x="245098" y="1358977"/>
            <a:ext cx="8556949" cy="3616696"/>
          </a:xfrm>
          <a:prstGeom prst="rect">
            <a:avLst/>
          </a:prstGeom>
          <a:noFill/>
        </p:spPr>
        <p:txBody>
          <a:bodyPr wrap="square" rtlCol="0">
            <a:spAutoFit/>
          </a:bodyPr>
          <a:lstStyle/>
          <a:p>
            <a:pPr marR="0" algn="just" fontAlgn="base" latinLnBrk="1">
              <a:lnSpc>
                <a:spcPct val="150000"/>
              </a:lnSpc>
              <a:spcBef>
                <a:spcPts val="0"/>
              </a:spcBef>
              <a:spcAft>
                <a:spcPts val="0"/>
              </a:spcAft>
            </a:pPr>
            <a:r>
              <a:rPr lang="en-US" altLang="ko-KR" sz="1400" kern="0" dirty="0">
                <a:solidFill>
                  <a:srgbClr val="000000"/>
                </a:solidFill>
                <a:latin typeface="맑은 고딕" panose="020B0503020000020004" pitchFamily="50" charset="-127"/>
                <a:ea typeface="맑은 고딕" panose="020B0503020000020004" pitchFamily="50" charset="-127"/>
              </a:rPr>
              <a:t>     - 1</a:t>
            </a:r>
            <a:r>
              <a:rPr lang="ko-KR" altLang="en-US" sz="1400" kern="0" dirty="0">
                <a:solidFill>
                  <a:srgbClr val="000000"/>
                </a:solidFill>
                <a:latin typeface="맑은 고딕" panose="020B0503020000020004" pitchFamily="50" charset="-127"/>
                <a:ea typeface="맑은 고딕" panose="020B0503020000020004" pitchFamily="50" charset="-127"/>
              </a:rPr>
              <a:t>차 실험에서 </a:t>
            </a:r>
            <a:r>
              <a:rPr lang="en-US" altLang="ko-KR" sz="1400" kern="0" dirty="0">
                <a:solidFill>
                  <a:srgbClr val="000000"/>
                </a:solidFill>
                <a:latin typeface="맑은 고딕" panose="020B0503020000020004" pitchFamily="50" charset="-127"/>
                <a:ea typeface="맑은 고딕" panose="020B0503020000020004" pitchFamily="50" charset="-127"/>
              </a:rPr>
              <a:t>YOLOv11</a:t>
            </a:r>
            <a:r>
              <a:rPr lang="ko-KR" altLang="en-US" sz="1400" kern="0" dirty="0">
                <a:solidFill>
                  <a:srgbClr val="000000"/>
                </a:solidFill>
                <a:latin typeface="맑은 고딕" panose="020B0503020000020004" pitchFamily="50" charset="-127"/>
                <a:ea typeface="맑은 고딕" panose="020B0503020000020004" pitchFamily="50" charset="-127"/>
              </a:rPr>
              <a:t>의 다섯 가지 버전</a:t>
            </a:r>
            <a:r>
              <a:rPr lang="en-US" altLang="ko-KR" sz="1400" kern="0" dirty="0">
                <a:solidFill>
                  <a:srgbClr val="000000"/>
                </a:solidFill>
                <a:latin typeface="맑은 고딕" panose="020B0503020000020004" pitchFamily="50" charset="-127"/>
                <a:ea typeface="맑은 고딕" panose="020B0503020000020004" pitchFamily="50" charset="-127"/>
              </a:rPr>
              <a:t>(N, S, M, L, X)</a:t>
            </a:r>
            <a:r>
              <a:rPr lang="ko-KR" altLang="en-US" sz="1400" kern="0" dirty="0">
                <a:solidFill>
                  <a:srgbClr val="000000"/>
                </a:solidFill>
                <a:latin typeface="맑은 고딕" panose="020B0503020000020004" pitchFamily="50" charset="-127"/>
                <a:ea typeface="맑은 고딕" panose="020B0503020000020004" pitchFamily="50" charset="-127"/>
              </a:rPr>
              <a:t>을 대상으로 성능을 비교하고</a:t>
            </a:r>
            <a:r>
              <a:rPr lang="en-US" altLang="ko-KR" sz="1400" kern="0" dirty="0">
                <a:solidFill>
                  <a:srgbClr val="000000"/>
                </a:solidFill>
                <a:latin typeface="맑은 고딕" panose="020B0503020000020004" pitchFamily="50" charset="-127"/>
                <a:ea typeface="맑은 고딕" panose="020B0503020000020004" pitchFamily="50" charset="-127"/>
              </a:rPr>
              <a:t>, 2</a:t>
            </a:r>
            <a:r>
              <a:rPr lang="ko-KR" altLang="en-US" sz="1400" kern="0" dirty="0">
                <a:solidFill>
                  <a:srgbClr val="000000"/>
                </a:solidFill>
                <a:latin typeface="맑은 고딕" panose="020B0503020000020004" pitchFamily="50" charset="-127"/>
                <a:ea typeface="맑은 고딕" panose="020B0503020000020004" pitchFamily="50" charset="-127"/>
              </a:rPr>
              <a:t>차 실험은 </a:t>
            </a:r>
            <a:r>
              <a:rPr lang="en-US" altLang="ko-KR" sz="1400" kern="0" dirty="0">
                <a:solidFill>
                  <a:srgbClr val="000000"/>
                </a:solidFill>
                <a:latin typeface="맑은 고딕" panose="020B0503020000020004" pitchFamily="50" charset="-127"/>
                <a:ea typeface="맑은 고딕" panose="020B0503020000020004" pitchFamily="50" charset="-127"/>
              </a:rPr>
              <a:t>1</a:t>
            </a:r>
            <a:r>
              <a:rPr lang="ko-KR" altLang="en-US" sz="1400" kern="0" dirty="0">
                <a:solidFill>
                  <a:srgbClr val="000000"/>
                </a:solidFill>
                <a:latin typeface="맑은 고딕" panose="020B0503020000020004" pitchFamily="50" charset="-127"/>
                <a:ea typeface="맑은 고딕" panose="020B0503020000020004" pitchFamily="50" charset="-127"/>
              </a:rPr>
              <a:t>차 실험에서 가장 우수한 성능을 보인 모델</a:t>
            </a:r>
            <a:r>
              <a:rPr lang="en-US" altLang="ko-KR" sz="1400" kern="0" dirty="0">
                <a:solidFill>
                  <a:srgbClr val="000000"/>
                </a:solidFill>
                <a:latin typeface="맑은 고딕" panose="020B0503020000020004" pitchFamily="50" charset="-127"/>
                <a:ea typeface="맑은 고딕" panose="020B0503020000020004" pitchFamily="50" charset="-127"/>
              </a:rPr>
              <a:t>(YOLOv11-N)</a:t>
            </a:r>
            <a:r>
              <a:rPr lang="ko-KR" altLang="en-US" sz="1400" kern="0" dirty="0">
                <a:solidFill>
                  <a:srgbClr val="000000"/>
                </a:solidFill>
                <a:latin typeface="맑은 고딕" panose="020B0503020000020004" pitchFamily="50" charset="-127"/>
                <a:ea typeface="맑은 고딕" panose="020B0503020000020004" pitchFamily="50" charset="-127"/>
              </a:rPr>
              <a:t>과</a:t>
            </a:r>
            <a:r>
              <a:rPr lang="en-US" altLang="ko-KR" sz="1400" kern="0" dirty="0">
                <a:solidFill>
                  <a:srgbClr val="000000"/>
                </a:solidFill>
                <a:latin typeface="맑은 고딕" panose="020B0503020000020004" pitchFamily="50" charset="-127"/>
                <a:ea typeface="맑은 고딕" panose="020B0503020000020004" pitchFamily="50" charset="-127"/>
              </a:rPr>
              <a:t>, Transformer </a:t>
            </a:r>
            <a:r>
              <a:rPr lang="ko-KR" altLang="en-US" sz="1400" kern="0" dirty="0">
                <a:solidFill>
                  <a:srgbClr val="000000"/>
                </a:solidFill>
                <a:latin typeface="맑은 고딕" panose="020B0503020000020004" pitchFamily="50" charset="-127"/>
                <a:ea typeface="맑은 고딕" panose="020B0503020000020004" pitchFamily="50" charset="-127"/>
              </a:rPr>
              <a:t>기반의 최신 객체 탐지 모델인 </a:t>
            </a:r>
            <a:r>
              <a:rPr lang="en-US" altLang="ko-KR" sz="1400" kern="0" dirty="0">
                <a:solidFill>
                  <a:srgbClr val="000000"/>
                </a:solidFill>
                <a:latin typeface="맑은 고딕" panose="020B0503020000020004" pitchFamily="50" charset="-127"/>
                <a:ea typeface="맑은 고딕" panose="020B0503020000020004" pitchFamily="50" charset="-127"/>
              </a:rPr>
              <a:t>RT-DETR </a:t>
            </a:r>
            <a:r>
              <a:rPr lang="ko-KR" altLang="en-US" sz="1400" kern="0" dirty="0">
                <a:solidFill>
                  <a:srgbClr val="000000"/>
                </a:solidFill>
                <a:latin typeface="맑은 고딕" panose="020B0503020000020004" pitchFamily="50" charset="-127"/>
                <a:ea typeface="맑은 고딕" panose="020B0503020000020004" pitchFamily="50" charset="-127"/>
              </a:rPr>
              <a:t>간의 성능을 비교</a:t>
            </a:r>
            <a:r>
              <a:rPr lang="en-US" altLang="ko-KR" sz="1400" kern="0" dirty="0">
                <a:solidFill>
                  <a:srgbClr val="000000"/>
                </a:solidFill>
                <a:latin typeface="맑은 고딕" panose="020B0503020000020004" pitchFamily="50" charset="-127"/>
                <a:ea typeface="맑은 고딕" panose="020B0503020000020004" pitchFamily="50" charset="-127"/>
              </a:rPr>
              <a:t> </a:t>
            </a:r>
          </a:p>
          <a:p>
            <a:pPr marR="0" algn="just" fontAlgn="base" latinLnBrk="1">
              <a:lnSpc>
                <a:spcPct val="150000"/>
              </a:lnSpc>
              <a:spcBef>
                <a:spcPts val="0"/>
              </a:spcBef>
              <a:spcAft>
                <a:spcPts val="0"/>
              </a:spcAft>
            </a:pPr>
            <a:r>
              <a:rPr lang="en-US" altLang="ko-KR" sz="1600" kern="0" dirty="0">
                <a:solidFill>
                  <a:srgbClr val="000000"/>
                </a:solidFill>
                <a:latin typeface="맑은 고딕" panose="020B0503020000020004" pitchFamily="50" charset="-127"/>
                <a:ea typeface="맑은 고딕" panose="020B0503020000020004" pitchFamily="50" charset="-127"/>
              </a:rPr>
              <a:t>    </a:t>
            </a:r>
          </a:p>
          <a:p>
            <a:pPr marR="0" algn="just" fontAlgn="base" latinLnBrk="1">
              <a:lnSpc>
                <a:spcPct val="150000"/>
              </a:lnSpc>
              <a:spcBef>
                <a:spcPts val="0"/>
              </a:spcBef>
              <a:spcAft>
                <a:spcPts val="0"/>
              </a:spcAft>
            </a:pPr>
            <a:endParaRPr lang="en-US" altLang="ko-KR" sz="1600" kern="0" dirty="0">
              <a:solidFill>
                <a:srgbClr val="000000"/>
              </a:solidFill>
              <a:latin typeface="맑은 고딕" panose="020B0503020000020004" pitchFamily="50" charset="-127"/>
              <a:ea typeface="맑은 고딕" panose="020B0503020000020004" pitchFamily="50" charset="-127"/>
            </a:endParaRPr>
          </a:p>
          <a:p>
            <a:pPr marR="0" algn="just" fontAlgn="base" latinLnBrk="1">
              <a:lnSpc>
                <a:spcPct val="150000"/>
              </a:lnSpc>
              <a:spcBef>
                <a:spcPts val="0"/>
              </a:spcBef>
              <a:spcAft>
                <a:spcPts val="0"/>
              </a:spcAft>
            </a:pPr>
            <a:endParaRPr lang="en-US" altLang="ko-KR" sz="1600" kern="0" dirty="0">
              <a:solidFill>
                <a:srgbClr val="000000"/>
              </a:solidFill>
              <a:latin typeface="맑은 고딕" panose="020B0503020000020004" pitchFamily="50" charset="-127"/>
              <a:ea typeface="맑은 고딕" panose="020B0503020000020004" pitchFamily="50" charset="-127"/>
            </a:endParaRPr>
          </a:p>
          <a:p>
            <a:pPr marR="0" algn="just" fontAlgn="base" latinLnBrk="1">
              <a:lnSpc>
                <a:spcPct val="150000"/>
              </a:lnSpc>
              <a:spcBef>
                <a:spcPts val="0"/>
              </a:spcBef>
              <a:spcAft>
                <a:spcPts val="0"/>
              </a:spcAft>
            </a:pPr>
            <a:endParaRPr lang="en-US" altLang="ko-KR" sz="500" kern="0" dirty="0">
              <a:solidFill>
                <a:srgbClr val="000000"/>
              </a:solidFill>
              <a:latin typeface="맑은 고딕" panose="020B0503020000020004" pitchFamily="50" charset="-127"/>
              <a:ea typeface="맑은 고딕" panose="020B0503020000020004" pitchFamily="50" charset="-127"/>
            </a:endParaRPr>
          </a:p>
          <a:p>
            <a:pPr marR="0" algn="just" fontAlgn="base" latinLnBrk="1">
              <a:lnSpc>
                <a:spcPct val="150000"/>
              </a:lnSpc>
              <a:spcBef>
                <a:spcPts val="0"/>
              </a:spcBef>
              <a:spcAft>
                <a:spcPts val="0"/>
              </a:spcAft>
            </a:pPr>
            <a:r>
              <a:rPr lang="ko-KR" altLang="en-US" sz="1400" kern="0" dirty="0">
                <a:solidFill>
                  <a:srgbClr val="000000"/>
                </a:solidFill>
                <a:latin typeface="맑은 고딕" panose="020B0503020000020004" pitchFamily="50" charset="-127"/>
                <a:ea typeface="맑은 고딕" panose="020B0503020000020004" pitchFamily="50" charset="-127"/>
              </a:rPr>
              <a:t>     </a:t>
            </a:r>
            <a:r>
              <a:rPr lang="en-US" altLang="ko-KR" sz="1400" kern="0" dirty="0">
                <a:solidFill>
                  <a:srgbClr val="000000"/>
                </a:solidFill>
                <a:latin typeface="맑은 고딕" panose="020B0503020000020004" pitchFamily="50" charset="-127"/>
                <a:ea typeface="맑은 고딕" panose="020B0503020000020004" pitchFamily="50" charset="-127"/>
              </a:rPr>
              <a:t>- 1</a:t>
            </a:r>
            <a:r>
              <a:rPr lang="ko-KR" altLang="en-US" sz="1400" kern="0" dirty="0">
                <a:solidFill>
                  <a:srgbClr val="000000"/>
                </a:solidFill>
                <a:latin typeface="맑은 고딕" panose="020B0503020000020004" pitchFamily="50" charset="-127"/>
                <a:ea typeface="맑은 고딕" panose="020B0503020000020004" pitchFamily="50" charset="-127"/>
              </a:rPr>
              <a:t>차 실험에서는 기본 </a:t>
            </a:r>
            <a:r>
              <a:rPr lang="ko-KR" altLang="en-US" sz="1400" kern="0" dirty="0" err="1">
                <a:solidFill>
                  <a:srgbClr val="000000"/>
                </a:solidFill>
                <a:latin typeface="맑은 고딕" panose="020B0503020000020004" pitchFamily="50" charset="-127"/>
                <a:ea typeface="맑은 고딕" panose="020B0503020000020004" pitchFamily="50" charset="-127"/>
              </a:rPr>
              <a:t>하이퍼</a:t>
            </a:r>
            <a:r>
              <a:rPr lang="ko-KR" altLang="en-US" sz="1400" kern="0" dirty="0">
                <a:solidFill>
                  <a:srgbClr val="000000"/>
                </a:solidFill>
                <a:latin typeface="맑은 고딕" panose="020B0503020000020004" pitchFamily="50" charset="-127"/>
                <a:ea typeface="맑은 고딕" panose="020B0503020000020004" pitchFamily="50" charset="-127"/>
              </a:rPr>
              <a:t> 파라미터를 설정하여 모든 </a:t>
            </a:r>
            <a:r>
              <a:rPr lang="en-US" altLang="ko-KR" sz="1400" kern="0" dirty="0">
                <a:solidFill>
                  <a:srgbClr val="000000"/>
                </a:solidFill>
                <a:latin typeface="맑은 고딕" panose="020B0503020000020004" pitchFamily="50" charset="-127"/>
                <a:ea typeface="맑은 고딕" panose="020B0503020000020004" pitchFamily="50" charset="-127"/>
              </a:rPr>
              <a:t>YOLOv11 </a:t>
            </a:r>
            <a:r>
              <a:rPr lang="ko-KR" altLang="en-US" sz="1400" kern="0" dirty="0">
                <a:solidFill>
                  <a:srgbClr val="000000"/>
                </a:solidFill>
                <a:latin typeface="맑은 고딕" panose="020B0503020000020004" pitchFamily="50" charset="-127"/>
                <a:ea typeface="맑은 고딕" panose="020B0503020000020004" pitchFamily="50" charset="-127"/>
              </a:rPr>
              <a:t>버전의 모델을 동일하게 학습하여 성능을 비교하고</a:t>
            </a:r>
            <a:r>
              <a:rPr lang="en-US" altLang="ko-KR" sz="1400" kern="0" dirty="0">
                <a:solidFill>
                  <a:srgbClr val="000000"/>
                </a:solidFill>
                <a:latin typeface="맑은 고딕" panose="020B0503020000020004" pitchFamily="50" charset="-127"/>
                <a:ea typeface="맑은 고딕" panose="020B0503020000020004" pitchFamily="50" charset="-127"/>
              </a:rPr>
              <a:t>, 2</a:t>
            </a:r>
            <a:r>
              <a:rPr lang="ko-KR" altLang="en-US" sz="1400" kern="0" dirty="0">
                <a:solidFill>
                  <a:srgbClr val="000000"/>
                </a:solidFill>
                <a:latin typeface="맑은 고딕" panose="020B0503020000020004" pitchFamily="50" charset="-127"/>
                <a:ea typeface="맑은 고딕" panose="020B0503020000020004" pitchFamily="50" charset="-127"/>
              </a:rPr>
              <a:t>차 실험에서는 </a:t>
            </a:r>
            <a:r>
              <a:rPr lang="en-US" altLang="ko-KR" sz="1400" kern="0" dirty="0">
                <a:solidFill>
                  <a:srgbClr val="000000"/>
                </a:solidFill>
                <a:latin typeface="맑은 고딕" panose="020B0503020000020004" pitchFamily="50" charset="-127"/>
                <a:ea typeface="맑은 고딕" panose="020B0503020000020004" pitchFamily="50" charset="-127"/>
              </a:rPr>
              <a:t>YOLOv11-N</a:t>
            </a:r>
            <a:r>
              <a:rPr lang="ko-KR" altLang="en-US" sz="1400" kern="0" dirty="0">
                <a:solidFill>
                  <a:srgbClr val="000000"/>
                </a:solidFill>
                <a:latin typeface="맑은 고딕" panose="020B0503020000020004" pitchFamily="50" charset="-127"/>
                <a:ea typeface="맑은 고딕" panose="020B0503020000020004" pitchFamily="50" charset="-127"/>
              </a:rPr>
              <a:t>의 성능을 향상시키기 위해 데이터 증강</a:t>
            </a:r>
            <a:r>
              <a:rPr lang="en-US" altLang="ko-KR" sz="1400" kern="0" dirty="0">
                <a:solidFill>
                  <a:srgbClr val="000000"/>
                </a:solidFill>
                <a:latin typeface="맑은 고딕" panose="020B0503020000020004" pitchFamily="50" charset="-127"/>
                <a:ea typeface="맑은 고딕" panose="020B0503020000020004" pitchFamily="50" charset="-127"/>
              </a:rPr>
              <a:t>(Data Augmentation) </a:t>
            </a:r>
            <a:r>
              <a:rPr lang="ko-KR" altLang="en-US" sz="1400" kern="0" dirty="0">
                <a:solidFill>
                  <a:srgbClr val="000000"/>
                </a:solidFill>
                <a:latin typeface="맑은 고딕" panose="020B0503020000020004" pitchFamily="50" charset="-127"/>
                <a:ea typeface="맑은 고딕" panose="020B0503020000020004" pitchFamily="50" charset="-127"/>
              </a:rPr>
              <a:t>관련 </a:t>
            </a:r>
            <a:r>
              <a:rPr lang="ko-KR" altLang="en-US" sz="1400" kern="0" dirty="0" err="1">
                <a:solidFill>
                  <a:srgbClr val="000000"/>
                </a:solidFill>
                <a:latin typeface="맑은 고딕" panose="020B0503020000020004" pitchFamily="50" charset="-127"/>
                <a:ea typeface="맑은 고딕" panose="020B0503020000020004" pitchFamily="50" charset="-127"/>
              </a:rPr>
              <a:t>하이퍼파라미터</a:t>
            </a:r>
            <a:r>
              <a:rPr lang="ko-KR" altLang="en-US" sz="1400" kern="0" dirty="0">
                <a:solidFill>
                  <a:srgbClr val="000000"/>
                </a:solidFill>
                <a:latin typeface="맑은 고딕" panose="020B0503020000020004" pitchFamily="50" charset="-127"/>
                <a:ea typeface="맑은 고딕" panose="020B0503020000020004" pitchFamily="50" charset="-127"/>
              </a:rPr>
              <a:t> 중 아래의 세 가지 파라미터를 조정함 </a:t>
            </a:r>
            <a:endParaRPr lang="en-US" altLang="ko-KR" sz="1400" b="1" kern="0" spc="0" dirty="0">
              <a:solidFill>
                <a:srgbClr val="000000"/>
              </a:solidFill>
              <a:effectLst/>
              <a:latin typeface="함초롬바탕" panose="02030604000101010101" pitchFamily="18" charset="-127"/>
            </a:endParaRPr>
          </a:p>
          <a:p>
            <a:pPr marR="0" algn="just" fontAlgn="base" latinLnBrk="1">
              <a:lnSpc>
                <a:spcPct val="150000"/>
              </a:lnSpc>
              <a:spcBef>
                <a:spcPts val="0"/>
              </a:spcBef>
              <a:spcAft>
                <a:spcPts val="0"/>
              </a:spcAft>
            </a:pPr>
            <a:r>
              <a:rPr lang="en-US" altLang="ko-KR" kern="0" dirty="0">
                <a:solidFill>
                  <a:srgbClr val="000000"/>
                </a:solidFill>
                <a:latin typeface="맑은 고딕" panose="020B0503020000020004" pitchFamily="50" charset="-127"/>
                <a:ea typeface="맑은 고딕" panose="020B0503020000020004" pitchFamily="50" charset="-127"/>
              </a:rPr>
              <a:t>    </a:t>
            </a:r>
          </a:p>
        </p:txBody>
      </p:sp>
      <p:pic>
        <p:nvPicPr>
          <p:cNvPr id="3" name="그림 2">
            <a:extLst>
              <a:ext uri="{FF2B5EF4-FFF2-40B4-BE49-F238E27FC236}">
                <a16:creationId xmlns:a16="http://schemas.microsoft.com/office/drawing/2014/main" id="{EB26931A-05A9-D76E-C179-DAFFD42DED06}"/>
              </a:ext>
            </a:extLst>
          </p:cNvPr>
          <p:cNvPicPr>
            <a:picLocks noChangeAspect="1"/>
          </p:cNvPicPr>
          <p:nvPr/>
        </p:nvPicPr>
        <p:blipFill>
          <a:blip r:embed="rId3"/>
          <a:stretch>
            <a:fillRect/>
          </a:stretch>
        </p:blipFill>
        <p:spPr>
          <a:xfrm>
            <a:off x="3604165" y="2097259"/>
            <a:ext cx="4860054" cy="1446714"/>
          </a:xfrm>
          <a:prstGeom prst="rect">
            <a:avLst/>
          </a:prstGeom>
        </p:spPr>
      </p:pic>
      <p:pic>
        <p:nvPicPr>
          <p:cNvPr id="9" name="그림 8">
            <a:extLst>
              <a:ext uri="{FF2B5EF4-FFF2-40B4-BE49-F238E27FC236}">
                <a16:creationId xmlns:a16="http://schemas.microsoft.com/office/drawing/2014/main" id="{E7986BDE-C9BB-432A-6ECC-66C11EA2167D}"/>
              </a:ext>
            </a:extLst>
          </p:cNvPr>
          <p:cNvPicPr>
            <a:picLocks noChangeAspect="1"/>
          </p:cNvPicPr>
          <p:nvPr/>
        </p:nvPicPr>
        <p:blipFill>
          <a:blip r:embed="rId4"/>
          <a:stretch>
            <a:fillRect/>
          </a:stretch>
        </p:blipFill>
        <p:spPr>
          <a:xfrm>
            <a:off x="3501810" y="4568379"/>
            <a:ext cx="5245011" cy="1560651"/>
          </a:xfrm>
          <a:prstGeom prst="rect">
            <a:avLst/>
          </a:prstGeom>
        </p:spPr>
      </p:pic>
    </p:spTree>
    <p:extLst>
      <p:ext uri="{BB962C8B-B14F-4D97-AF65-F5344CB8AC3E}">
        <p14:creationId xmlns:p14="http://schemas.microsoft.com/office/powerpoint/2010/main" val="5200028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4E139-7750-4391-59A6-23C6166629AC}"/>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BE5E86BD-667F-D816-8582-4E5BA20349A2}"/>
              </a:ext>
            </a:extLst>
          </p:cNvPr>
          <p:cNvSpPr txBox="1">
            <a:spLocks noChangeArrowheads="1"/>
          </p:cNvSpPr>
          <p:nvPr/>
        </p:nvSpPr>
        <p:spPr bwMode="auto">
          <a:xfrm>
            <a:off x="358686" y="1027989"/>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성능 평가</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C8B6E7F5-8C3E-3E7E-9DB9-DE89FBCDA5F2}"/>
              </a:ext>
            </a:extLst>
          </p:cNvPr>
          <p:cNvSpPr>
            <a:spLocks noGrp="1"/>
          </p:cNvSpPr>
          <p:nvPr>
            <p:ph type="title"/>
          </p:nvPr>
        </p:nvSpPr>
        <p:spPr/>
        <p:txBody>
          <a:bodyPr/>
          <a:lstStyle/>
          <a:p>
            <a:r>
              <a:rPr lang="ko-KR" altLang="en-US" dirty="0"/>
              <a:t>방법 및 구현 </a:t>
            </a:r>
            <a:r>
              <a:rPr lang="en-US" altLang="ko-KR" dirty="0"/>
              <a:t>(Methodology &amp; Implementation)</a:t>
            </a:r>
            <a:endParaRPr lang="ko-KR" altLang="en-US" dirty="0"/>
          </a:p>
        </p:txBody>
      </p:sp>
      <p:sp>
        <p:nvSpPr>
          <p:cNvPr id="4" name="TextBox 3">
            <a:extLst>
              <a:ext uri="{FF2B5EF4-FFF2-40B4-BE49-F238E27FC236}">
                <a16:creationId xmlns:a16="http://schemas.microsoft.com/office/drawing/2014/main" id="{82A238F7-3F9B-9655-7F6C-05CCB5944919}"/>
              </a:ext>
            </a:extLst>
          </p:cNvPr>
          <p:cNvSpPr txBox="1"/>
          <p:nvPr/>
        </p:nvSpPr>
        <p:spPr>
          <a:xfrm>
            <a:off x="245098" y="1358977"/>
            <a:ext cx="8856984" cy="1343381"/>
          </a:xfrm>
          <a:prstGeom prst="rect">
            <a:avLst/>
          </a:prstGeom>
          <a:noFill/>
        </p:spPr>
        <p:txBody>
          <a:bodyPr wrap="square" rtlCol="0">
            <a:spAutoFit/>
          </a:bodyPr>
          <a:lstStyle/>
          <a:p>
            <a:pPr marR="0" algn="just" fontAlgn="base" latinLnBrk="1">
              <a:lnSpc>
                <a:spcPct val="150000"/>
              </a:lnSpc>
              <a:spcBef>
                <a:spcPts val="0"/>
              </a:spcBef>
              <a:spcAft>
                <a:spcPts val="0"/>
              </a:spcAft>
            </a:pPr>
            <a:r>
              <a:rPr lang="en-US" altLang="ko-KR" sz="1400" kern="0" dirty="0">
                <a:solidFill>
                  <a:srgbClr val="000000"/>
                </a:solidFill>
                <a:latin typeface="맑은 고딕" panose="020B0503020000020004" pitchFamily="50" charset="-127"/>
                <a:ea typeface="맑은 고딕" panose="020B0503020000020004" pitchFamily="50" charset="-127"/>
              </a:rPr>
              <a:t>     - 1</a:t>
            </a:r>
            <a:r>
              <a:rPr lang="ko-KR" altLang="en-US" sz="1400" kern="0" dirty="0">
                <a:solidFill>
                  <a:srgbClr val="000000"/>
                </a:solidFill>
                <a:latin typeface="맑은 고딕" panose="020B0503020000020004" pitchFamily="50" charset="-127"/>
                <a:ea typeface="맑은 고딕" panose="020B0503020000020004" pitchFamily="50" charset="-127"/>
              </a:rPr>
              <a:t>차 실험에서는 </a:t>
            </a:r>
            <a:r>
              <a:rPr lang="ko-KR" altLang="en-US" sz="1400" kern="0" dirty="0" err="1">
                <a:solidFill>
                  <a:srgbClr val="000000"/>
                </a:solidFill>
                <a:latin typeface="맑은 고딕" panose="020B0503020000020004" pitchFamily="50" charset="-127"/>
                <a:ea typeface="맑은 고딕" panose="020B0503020000020004" pitchFamily="50" charset="-127"/>
              </a:rPr>
              <a:t>모델별</a:t>
            </a:r>
            <a:r>
              <a:rPr lang="ko-KR" altLang="en-US" sz="1400" kern="0" dirty="0">
                <a:solidFill>
                  <a:srgbClr val="000000"/>
                </a:solidFill>
                <a:latin typeface="맑은 고딕" panose="020B0503020000020004" pitchFamily="50" charset="-127"/>
                <a:ea typeface="맑은 고딕" panose="020B0503020000020004" pitchFamily="50" charset="-127"/>
              </a:rPr>
              <a:t> </a:t>
            </a:r>
            <a:r>
              <a:rPr lang="en-US" altLang="ko-KR" sz="1400" kern="0" dirty="0">
                <a:solidFill>
                  <a:srgbClr val="000000"/>
                </a:solidFill>
                <a:latin typeface="맑은 고딕" panose="020B0503020000020004" pitchFamily="50" charset="-127"/>
                <a:ea typeface="맑은 고딕" panose="020B0503020000020004" pitchFamily="50" charset="-127"/>
              </a:rPr>
              <a:t>Precision </a:t>
            </a:r>
            <a:r>
              <a:rPr lang="ko-KR" altLang="en-US" sz="1400" kern="0" dirty="0">
                <a:solidFill>
                  <a:srgbClr val="000000"/>
                </a:solidFill>
                <a:latin typeface="맑은 고딕" panose="020B0503020000020004" pitchFamily="50" charset="-127"/>
                <a:ea typeface="맑은 고딕" panose="020B0503020000020004" pitchFamily="50" charset="-127"/>
              </a:rPr>
              <a:t>및 </a:t>
            </a:r>
            <a:r>
              <a:rPr lang="en-US" altLang="ko-KR" sz="1400" kern="0" dirty="0">
                <a:solidFill>
                  <a:srgbClr val="000000"/>
                </a:solidFill>
                <a:latin typeface="맑은 고딕" panose="020B0503020000020004" pitchFamily="50" charset="-127"/>
                <a:ea typeface="맑은 고딕" panose="020B0503020000020004" pitchFamily="50" charset="-127"/>
              </a:rPr>
              <a:t>Recall, </a:t>
            </a:r>
            <a:r>
              <a:rPr lang="en-US" altLang="ko-KR" sz="1400" kern="0" dirty="0" err="1">
                <a:solidFill>
                  <a:srgbClr val="000000"/>
                </a:solidFill>
                <a:latin typeface="맑은 고딕" panose="020B0503020000020004" pitchFamily="50" charset="-127"/>
                <a:ea typeface="맑은 고딕" panose="020B0503020000020004" pitchFamily="50" charset="-127"/>
              </a:rPr>
              <a:t>mAP</a:t>
            </a:r>
            <a:r>
              <a:rPr lang="en-US" altLang="ko-KR" sz="1400" kern="0" dirty="0">
                <a:solidFill>
                  <a:srgbClr val="000000"/>
                </a:solidFill>
                <a:latin typeface="맑은 고딕" panose="020B0503020000020004" pitchFamily="50" charset="-127"/>
                <a:ea typeface="맑은 고딕" panose="020B0503020000020004" pitchFamily="50" charset="-127"/>
              </a:rPr>
              <a:t>, </a:t>
            </a:r>
            <a:r>
              <a:rPr lang="ko-KR" altLang="en-US" sz="1400" kern="0" dirty="0">
                <a:solidFill>
                  <a:srgbClr val="000000"/>
                </a:solidFill>
                <a:latin typeface="맑은 고딕" panose="020B0503020000020004" pitchFamily="50" charset="-127"/>
                <a:ea typeface="맑은 고딕" panose="020B0503020000020004" pitchFamily="50" charset="-127"/>
              </a:rPr>
              <a:t>학습 시간</a:t>
            </a:r>
            <a:r>
              <a:rPr lang="en-US" altLang="ko-KR" sz="1400" kern="0" dirty="0">
                <a:solidFill>
                  <a:srgbClr val="000000"/>
                </a:solidFill>
                <a:latin typeface="맑은 고딕" panose="020B0503020000020004" pitchFamily="50" charset="-127"/>
                <a:ea typeface="맑은 고딕" panose="020B0503020000020004" pitchFamily="50" charset="-127"/>
              </a:rPr>
              <a:t>, Confusion Matrix </a:t>
            </a:r>
            <a:r>
              <a:rPr lang="ko-KR" altLang="en-US" sz="1400" kern="0" dirty="0">
                <a:solidFill>
                  <a:srgbClr val="000000"/>
                </a:solidFill>
                <a:latin typeface="맑은 고딕" panose="020B0503020000020004" pitchFamily="50" charset="-127"/>
                <a:ea typeface="맑은 고딕" panose="020B0503020000020004" pitchFamily="50" charset="-127"/>
              </a:rPr>
              <a:t>작성을 통한 클래스별 실제 불량 탐지 개수를 확인하여 성능을 비교함</a:t>
            </a:r>
            <a:endParaRPr lang="en-US" altLang="ko-KR" sz="1400" kern="0" dirty="0">
              <a:solidFill>
                <a:srgbClr val="000000"/>
              </a:solidFill>
              <a:latin typeface="맑은 고딕" panose="020B0503020000020004" pitchFamily="50" charset="-127"/>
              <a:ea typeface="맑은 고딕" panose="020B0503020000020004" pitchFamily="50" charset="-127"/>
            </a:endParaRPr>
          </a:p>
          <a:p>
            <a:pPr marR="0" algn="just" fontAlgn="base" latinLnBrk="1">
              <a:lnSpc>
                <a:spcPct val="150000"/>
              </a:lnSpc>
              <a:spcBef>
                <a:spcPts val="0"/>
              </a:spcBef>
              <a:spcAft>
                <a:spcPts val="0"/>
              </a:spcAft>
            </a:pPr>
            <a:r>
              <a:rPr lang="en-US" altLang="ko-KR" sz="1400" kern="0" dirty="0">
                <a:solidFill>
                  <a:srgbClr val="000000"/>
                </a:solidFill>
                <a:latin typeface="맑은 고딕" panose="020B0503020000020004" pitchFamily="50" charset="-127"/>
                <a:ea typeface="맑은 고딕" panose="020B0503020000020004" pitchFamily="50" charset="-127"/>
              </a:rPr>
              <a:t>     - 2</a:t>
            </a:r>
            <a:r>
              <a:rPr lang="ko-KR" altLang="en-US" sz="1400" kern="0" dirty="0">
                <a:solidFill>
                  <a:srgbClr val="000000"/>
                </a:solidFill>
                <a:latin typeface="맑은 고딕" panose="020B0503020000020004" pitchFamily="50" charset="-127"/>
                <a:ea typeface="맑은 고딕" panose="020B0503020000020004" pitchFamily="50" charset="-127"/>
              </a:rPr>
              <a:t>차 실험에서는 실제 불량 탐지 개수를 기준으로 성능을 비교하고</a:t>
            </a:r>
            <a:r>
              <a:rPr lang="en-US" altLang="ko-KR" sz="1400" kern="0" dirty="0">
                <a:solidFill>
                  <a:srgbClr val="000000"/>
                </a:solidFill>
                <a:latin typeface="맑은 고딕" panose="020B0503020000020004" pitchFamily="50" charset="-127"/>
                <a:ea typeface="맑은 고딕" panose="020B0503020000020004" pitchFamily="50" charset="-127"/>
              </a:rPr>
              <a:t>,</a:t>
            </a:r>
            <a:r>
              <a:rPr lang="ko-KR" altLang="en-US" sz="1400" kern="0" dirty="0">
                <a:solidFill>
                  <a:srgbClr val="000000"/>
                </a:solidFill>
                <a:latin typeface="맑은 고딕" panose="020B0503020000020004" pitchFamily="50" charset="-127"/>
                <a:ea typeface="맑은 고딕" panose="020B0503020000020004" pitchFamily="50" charset="-127"/>
              </a:rPr>
              <a:t> </a:t>
            </a:r>
            <a:r>
              <a:rPr lang="en-US" altLang="ko-KR" sz="1400" kern="0" dirty="0">
                <a:solidFill>
                  <a:srgbClr val="000000"/>
                </a:solidFill>
                <a:latin typeface="맑은 고딕" panose="020B0503020000020004" pitchFamily="50" charset="-127"/>
                <a:ea typeface="맑은 고딕" panose="020B0503020000020004" pitchFamily="50" charset="-127"/>
              </a:rPr>
              <a:t>YOLOv11</a:t>
            </a:r>
            <a:r>
              <a:rPr lang="ko-KR" altLang="en-US" sz="1400" kern="0" dirty="0">
                <a:solidFill>
                  <a:srgbClr val="000000"/>
                </a:solidFill>
                <a:latin typeface="맑은 고딕" panose="020B0503020000020004" pitchFamily="50" charset="-127"/>
                <a:ea typeface="맑은 고딕" panose="020B0503020000020004" pitchFamily="50" charset="-127"/>
              </a:rPr>
              <a:t>과 </a:t>
            </a:r>
            <a:r>
              <a:rPr lang="en-US" altLang="ko-KR" sz="1400" kern="0" dirty="0">
                <a:solidFill>
                  <a:srgbClr val="000000"/>
                </a:solidFill>
                <a:latin typeface="맑은 고딕" panose="020B0503020000020004" pitchFamily="50" charset="-127"/>
                <a:ea typeface="맑은 고딕" panose="020B0503020000020004" pitchFamily="50" charset="-127"/>
              </a:rPr>
              <a:t>RT-DETR</a:t>
            </a:r>
            <a:r>
              <a:rPr lang="ko-KR" altLang="en-US" sz="1400" kern="0" dirty="0">
                <a:solidFill>
                  <a:srgbClr val="000000"/>
                </a:solidFill>
                <a:latin typeface="맑은 고딕" panose="020B0503020000020004" pitchFamily="50" charset="-127"/>
                <a:ea typeface="맑은 고딕" panose="020B0503020000020004" pitchFamily="50" charset="-127"/>
              </a:rPr>
              <a:t>의 </a:t>
            </a:r>
            <a:r>
              <a:rPr lang="ko-KR" altLang="en-US" sz="1400" kern="0" dirty="0" err="1">
                <a:solidFill>
                  <a:srgbClr val="000000"/>
                </a:solidFill>
                <a:latin typeface="맑은 고딕" panose="020B0503020000020004" pitchFamily="50" charset="-127"/>
                <a:ea typeface="맑은 고딕" panose="020B0503020000020004" pitchFamily="50" charset="-127"/>
              </a:rPr>
              <a:t>연산량</a:t>
            </a:r>
            <a:r>
              <a:rPr lang="ko-KR" altLang="en-US" sz="1400" kern="0" dirty="0">
                <a:solidFill>
                  <a:srgbClr val="000000"/>
                </a:solidFill>
                <a:latin typeface="맑은 고딕" panose="020B0503020000020004" pitchFamily="50" charset="-127"/>
                <a:ea typeface="맑은 고딕" panose="020B0503020000020004" pitchFamily="50" charset="-127"/>
              </a:rPr>
              <a:t> 크기를 비교할 수 있는 지표들을 포함하여 </a:t>
            </a:r>
            <a:r>
              <a:rPr lang="en-US" altLang="ko-KR" sz="1400" kern="0" dirty="0">
                <a:solidFill>
                  <a:srgbClr val="000000"/>
                </a:solidFill>
                <a:latin typeface="맑은 고딕" panose="020B0503020000020004" pitchFamily="50" charset="-127"/>
                <a:ea typeface="맑은 고딕" panose="020B0503020000020004" pitchFamily="50" charset="-127"/>
              </a:rPr>
              <a:t>YOLOv11</a:t>
            </a:r>
            <a:r>
              <a:rPr lang="ko-KR" altLang="en-US" sz="1400" kern="0" dirty="0">
                <a:solidFill>
                  <a:srgbClr val="000000"/>
                </a:solidFill>
                <a:latin typeface="맑은 고딕" panose="020B0503020000020004" pitchFamily="50" charset="-127"/>
                <a:ea typeface="맑은 고딕" panose="020B0503020000020004" pitchFamily="50" charset="-127"/>
              </a:rPr>
              <a:t>모델의 가성비를 강조</a:t>
            </a:r>
            <a:endParaRPr lang="en-US" altLang="ko-KR" kern="0" dirty="0">
              <a:solidFill>
                <a:srgbClr val="000000"/>
              </a:solidFill>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1E0833C8-250D-DFFF-B848-ED55C1B0E09F}"/>
              </a:ext>
            </a:extLst>
          </p:cNvPr>
          <p:cNvPicPr>
            <a:picLocks noChangeAspect="1"/>
          </p:cNvPicPr>
          <p:nvPr/>
        </p:nvPicPr>
        <p:blipFill>
          <a:blip r:embed="rId3"/>
          <a:stretch>
            <a:fillRect/>
          </a:stretch>
        </p:blipFill>
        <p:spPr>
          <a:xfrm>
            <a:off x="1871970" y="2708992"/>
            <a:ext cx="5925771" cy="3510039"/>
          </a:xfrm>
          <a:prstGeom prst="rect">
            <a:avLst/>
          </a:prstGeom>
        </p:spPr>
      </p:pic>
    </p:spTree>
    <p:extLst>
      <p:ext uri="{BB962C8B-B14F-4D97-AF65-F5344CB8AC3E}">
        <p14:creationId xmlns:p14="http://schemas.microsoft.com/office/powerpoint/2010/main" val="27101837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5F2B-FB2A-0C0C-920D-1B397085ED8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CC8831B-30AA-9DE8-C328-3635A8ACD7E2}"/>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5F6200F8-6A1C-B776-8E39-024C95136330}"/>
              </a:ext>
            </a:extLst>
          </p:cNvPr>
          <p:cNvSpPr>
            <a:spLocks noGrp="1"/>
          </p:cNvSpPr>
          <p:nvPr>
            <p:ph type="title"/>
          </p:nvPr>
        </p:nvSpPr>
        <p:spPr/>
        <p:txBody>
          <a:bodyPr/>
          <a:lstStyle/>
          <a:p>
            <a:r>
              <a:rPr lang="ko-KR" altLang="en-US" dirty="0"/>
              <a:t>결과</a:t>
            </a:r>
            <a:r>
              <a:rPr lang="en-US" altLang="ko-KR" dirty="0"/>
              <a:t> </a:t>
            </a:r>
            <a:r>
              <a:rPr lang="ko-KR" altLang="en-US" dirty="0"/>
              <a:t>및 분석 </a:t>
            </a:r>
            <a:r>
              <a:rPr lang="en-US" altLang="ko-KR" dirty="0"/>
              <a:t>(Results &amp; Analysis)</a:t>
            </a:r>
            <a:endParaRPr lang="ko-KR" altLang="en-US" dirty="0"/>
          </a:p>
        </p:txBody>
      </p:sp>
      <p:sp>
        <p:nvSpPr>
          <p:cNvPr id="3" name="직사각형 2">
            <a:extLst>
              <a:ext uri="{FF2B5EF4-FFF2-40B4-BE49-F238E27FC236}">
                <a16:creationId xmlns:a16="http://schemas.microsoft.com/office/drawing/2014/main" id="{87D0FFC5-D9B6-6DD1-D62B-9FCCFB82FE56}"/>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b="1" i="0" u="none" strike="noStrike" cap="none" normalizeH="0" baseline="0" dirty="0">
                <a:ln>
                  <a:noFill/>
                </a:ln>
                <a:solidFill>
                  <a:schemeClr val="bg1"/>
                </a:solidFill>
                <a:effectLst/>
                <a:latin typeface="+mn-ea"/>
              </a:rPr>
              <a:t>본 연구에서 제시하는 </a:t>
            </a:r>
            <a:endParaRPr lang="en-US" altLang="ko-KR" b="1" dirty="0">
              <a:solidFill>
                <a:schemeClr val="bg1"/>
              </a:solidFill>
              <a:latin typeface="+mn-ea"/>
            </a:endParaRPr>
          </a:p>
          <a:p>
            <a:r>
              <a:rPr lang="ko-KR" altLang="en-US" b="1" dirty="0">
                <a:solidFill>
                  <a:schemeClr val="bg1"/>
                </a:solidFill>
                <a:latin typeface="+mn-ea"/>
              </a:rPr>
              <a:t>결과 분석을 </a:t>
            </a:r>
            <a:r>
              <a:rPr lang="en-US" altLang="ko-KR" b="1" dirty="0">
                <a:solidFill>
                  <a:schemeClr val="bg1"/>
                </a:solidFill>
                <a:latin typeface="+mn-ea"/>
              </a:rPr>
              <a:t>2</a:t>
            </a:r>
            <a:r>
              <a:rPr lang="ko-KR" altLang="en-US" b="1" dirty="0">
                <a:solidFill>
                  <a:schemeClr val="bg1"/>
                </a:solidFill>
                <a:latin typeface="+mn-ea"/>
              </a:rPr>
              <a:t>페이지 내외로 자유롭게 기술</a:t>
            </a: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b="1" i="0" u="none" strike="noStrike" cap="none" normalizeH="0" baseline="0" dirty="0">
                <a:ln>
                  <a:noFill/>
                </a:ln>
                <a:solidFill>
                  <a:srgbClr val="FFFF00"/>
                </a:solidFill>
                <a:effectLst/>
                <a:latin typeface="+mn-ea"/>
              </a:rPr>
              <a:t>(</a:t>
            </a:r>
            <a:r>
              <a:rPr kumimoji="0" lang="ko-KR" altLang="en-US" b="1" i="0" u="none" strike="noStrike" cap="none" normalizeH="0" baseline="0" dirty="0">
                <a:ln>
                  <a:noFill/>
                </a:ln>
                <a:solidFill>
                  <a:srgbClr val="FFFF00"/>
                </a:solidFill>
                <a:effectLst/>
                <a:latin typeface="+mn-ea"/>
              </a:rPr>
              <a:t>그림 및 표 포함</a:t>
            </a:r>
            <a:r>
              <a:rPr kumimoji="0" lang="en-US" altLang="ko-KR" b="1" i="0" u="none" strike="noStrike" cap="none" normalizeH="0" baseline="0" dirty="0">
                <a:ln>
                  <a:noFill/>
                </a:ln>
                <a:solidFill>
                  <a:srgbClr val="FFFF00"/>
                </a:solidFill>
                <a:effectLst/>
                <a:latin typeface="+mn-ea"/>
              </a:rPr>
              <a:t>)</a:t>
            </a:r>
            <a:endParaRPr kumimoji="0" lang="ko-KR" altLang="en-US" b="1" i="0" u="none" strike="noStrike" cap="none" normalizeH="0" baseline="0" dirty="0">
              <a:ln>
                <a:noFill/>
              </a:ln>
              <a:solidFill>
                <a:srgbClr val="FFFF00"/>
              </a:solidFill>
              <a:effectLst/>
              <a:latin typeface="+mn-ea"/>
            </a:endParaRPr>
          </a:p>
        </p:txBody>
      </p:sp>
    </p:spTree>
    <p:extLst>
      <p:ext uri="{BB962C8B-B14F-4D97-AF65-F5344CB8AC3E}">
        <p14:creationId xmlns:p14="http://schemas.microsoft.com/office/powerpoint/2010/main" val="34439122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8F7B2-4E9C-3990-CB40-20DEE1216DDF}"/>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EB009EF-C04C-39F4-91DF-8E64561224D6}"/>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432668BA-18C6-CF45-4CDD-7ACC85A42028}"/>
              </a:ext>
            </a:extLst>
          </p:cNvPr>
          <p:cNvSpPr>
            <a:spLocks noGrp="1"/>
          </p:cNvSpPr>
          <p:nvPr>
            <p:ph type="title"/>
          </p:nvPr>
        </p:nvSpPr>
        <p:spPr/>
        <p:txBody>
          <a:bodyPr/>
          <a:lstStyle/>
          <a:p>
            <a:r>
              <a:rPr lang="ko-KR" altLang="en-US" dirty="0"/>
              <a:t>한계점</a:t>
            </a:r>
            <a:r>
              <a:rPr lang="en-US" altLang="ko-KR" dirty="0"/>
              <a:t> </a:t>
            </a:r>
            <a:r>
              <a:rPr lang="ko-KR" altLang="en-US" dirty="0"/>
              <a:t>및 토론 </a:t>
            </a:r>
            <a:r>
              <a:rPr lang="en-US" altLang="ko-KR" dirty="0"/>
              <a:t>(Limitations &amp; Discussions)</a:t>
            </a:r>
            <a:endParaRPr lang="ko-KR" altLang="en-US" dirty="0"/>
          </a:p>
        </p:txBody>
      </p:sp>
      <p:sp>
        <p:nvSpPr>
          <p:cNvPr id="3" name="직사각형 2">
            <a:extLst>
              <a:ext uri="{FF2B5EF4-FFF2-40B4-BE49-F238E27FC236}">
                <a16:creationId xmlns:a16="http://schemas.microsoft.com/office/drawing/2014/main" id="{86DF636A-0EE6-7EF2-BE03-66653A922593}"/>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chemeClr val="bg1"/>
                </a:solidFill>
                <a:latin typeface="+mn-ea"/>
              </a:rPr>
              <a:t>본 연구의 분석 결과</a:t>
            </a:r>
            <a:r>
              <a:rPr lang="en-US" altLang="ko-KR" b="1" dirty="0">
                <a:solidFill>
                  <a:schemeClr val="bg1"/>
                </a:solidFill>
                <a:latin typeface="+mn-ea"/>
              </a:rPr>
              <a:t>,</a:t>
            </a:r>
            <a:r>
              <a:rPr lang="ko-KR" altLang="en-US" b="1" dirty="0">
                <a:solidFill>
                  <a:schemeClr val="bg1"/>
                </a:solidFill>
                <a:latin typeface="+mn-ea"/>
              </a:rPr>
              <a:t> </a:t>
            </a:r>
            <a:r>
              <a:rPr kumimoji="0" lang="ko-KR" altLang="en-US" b="1" i="0" u="none" strike="noStrike" cap="none" normalizeH="0" baseline="0" dirty="0">
                <a:ln>
                  <a:noFill/>
                </a:ln>
                <a:solidFill>
                  <a:schemeClr val="bg1"/>
                </a:solidFill>
                <a:effectLst/>
                <a:latin typeface="+mn-ea"/>
              </a:rPr>
              <a:t>한계점</a:t>
            </a:r>
            <a:r>
              <a:rPr kumimoji="0" lang="en-US" altLang="ko-KR" b="1" i="0" u="none" strike="noStrike" cap="none" normalizeH="0" baseline="0" dirty="0">
                <a:ln>
                  <a:noFill/>
                </a:ln>
                <a:solidFill>
                  <a:schemeClr val="bg1"/>
                </a:solidFill>
                <a:effectLst/>
                <a:latin typeface="+mn-ea"/>
              </a:rPr>
              <a:t>, </a:t>
            </a:r>
            <a:r>
              <a:rPr kumimoji="0" lang="ko-KR" altLang="en-US" b="1" i="0" u="none" strike="noStrike" cap="none" normalizeH="0" baseline="0" dirty="0">
                <a:ln>
                  <a:noFill/>
                </a:ln>
                <a:solidFill>
                  <a:schemeClr val="bg1"/>
                </a:solidFill>
                <a:effectLst/>
                <a:latin typeface="+mn-ea"/>
              </a:rPr>
              <a:t>개선점 등 논의</a:t>
            </a:r>
            <a:endParaRPr kumimoji="0" lang="en-US" altLang="ko-KR" b="1" i="0" u="none" strike="noStrike" cap="none" normalizeH="0" baseline="0" dirty="0">
              <a:ln>
                <a:noFill/>
              </a:ln>
              <a:solidFill>
                <a:schemeClr val="bg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ko-KR" b="1" i="0" u="none" strike="noStrike" cap="none" normalizeH="0" baseline="0" dirty="0">
              <a:ln>
                <a:noFill/>
              </a:ln>
              <a:solidFill>
                <a:schemeClr val="bg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rgbClr val="FFFF00"/>
                </a:solidFill>
                <a:latin typeface="+mn-ea"/>
              </a:rPr>
              <a:t>단</a:t>
            </a:r>
            <a:r>
              <a:rPr lang="en-US" altLang="ko-KR" b="1" dirty="0">
                <a:solidFill>
                  <a:srgbClr val="FFFF00"/>
                </a:solidFill>
                <a:latin typeface="+mn-ea"/>
              </a:rPr>
              <a:t>, </a:t>
            </a:r>
            <a:r>
              <a:rPr lang="ko-KR" altLang="en-US" b="1" dirty="0">
                <a:solidFill>
                  <a:srgbClr val="FFFF00"/>
                </a:solidFill>
                <a:latin typeface="+mn-ea"/>
              </a:rPr>
              <a:t>여기서 한계점 및 개선점은 </a:t>
            </a:r>
            <a:r>
              <a:rPr lang="en-US" altLang="ko-KR" b="1" dirty="0">
                <a:solidFill>
                  <a:srgbClr val="FFFF00"/>
                </a:solidFill>
                <a:latin typeface="+mn-ea"/>
              </a:rPr>
              <a:t>4</a:t>
            </a:r>
            <a:r>
              <a:rPr lang="ko-KR" altLang="en-US" b="1" dirty="0">
                <a:solidFill>
                  <a:srgbClr val="FFFF00"/>
                </a:solidFill>
                <a:latin typeface="+mn-ea"/>
              </a:rPr>
              <a:t>페이지 주요 </a:t>
            </a:r>
            <a:r>
              <a:rPr lang="ko-KR" altLang="en-US" b="1" dirty="0" err="1">
                <a:solidFill>
                  <a:srgbClr val="FFFF00"/>
                </a:solidFill>
                <a:latin typeface="+mn-ea"/>
              </a:rPr>
              <a:t>기여점</a:t>
            </a:r>
            <a:r>
              <a:rPr lang="ko-KR" altLang="en-US" b="1" dirty="0">
                <a:solidFill>
                  <a:srgbClr val="FFFF00"/>
                </a:solidFill>
                <a:latin typeface="+mn-ea"/>
              </a:rPr>
              <a:t> 외에서 정의</a:t>
            </a:r>
            <a:endParaRPr kumimoji="0" lang="en-US" altLang="ko-KR" b="1" i="0" u="none" strike="noStrike" cap="none" normalizeH="0" baseline="0" dirty="0">
              <a:ln>
                <a:noFill/>
              </a:ln>
              <a:solidFill>
                <a:srgbClr val="FFFF00"/>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ko-KR" b="1" dirty="0">
                <a:solidFill>
                  <a:srgbClr val="FFFF00"/>
                </a:solidFill>
                <a:latin typeface="+mn-ea"/>
              </a:rPr>
              <a:t>(1</a:t>
            </a:r>
            <a:r>
              <a:rPr lang="ko-KR" altLang="en-US" b="1" dirty="0">
                <a:solidFill>
                  <a:srgbClr val="FFFF00"/>
                </a:solidFill>
                <a:latin typeface="+mn-ea"/>
              </a:rPr>
              <a:t>페이지 내외</a:t>
            </a:r>
            <a:r>
              <a:rPr lang="en-US" altLang="ko-KR" b="1" dirty="0">
                <a:solidFill>
                  <a:srgbClr val="FFFF00"/>
                </a:solidFill>
                <a:latin typeface="+mn-ea"/>
              </a:rPr>
              <a:t>)</a:t>
            </a:r>
            <a:endParaRPr kumimoji="0" lang="ko-KR" altLang="en-US" b="1" i="0" u="none" strike="noStrike" cap="none" normalizeH="0" baseline="0" dirty="0">
              <a:ln>
                <a:noFill/>
              </a:ln>
              <a:solidFill>
                <a:srgbClr val="FFFF00"/>
              </a:solidFill>
              <a:effectLst/>
              <a:latin typeface="+mn-ea"/>
            </a:endParaRPr>
          </a:p>
        </p:txBody>
      </p:sp>
    </p:spTree>
    <p:extLst>
      <p:ext uri="{BB962C8B-B14F-4D97-AF65-F5344CB8AC3E}">
        <p14:creationId xmlns:p14="http://schemas.microsoft.com/office/powerpoint/2010/main" val="29420099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5F2B-FB2A-0C0C-920D-1B397085ED8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CC8831B-30AA-9DE8-C328-3635A8ACD7E2}"/>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5F6200F8-6A1C-B776-8E39-024C95136330}"/>
              </a:ext>
            </a:extLst>
          </p:cNvPr>
          <p:cNvSpPr>
            <a:spLocks noGrp="1"/>
          </p:cNvSpPr>
          <p:nvPr>
            <p:ph type="title"/>
          </p:nvPr>
        </p:nvSpPr>
        <p:spPr/>
        <p:txBody>
          <a:bodyPr/>
          <a:lstStyle/>
          <a:p>
            <a:r>
              <a:rPr lang="ko-KR" altLang="en-US" dirty="0"/>
              <a:t>향후 연구 방향</a:t>
            </a:r>
          </a:p>
        </p:txBody>
      </p:sp>
      <p:sp>
        <p:nvSpPr>
          <p:cNvPr id="3" name="직사각형 2">
            <a:extLst>
              <a:ext uri="{FF2B5EF4-FFF2-40B4-BE49-F238E27FC236}">
                <a16:creationId xmlns:a16="http://schemas.microsoft.com/office/drawing/2014/main" id="{27AC9060-4204-2D8C-8F06-DDCF6443FCEC}"/>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chemeClr val="bg1"/>
                </a:solidFill>
                <a:latin typeface="+mn-ea"/>
              </a:rPr>
              <a:t>본 연구의 결론</a:t>
            </a:r>
            <a:r>
              <a:rPr lang="en-US" altLang="ko-KR" b="1" dirty="0">
                <a:solidFill>
                  <a:schemeClr val="bg1"/>
                </a:solidFill>
                <a:latin typeface="+mn-ea"/>
              </a:rPr>
              <a:t>, </a:t>
            </a:r>
            <a:r>
              <a:rPr lang="ko-KR" altLang="en-US" b="1" dirty="0">
                <a:solidFill>
                  <a:schemeClr val="bg1"/>
                </a:solidFill>
                <a:latin typeface="+mn-ea"/>
              </a:rPr>
              <a:t>기대효과</a:t>
            </a:r>
            <a:r>
              <a:rPr lang="en-US" altLang="ko-KR" b="1" dirty="0">
                <a:solidFill>
                  <a:schemeClr val="bg1"/>
                </a:solidFill>
                <a:latin typeface="+mn-ea"/>
              </a:rPr>
              <a:t>, </a:t>
            </a:r>
            <a:r>
              <a:rPr lang="ko-KR" altLang="en-US" b="1" dirty="0">
                <a:solidFill>
                  <a:schemeClr val="bg1"/>
                </a:solidFill>
                <a:latin typeface="+mn-ea"/>
              </a:rPr>
              <a:t>향후 연구 방향 제시</a:t>
            </a: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b="1" i="0" u="none" strike="noStrike" cap="none" normalizeH="0" baseline="0" dirty="0">
                <a:ln>
                  <a:noFill/>
                </a:ln>
                <a:solidFill>
                  <a:schemeClr val="bg1"/>
                </a:solidFill>
                <a:effectLst/>
                <a:latin typeface="+mn-ea"/>
              </a:rPr>
              <a:t>1</a:t>
            </a:r>
            <a:r>
              <a:rPr kumimoji="0" lang="ko-KR" altLang="en-US" b="1" i="0" u="none" strike="noStrike" cap="none" normalizeH="0" baseline="0" dirty="0">
                <a:ln>
                  <a:noFill/>
                </a:ln>
                <a:solidFill>
                  <a:schemeClr val="bg1"/>
                </a:solidFill>
                <a:effectLst/>
                <a:latin typeface="+mn-ea"/>
              </a:rPr>
              <a:t>페이지 이내</a:t>
            </a:r>
          </a:p>
        </p:txBody>
      </p:sp>
    </p:spTree>
    <p:extLst>
      <p:ext uri="{BB962C8B-B14F-4D97-AF65-F5344CB8AC3E}">
        <p14:creationId xmlns:p14="http://schemas.microsoft.com/office/powerpoint/2010/main" val="24021566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0E02-3417-9313-EC23-20CF483FF3D6}"/>
            </a:ext>
          </a:extLst>
        </p:cNvPr>
        <p:cNvGrpSpPr/>
        <p:nvPr/>
      </p:nvGrpSpPr>
      <p:grpSpPr>
        <a:xfrm>
          <a:off x="0" y="0"/>
          <a:ext cx="0" cy="0"/>
          <a:chOff x="0" y="0"/>
          <a:chExt cx="0" cy="0"/>
        </a:xfrm>
      </p:grpSpPr>
      <p:sp>
        <p:nvSpPr>
          <p:cNvPr id="12" name="사각형: 둥근 모서리 11">
            <a:extLst>
              <a:ext uri="{FF2B5EF4-FFF2-40B4-BE49-F238E27FC236}">
                <a16:creationId xmlns:a16="http://schemas.microsoft.com/office/drawing/2014/main" id="{47E1CE6F-76AD-000F-FC26-1ED75C8B7A1E}"/>
              </a:ext>
            </a:extLst>
          </p:cNvPr>
          <p:cNvSpPr/>
          <p:nvPr/>
        </p:nvSpPr>
        <p:spPr bwMode="auto">
          <a:xfrm>
            <a:off x="1007441" y="1583763"/>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grpSp>
        <p:nvGrpSpPr>
          <p:cNvPr id="11" name="그룹 10">
            <a:extLst>
              <a:ext uri="{FF2B5EF4-FFF2-40B4-BE49-F238E27FC236}">
                <a16:creationId xmlns:a16="http://schemas.microsoft.com/office/drawing/2014/main" id="{844DB7F6-FF4D-9D0C-9F40-0FE318A46B04}"/>
              </a:ext>
            </a:extLst>
          </p:cNvPr>
          <p:cNvGrpSpPr/>
          <p:nvPr/>
        </p:nvGrpSpPr>
        <p:grpSpPr>
          <a:xfrm>
            <a:off x="684584" y="1494115"/>
            <a:ext cx="892810" cy="892810"/>
            <a:chOff x="611956" y="1268976"/>
            <a:chExt cx="772344" cy="772344"/>
          </a:xfrm>
        </p:grpSpPr>
        <p:sp>
          <p:nvSpPr>
            <p:cNvPr id="8" name="타원 7">
              <a:extLst>
                <a:ext uri="{FF2B5EF4-FFF2-40B4-BE49-F238E27FC236}">
                  <a16:creationId xmlns:a16="http://schemas.microsoft.com/office/drawing/2014/main" id="{743373F4-2E7B-8903-8CE2-0B4727255424}"/>
                </a:ext>
              </a:extLst>
            </p:cNvPr>
            <p:cNvSpPr/>
            <p:nvPr/>
          </p:nvSpPr>
          <p:spPr bwMode="auto">
            <a:xfrm>
              <a:off x="611956" y="1268976"/>
              <a:ext cx="772344" cy="772344"/>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0" name="원형: 비어 있음 9">
              <a:extLst>
                <a:ext uri="{FF2B5EF4-FFF2-40B4-BE49-F238E27FC236}">
                  <a16:creationId xmlns:a16="http://schemas.microsoft.com/office/drawing/2014/main" id="{2C433100-51C9-040F-E15D-ECEE4E91FD4B}"/>
                </a:ext>
              </a:extLst>
            </p:cNvPr>
            <p:cNvSpPr/>
            <p:nvPr/>
          </p:nvSpPr>
          <p:spPr bwMode="auto">
            <a:xfrm>
              <a:off x="641596" y="1298616"/>
              <a:ext cx="713064" cy="71306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00C0C0"/>
                </a:solidFill>
                <a:effectLst/>
                <a:latin typeface="Arial" charset="0"/>
              </a:endParaRPr>
            </a:p>
          </p:txBody>
        </p:sp>
      </p:grpSp>
      <p:sp>
        <p:nvSpPr>
          <p:cNvPr id="14" name="TextBox 13">
            <a:extLst>
              <a:ext uri="{FF2B5EF4-FFF2-40B4-BE49-F238E27FC236}">
                <a16:creationId xmlns:a16="http://schemas.microsoft.com/office/drawing/2014/main" id="{163AB9A9-9021-5A6F-0EA2-F269AB9BFEEB}"/>
              </a:ext>
            </a:extLst>
          </p:cNvPr>
          <p:cNvSpPr txBox="1"/>
          <p:nvPr/>
        </p:nvSpPr>
        <p:spPr>
          <a:xfrm>
            <a:off x="1016960" y="858239"/>
            <a:ext cx="7110079" cy="590739"/>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800" b="1" dirty="0">
                <a:solidFill>
                  <a:schemeClr val="tx1">
                    <a:lumMod val="65000"/>
                    <a:lumOff val="35000"/>
                  </a:schemeClr>
                </a:solidFill>
                <a:latin typeface="맑은 고딕" panose="020B0503020000020004" pitchFamily="50" charset="-127"/>
                <a:ea typeface="맑은 고딕" panose="020B0503020000020004" pitchFamily="50" charset="-127"/>
                <a:cs typeface="+mj-cs"/>
              </a:rPr>
              <a:t>CONTENTS</a:t>
            </a:r>
          </a:p>
        </p:txBody>
      </p:sp>
      <p:sp>
        <p:nvSpPr>
          <p:cNvPr id="86" name="TextBox 85">
            <a:extLst>
              <a:ext uri="{FF2B5EF4-FFF2-40B4-BE49-F238E27FC236}">
                <a16:creationId xmlns:a16="http://schemas.microsoft.com/office/drawing/2014/main" id="{B3185146-9791-486D-69D7-EF78025638B0}"/>
              </a:ext>
            </a:extLst>
          </p:cNvPr>
          <p:cNvSpPr txBox="1"/>
          <p:nvPr/>
        </p:nvSpPr>
        <p:spPr>
          <a:xfrm>
            <a:off x="1891949" y="1597641"/>
            <a:ext cx="2082621"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프로젝트 </a:t>
            </a:r>
            <a:r>
              <a:rPr lang="en-US" altLang="ko-KR" sz="2000" b="1" dirty="0">
                <a:solidFill>
                  <a:srgbClr val="12275E"/>
                </a:solidFill>
                <a:latin typeface="나눔고딕 ExtraBold" panose="020D0904000000000000" pitchFamily="50" charset="-127"/>
                <a:ea typeface="나눔고딕 ExtraBold" panose="020D0904000000000000" pitchFamily="50" charset="-127"/>
              </a:rPr>
              <a:t>#2 </a:t>
            </a:r>
            <a:r>
              <a:rPr lang="ko-KR" altLang="en-US" sz="2000" b="1" dirty="0">
                <a:solidFill>
                  <a:srgbClr val="12275E"/>
                </a:solidFill>
                <a:latin typeface="나눔고딕 ExtraBold" panose="020D0904000000000000" pitchFamily="50" charset="-127"/>
                <a:ea typeface="나눔고딕 ExtraBold" panose="020D0904000000000000" pitchFamily="50" charset="-127"/>
              </a:rPr>
              <a:t>개요</a:t>
            </a:r>
          </a:p>
        </p:txBody>
      </p:sp>
      <p:sp>
        <p:nvSpPr>
          <p:cNvPr id="88" name="TextBox 87">
            <a:extLst>
              <a:ext uri="{FF2B5EF4-FFF2-40B4-BE49-F238E27FC236}">
                <a16:creationId xmlns:a16="http://schemas.microsoft.com/office/drawing/2014/main" id="{DDB39E71-0A0A-BC03-2274-739250D53486}"/>
              </a:ext>
            </a:extLst>
          </p:cNvPr>
          <p:cNvSpPr txBox="1"/>
          <p:nvPr/>
        </p:nvSpPr>
        <p:spPr>
          <a:xfrm>
            <a:off x="1911844" y="1978237"/>
            <a:ext cx="5165197"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프로젝트</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개요 및 선정 논문 소개</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팀 구성원 소개</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업무분장</a:t>
            </a:r>
          </a:p>
        </p:txBody>
      </p:sp>
      <p:sp>
        <p:nvSpPr>
          <p:cNvPr id="97" name="제목 96">
            <a:extLst>
              <a:ext uri="{FF2B5EF4-FFF2-40B4-BE49-F238E27FC236}">
                <a16:creationId xmlns:a16="http://schemas.microsoft.com/office/drawing/2014/main" id="{6449DDCE-00F9-EE78-73DB-E3DB540E5CA6}"/>
              </a:ext>
            </a:extLst>
          </p:cNvPr>
          <p:cNvSpPr>
            <a:spLocks noGrp="1"/>
          </p:cNvSpPr>
          <p:nvPr>
            <p:ph type="title"/>
          </p:nvPr>
        </p:nvSpPr>
        <p:spPr/>
        <p:txBody>
          <a:bodyPr/>
          <a:lstStyle/>
          <a:p>
            <a:r>
              <a:rPr lang="ko-KR" altLang="en-US" dirty="0"/>
              <a:t>목차</a:t>
            </a:r>
          </a:p>
        </p:txBody>
      </p:sp>
      <p:sp>
        <p:nvSpPr>
          <p:cNvPr id="2" name="사각형: 둥근 모서리 1">
            <a:extLst>
              <a:ext uri="{FF2B5EF4-FFF2-40B4-BE49-F238E27FC236}">
                <a16:creationId xmlns:a16="http://schemas.microsoft.com/office/drawing/2014/main" id="{1F93FE2C-DA74-2AA9-0B81-0D5A5D9C12A6}"/>
              </a:ext>
            </a:extLst>
          </p:cNvPr>
          <p:cNvSpPr/>
          <p:nvPr/>
        </p:nvSpPr>
        <p:spPr bwMode="auto">
          <a:xfrm>
            <a:off x="1007441" y="2513122"/>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grpSp>
        <p:nvGrpSpPr>
          <p:cNvPr id="3" name="그룹 2">
            <a:extLst>
              <a:ext uri="{FF2B5EF4-FFF2-40B4-BE49-F238E27FC236}">
                <a16:creationId xmlns:a16="http://schemas.microsoft.com/office/drawing/2014/main" id="{C2ADC6E4-4338-D744-F65B-329AA8BDF69B}"/>
              </a:ext>
            </a:extLst>
          </p:cNvPr>
          <p:cNvGrpSpPr/>
          <p:nvPr/>
        </p:nvGrpSpPr>
        <p:grpSpPr>
          <a:xfrm>
            <a:off x="684584" y="2423474"/>
            <a:ext cx="892810" cy="892810"/>
            <a:chOff x="611956" y="1268976"/>
            <a:chExt cx="772344" cy="772344"/>
          </a:xfrm>
        </p:grpSpPr>
        <p:sp>
          <p:nvSpPr>
            <p:cNvPr id="4" name="타원 3">
              <a:extLst>
                <a:ext uri="{FF2B5EF4-FFF2-40B4-BE49-F238E27FC236}">
                  <a16:creationId xmlns:a16="http://schemas.microsoft.com/office/drawing/2014/main" id="{F6B51E49-2B01-4A42-D67E-B2F6F95D0DD5}"/>
                </a:ext>
              </a:extLst>
            </p:cNvPr>
            <p:cNvSpPr/>
            <p:nvPr/>
          </p:nvSpPr>
          <p:spPr bwMode="auto">
            <a:xfrm>
              <a:off x="611956" y="1268976"/>
              <a:ext cx="772344" cy="772344"/>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5" name="원형: 비어 있음 4">
              <a:extLst>
                <a:ext uri="{FF2B5EF4-FFF2-40B4-BE49-F238E27FC236}">
                  <a16:creationId xmlns:a16="http://schemas.microsoft.com/office/drawing/2014/main" id="{61F5A1B1-D133-A11E-F4CA-D1ECB93766F4}"/>
                </a:ext>
              </a:extLst>
            </p:cNvPr>
            <p:cNvSpPr/>
            <p:nvPr/>
          </p:nvSpPr>
          <p:spPr bwMode="auto">
            <a:xfrm>
              <a:off x="641596" y="1298616"/>
              <a:ext cx="713064" cy="71306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00C0C0"/>
                </a:solidFill>
                <a:effectLst/>
                <a:latin typeface="Arial" charset="0"/>
              </a:endParaRPr>
            </a:p>
          </p:txBody>
        </p:sp>
      </p:grpSp>
      <p:sp>
        <p:nvSpPr>
          <p:cNvPr id="6" name="사각형: 둥근 모서리 5">
            <a:extLst>
              <a:ext uri="{FF2B5EF4-FFF2-40B4-BE49-F238E27FC236}">
                <a16:creationId xmlns:a16="http://schemas.microsoft.com/office/drawing/2014/main" id="{E08BDFE7-A248-23BE-F854-63DBCA068A9B}"/>
              </a:ext>
            </a:extLst>
          </p:cNvPr>
          <p:cNvSpPr/>
          <p:nvPr/>
        </p:nvSpPr>
        <p:spPr bwMode="auto">
          <a:xfrm>
            <a:off x="1007441" y="3442481"/>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7" name="타원 6">
            <a:extLst>
              <a:ext uri="{FF2B5EF4-FFF2-40B4-BE49-F238E27FC236}">
                <a16:creationId xmlns:a16="http://schemas.microsoft.com/office/drawing/2014/main" id="{A5B58988-5F62-FDCD-11A1-7E9E431827F4}"/>
              </a:ext>
            </a:extLst>
          </p:cNvPr>
          <p:cNvSpPr/>
          <p:nvPr/>
        </p:nvSpPr>
        <p:spPr bwMode="auto">
          <a:xfrm>
            <a:off x="684584" y="3352833"/>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9" name="원형: 비어 있음 8">
            <a:extLst>
              <a:ext uri="{FF2B5EF4-FFF2-40B4-BE49-F238E27FC236}">
                <a16:creationId xmlns:a16="http://schemas.microsoft.com/office/drawing/2014/main" id="{1FCBD62C-886C-5509-5BBA-B5DE30E52BEB}"/>
              </a:ext>
            </a:extLst>
          </p:cNvPr>
          <p:cNvSpPr/>
          <p:nvPr/>
        </p:nvSpPr>
        <p:spPr bwMode="auto">
          <a:xfrm>
            <a:off x="718847" y="3387096"/>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13" name="사각형: 둥근 모서리 12">
            <a:extLst>
              <a:ext uri="{FF2B5EF4-FFF2-40B4-BE49-F238E27FC236}">
                <a16:creationId xmlns:a16="http://schemas.microsoft.com/office/drawing/2014/main" id="{A514773D-AC32-F65A-75C1-0045B1BDE08E}"/>
              </a:ext>
            </a:extLst>
          </p:cNvPr>
          <p:cNvSpPr/>
          <p:nvPr/>
        </p:nvSpPr>
        <p:spPr bwMode="auto">
          <a:xfrm>
            <a:off x="1007441" y="4371840"/>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15" name="타원 14">
            <a:extLst>
              <a:ext uri="{FF2B5EF4-FFF2-40B4-BE49-F238E27FC236}">
                <a16:creationId xmlns:a16="http://schemas.microsoft.com/office/drawing/2014/main" id="{B20EDCCF-EAF2-C91D-B441-58D027BF4921}"/>
              </a:ext>
            </a:extLst>
          </p:cNvPr>
          <p:cNvSpPr/>
          <p:nvPr/>
        </p:nvSpPr>
        <p:spPr bwMode="auto">
          <a:xfrm>
            <a:off x="684584" y="4282192"/>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IV</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6" name="원형: 비어 있음 15">
            <a:extLst>
              <a:ext uri="{FF2B5EF4-FFF2-40B4-BE49-F238E27FC236}">
                <a16:creationId xmlns:a16="http://schemas.microsoft.com/office/drawing/2014/main" id="{90955028-BE94-B618-D838-B8B73387ECEC}"/>
              </a:ext>
            </a:extLst>
          </p:cNvPr>
          <p:cNvSpPr/>
          <p:nvPr/>
        </p:nvSpPr>
        <p:spPr bwMode="auto">
          <a:xfrm>
            <a:off x="718847" y="4316455"/>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17" name="사각형: 둥근 모서리 16">
            <a:extLst>
              <a:ext uri="{FF2B5EF4-FFF2-40B4-BE49-F238E27FC236}">
                <a16:creationId xmlns:a16="http://schemas.microsoft.com/office/drawing/2014/main" id="{8DB0825B-E9A1-9CF6-266F-2C9DB6704DE3}"/>
              </a:ext>
            </a:extLst>
          </p:cNvPr>
          <p:cNvSpPr/>
          <p:nvPr/>
        </p:nvSpPr>
        <p:spPr bwMode="auto">
          <a:xfrm>
            <a:off x="1007441" y="5301201"/>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18" name="타원 17">
            <a:extLst>
              <a:ext uri="{FF2B5EF4-FFF2-40B4-BE49-F238E27FC236}">
                <a16:creationId xmlns:a16="http://schemas.microsoft.com/office/drawing/2014/main" id="{1D9B9DF9-FF76-23B7-E5FA-DD2A2EAA132F}"/>
              </a:ext>
            </a:extLst>
          </p:cNvPr>
          <p:cNvSpPr/>
          <p:nvPr/>
        </p:nvSpPr>
        <p:spPr bwMode="auto">
          <a:xfrm>
            <a:off x="684584" y="5211553"/>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9" name="원형: 비어 있음 18">
            <a:extLst>
              <a:ext uri="{FF2B5EF4-FFF2-40B4-BE49-F238E27FC236}">
                <a16:creationId xmlns:a16="http://schemas.microsoft.com/office/drawing/2014/main" id="{46EB414F-19F3-28BD-16CA-325D66881FE9}"/>
              </a:ext>
            </a:extLst>
          </p:cNvPr>
          <p:cNvSpPr/>
          <p:nvPr/>
        </p:nvSpPr>
        <p:spPr bwMode="auto">
          <a:xfrm>
            <a:off x="718847" y="5245816"/>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20" name="TextBox 19">
            <a:extLst>
              <a:ext uri="{FF2B5EF4-FFF2-40B4-BE49-F238E27FC236}">
                <a16:creationId xmlns:a16="http://schemas.microsoft.com/office/drawing/2014/main" id="{B54E1758-E07C-69E1-C322-E8C35C00DC4E}"/>
              </a:ext>
            </a:extLst>
          </p:cNvPr>
          <p:cNvSpPr txBox="1"/>
          <p:nvPr/>
        </p:nvSpPr>
        <p:spPr>
          <a:xfrm>
            <a:off x="1891949" y="2533813"/>
            <a:ext cx="2383986"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서론</a:t>
            </a:r>
            <a:r>
              <a:rPr lang="en-US" altLang="ko-KR" sz="2000" b="1" dirty="0">
                <a:solidFill>
                  <a:srgbClr val="12275E"/>
                </a:solidFill>
                <a:latin typeface="나눔고딕 ExtraBold" panose="020D0904000000000000" pitchFamily="50" charset="-127"/>
                <a:ea typeface="나눔고딕 ExtraBold" panose="020D0904000000000000" pitchFamily="50" charset="-127"/>
              </a:rPr>
              <a:t> (Introduction)</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1" name="TextBox 20">
            <a:extLst>
              <a:ext uri="{FF2B5EF4-FFF2-40B4-BE49-F238E27FC236}">
                <a16:creationId xmlns:a16="http://schemas.microsoft.com/office/drawing/2014/main" id="{23701B22-F965-7E7D-9FF6-D25BAC983E46}"/>
              </a:ext>
            </a:extLst>
          </p:cNvPr>
          <p:cNvSpPr txBox="1"/>
          <p:nvPr/>
        </p:nvSpPr>
        <p:spPr>
          <a:xfrm>
            <a:off x="1911844" y="2914409"/>
            <a:ext cx="2924198"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연구 배경</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연구 필요성</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문제 정의</a:t>
            </a:r>
          </a:p>
        </p:txBody>
      </p:sp>
      <p:sp>
        <p:nvSpPr>
          <p:cNvPr id="22" name="TextBox 21">
            <a:extLst>
              <a:ext uri="{FF2B5EF4-FFF2-40B4-BE49-F238E27FC236}">
                <a16:creationId xmlns:a16="http://schemas.microsoft.com/office/drawing/2014/main" id="{996BC058-46E0-2952-9B4F-387894CE8FD0}"/>
              </a:ext>
            </a:extLst>
          </p:cNvPr>
          <p:cNvSpPr txBox="1"/>
          <p:nvPr/>
        </p:nvSpPr>
        <p:spPr>
          <a:xfrm>
            <a:off x="1891949" y="3458906"/>
            <a:ext cx="5593198"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방법</a:t>
            </a:r>
            <a:r>
              <a:rPr lang="en-US" altLang="ko-KR" sz="2000" b="1" dirty="0">
                <a:solidFill>
                  <a:srgbClr val="12275E"/>
                </a:solidFill>
                <a:latin typeface="나눔고딕 ExtraBold" panose="020D0904000000000000" pitchFamily="50" charset="-127"/>
                <a:ea typeface="나눔고딕 ExtraBold" panose="020D0904000000000000" pitchFamily="50" charset="-127"/>
              </a:rPr>
              <a:t> </a:t>
            </a:r>
            <a:r>
              <a:rPr lang="ko-KR" altLang="en-US" sz="2000" b="1" dirty="0">
                <a:solidFill>
                  <a:srgbClr val="12275E"/>
                </a:solidFill>
                <a:latin typeface="나눔고딕 ExtraBold" panose="020D0904000000000000" pitchFamily="50" charset="-127"/>
                <a:ea typeface="나눔고딕 ExtraBold" panose="020D0904000000000000" pitchFamily="50" charset="-127"/>
              </a:rPr>
              <a:t>및 구현 </a:t>
            </a:r>
            <a:r>
              <a:rPr lang="en-US" altLang="ko-KR" sz="2000" b="1" dirty="0">
                <a:solidFill>
                  <a:srgbClr val="12275E"/>
                </a:solidFill>
                <a:latin typeface="나눔고딕 ExtraBold" panose="020D0904000000000000" pitchFamily="50" charset="-127"/>
                <a:ea typeface="나눔고딕 ExtraBold" panose="020D0904000000000000" pitchFamily="50" charset="-127"/>
              </a:rPr>
              <a:t>(Methodology &amp; Implementation)</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3" name="TextBox 22">
            <a:extLst>
              <a:ext uri="{FF2B5EF4-FFF2-40B4-BE49-F238E27FC236}">
                <a16:creationId xmlns:a16="http://schemas.microsoft.com/office/drawing/2014/main" id="{0D7F745C-FC2F-4B62-3218-949DC2663E76}"/>
              </a:ext>
            </a:extLst>
          </p:cNvPr>
          <p:cNvSpPr txBox="1"/>
          <p:nvPr/>
        </p:nvSpPr>
        <p:spPr>
          <a:xfrm>
            <a:off x="1911844" y="3839502"/>
            <a:ext cx="2167581"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문제 해결을 위한 방법론</a:t>
            </a:r>
          </a:p>
        </p:txBody>
      </p:sp>
      <p:sp>
        <p:nvSpPr>
          <p:cNvPr id="24" name="TextBox 23">
            <a:extLst>
              <a:ext uri="{FF2B5EF4-FFF2-40B4-BE49-F238E27FC236}">
                <a16:creationId xmlns:a16="http://schemas.microsoft.com/office/drawing/2014/main" id="{93C3CA4F-0CBA-089C-1EAA-299038D482E9}"/>
              </a:ext>
            </a:extLst>
          </p:cNvPr>
          <p:cNvSpPr txBox="1"/>
          <p:nvPr/>
        </p:nvSpPr>
        <p:spPr>
          <a:xfrm>
            <a:off x="1891949" y="4395078"/>
            <a:ext cx="5264583"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실험 구성 및 평가 방법 </a:t>
            </a:r>
            <a:r>
              <a:rPr lang="en-US" altLang="ko-KR" sz="2000" b="1" dirty="0">
                <a:solidFill>
                  <a:srgbClr val="12275E"/>
                </a:solidFill>
                <a:latin typeface="나눔고딕 ExtraBold" panose="020D0904000000000000" pitchFamily="50" charset="-127"/>
                <a:ea typeface="나눔고딕 ExtraBold" panose="020D0904000000000000" pitchFamily="50" charset="-127"/>
              </a:rPr>
              <a:t>(Experiment Settings)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5" name="TextBox 24">
            <a:extLst>
              <a:ext uri="{FF2B5EF4-FFF2-40B4-BE49-F238E27FC236}">
                <a16:creationId xmlns:a16="http://schemas.microsoft.com/office/drawing/2014/main" id="{B56ED523-4BC4-A4E5-2990-A3FD6FCF930C}"/>
              </a:ext>
            </a:extLst>
          </p:cNvPr>
          <p:cNvSpPr txBox="1"/>
          <p:nvPr/>
        </p:nvSpPr>
        <p:spPr>
          <a:xfrm>
            <a:off x="1911844" y="4775674"/>
            <a:ext cx="4164923"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데이터셋</a:t>
            </a:r>
            <a:r>
              <a:rPr lang="en-US" altLang="ko-KR" sz="1400" b="1" dirty="0">
                <a:solidFill>
                  <a:schemeClr val="tx1">
                    <a:lumMod val="65000"/>
                    <a:lumOff val="35000"/>
                  </a:schemeClr>
                </a:solidFill>
                <a:latin typeface="+mn-ea"/>
              </a:rPr>
              <a:t>, </a:t>
            </a:r>
            <a:r>
              <a:rPr lang="ko-KR" altLang="en-US" sz="1400" b="1" dirty="0" err="1">
                <a:solidFill>
                  <a:schemeClr val="tx1">
                    <a:lumMod val="65000"/>
                    <a:lumOff val="35000"/>
                  </a:schemeClr>
                </a:solidFill>
                <a:latin typeface="+mn-ea"/>
              </a:rPr>
              <a:t>하이퍼파라미터</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컴퓨팅 환경</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평가지표</a:t>
            </a:r>
          </a:p>
        </p:txBody>
      </p:sp>
      <p:sp>
        <p:nvSpPr>
          <p:cNvPr id="26" name="TextBox 25">
            <a:extLst>
              <a:ext uri="{FF2B5EF4-FFF2-40B4-BE49-F238E27FC236}">
                <a16:creationId xmlns:a16="http://schemas.microsoft.com/office/drawing/2014/main" id="{ADA95FF9-5722-C980-28D4-E77EDD5C63DB}"/>
              </a:ext>
            </a:extLst>
          </p:cNvPr>
          <p:cNvSpPr txBox="1"/>
          <p:nvPr/>
        </p:nvSpPr>
        <p:spPr>
          <a:xfrm>
            <a:off x="1891949" y="5317626"/>
            <a:ext cx="3890809"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결과 및 분석 </a:t>
            </a:r>
            <a:r>
              <a:rPr lang="en-US" altLang="ko-KR" sz="2000" b="1" dirty="0">
                <a:solidFill>
                  <a:srgbClr val="12275E"/>
                </a:solidFill>
                <a:latin typeface="나눔고딕 ExtraBold" panose="020D0904000000000000" pitchFamily="50" charset="-127"/>
                <a:ea typeface="나눔고딕 ExtraBold" panose="020D0904000000000000" pitchFamily="50" charset="-127"/>
              </a:rPr>
              <a:t>(Results &amp; Analysis)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7" name="TextBox 26">
            <a:extLst>
              <a:ext uri="{FF2B5EF4-FFF2-40B4-BE49-F238E27FC236}">
                <a16:creationId xmlns:a16="http://schemas.microsoft.com/office/drawing/2014/main" id="{BB9763E6-807D-15BF-5376-CA9922414B47}"/>
              </a:ext>
            </a:extLst>
          </p:cNvPr>
          <p:cNvSpPr txBox="1"/>
          <p:nvPr/>
        </p:nvSpPr>
        <p:spPr>
          <a:xfrm>
            <a:off x="1911844" y="5698222"/>
            <a:ext cx="4219425"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학습 결과</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정확도</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혼동행렬</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비교 평가</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결과 분석</a:t>
            </a:r>
          </a:p>
        </p:txBody>
      </p:sp>
    </p:spTree>
    <p:extLst>
      <p:ext uri="{BB962C8B-B14F-4D97-AF65-F5344CB8AC3E}">
        <p14:creationId xmlns:p14="http://schemas.microsoft.com/office/powerpoint/2010/main" val="188845530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7D46-C139-9199-B45A-7A777DE93E4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37717338-6C73-0DAB-541E-C2131D16D18C}"/>
              </a:ext>
            </a:extLst>
          </p:cNvPr>
          <p:cNvSpPr txBox="1">
            <a:spLocks noChangeArrowheads="1"/>
          </p:cNvSpPr>
          <p:nvPr/>
        </p:nvSpPr>
        <p:spPr bwMode="auto">
          <a:xfrm>
            <a:off x="267888" y="1088974"/>
            <a:ext cx="8608224" cy="4924425"/>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304800" indent="-304800">
              <a:lnSpc>
                <a:spcPct val="100000"/>
              </a:lnSpc>
              <a:spcBef>
                <a:spcPts val="600"/>
              </a:spcBef>
              <a:buNone/>
            </a:pPr>
            <a:r>
              <a:rPr lang="en-US" altLang="ko-KR" b="0" kern="0" dirty="0">
                <a:solidFill>
                  <a:schemeClr val="accent1">
                    <a:lumMod val="75000"/>
                  </a:schemeClr>
                </a:solidFill>
                <a:latin typeface="+mn-ea"/>
                <a:ea typeface="+mn-ea"/>
              </a:rPr>
              <a:t>[1] </a:t>
            </a:r>
            <a:r>
              <a:rPr lang="en-US" altLang="ko-KR" b="0" i="0" dirty="0">
                <a:solidFill>
                  <a:srgbClr val="0033CC"/>
                </a:solidFill>
                <a:effectLst/>
                <a:latin typeface="Arial" panose="020B0604020202020204" pitchFamily="34" charset="0"/>
              </a:rPr>
              <a:t>Verified Market Research - Global PCB Assembly Market Size By Type Of Assembly, By Application, By End-User Industry, By Geographic Scope And Forecast</a:t>
            </a:r>
          </a:p>
          <a:p>
            <a:pPr marL="304800" indent="-304800">
              <a:lnSpc>
                <a:spcPct val="100000"/>
              </a:lnSpc>
              <a:spcBef>
                <a:spcPts val="600"/>
              </a:spcBef>
              <a:buNone/>
            </a:pPr>
            <a:r>
              <a:rPr lang="en-US" altLang="ko-KR" b="0" i="0" dirty="0">
                <a:solidFill>
                  <a:srgbClr val="0033CC"/>
                </a:solidFill>
                <a:effectLst/>
                <a:latin typeface="Arial" panose="020B0604020202020204" pitchFamily="34" charset="0"/>
              </a:rPr>
              <a:t>   </a:t>
            </a:r>
            <a:r>
              <a:rPr lang="en-US" altLang="ko-KR" sz="1400" b="0" i="0" dirty="0">
                <a:solidFill>
                  <a:srgbClr val="0033CC"/>
                </a:solidFill>
                <a:effectLst/>
                <a:latin typeface="Arial" panose="020B0604020202020204" pitchFamily="34" charset="0"/>
              </a:rPr>
              <a:t>(</a:t>
            </a:r>
            <a:r>
              <a:rPr lang="en-US" altLang="ko-KR" sz="1400" b="0" dirty="0">
                <a:solidFill>
                  <a:srgbClr val="0033CC"/>
                </a:solidFill>
                <a:latin typeface="Arial" panose="020B0604020202020204" pitchFamily="34" charset="0"/>
                <a:hlinkClick r:id="rId3"/>
              </a:rPr>
              <a:t>https://www.verifiedmarketresearch.com/product/pcb-assembly-market</a:t>
            </a:r>
            <a:r>
              <a:rPr lang="en-US" altLang="ko-KR" sz="1400" b="0" i="0" dirty="0">
                <a:solidFill>
                  <a:srgbClr val="0033CC"/>
                </a:solidFill>
                <a:effectLst/>
                <a:latin typeface="Arial" panose="020B0604020202020204" pitchFamily="34" charset="0"/>
              </a:rPr>
              <a:t>) </a:t>
            </a:r>
          </a:p>
          <a:p>
            <a:pPr marL="304800" indent="-304800">
              <a:lnSpc>
                <a:spcPct val="100000"/>
              </a:lnSpc>
              <a:spcBef>
                <a:spcPts val="600"/>
              </a:spcBef>
              <a:buNone/>
            </a:pPr>
            <a:r>
              <a:rPr lang="en-US" altLang="ko-KR" sz="1400" b="0" kern="0" dirty="0">
                <a:solidFill>
                  <a:schemeClr val="accent1">
                    <a:lumMod val="75000"/>
                  </a:schemeClr>
                </a:solidFill>
                <a:latin typeface="+mn-ea"/>
                <a:ea typeface="+mn-ea"/>
              </a:rPr>
              <a:t>[</a:t>
            </a:r>
            <a:r>
              <a:rPr lang="en-US" altLang="ko-KR" b="0" kern="0" dirty="0">
                <a:solidFill>
                  <a:schemeClr val="accent1">
                    <a:lumMod val="75000"/>
                  </a:schemeClr>
                </a:solidFill>
                <a:latin typeface="+mn-ea"/>
                <a:ea typeface="+mn-ea"/>
              </a:rPr>
              <a:t>2] Global Market Insights - Printed Circuit Board (PCB) Assembly Market Size, By type of PCB (Rigid PCB, Flexible PCB, Metal Core PCB), By component (Active, Passive), By technology, By soldering process (Wave Soldering, Manual Soldering, Reflow Soldering), By volume, By Assembly, By vertical, Forecast 2024 – 2032</a:t>
            </a:r>
          </a:p>
          <a:p>
            <a:pPr marL="304800" indent="-304800">
              <a:lnSpc>
                <a:spcPct val="100000"/>
              </a:lnSpc>
              <a:spcBef>
                <a:spcPts val="600"/>
              </a:spcBef>
              <a:buNone/>
            </a:pPr>
            <a:r>
              <a:rPr lang="en-US" altLang="ko-KR" sz="1300" b="0" i="0" dirty="0">
                <a:solidFill>
                  <a:srgbClr val="222222"/>
                </a:solidFill>
                <a:effectLst/>
                <a:latin typeface="Arial" panose="020B0604020202020204" pitchFamily="34" charset="0"/>
              </a:rPr>
              <a:t>     (</a:t>
            </a:r>
            <a:r>
              <a:rPr lang="en-US" altLang="ko-KR" sz="1300" b="0" dirty="0">
                <a:solidFill>
                  <a:srgbClr val="222222"/>
                </a:solidFill>
                <a:latin typeface="Arial" panose="020B0604020202020204" pitchFamily="34" charset="0"/>
                <a:hlinkClick r:id="rId4"/>
              </a:rPr>
              <a:t>https://www.gminsights.com/industry-analysis/printed-circuit-board-assembly-market</a:t>
            </a:r>
            <a:r>
              <a:rPr lang="en-US" altLang="ko-KR" sz="1300" b="0" i="0" dirty="0">
                <a:solidFill>
                  <a:srgbClr val="222222"/>
                </a:solidFill>
                <a:effectLst/>
                <a:latin typeface="Arial" panose="020B0604020202020204" pitchFamily="34" charset="0"/>
              </a:rPr>
              <a:t>) </a:t>
            </a:r>
          </a:p>
          <a:p>
            <a:pPr marL="304800" indent="-304800">
              <a:lnSpc>
                <a:spcPct val="100000"/>
              </a:lnSpc>
              <a:spcBef>
                <a:spcPts val="600"/>
              </a:spcBef>
              <a:buNone/>
            </a:pPr>
            <a:r>
              <a:rPr lang="en-US" altLang="ko-KR" b="0" kern="0" dirty="0">
                <a:solidFill>
                  <a:schemeClr val="accent1">
                    <a:lumMod val="75000"/>
                  </a:schemeClr>
                </a:solidFill>
                <a:latin typeface="+mn-ea"/>
                <a:ea typeface="+mn-ea"/>
              </a:rPr>
              <a:t>[3</a:t>
            </a:r>
            <a:r>
              <a:rPr lang="en-US" altLang="ko-KR" sz="1600" b="0" kern="0" dirty="0">
                <a:solidFill>
                  <a:schemeClr val="accent1">
                    <a:lumMod val="75000"/>
                  </a:schemeClr>
                </a:solidFill>
                <a:latin typeface="+mn-ea"/>
                <a:ea typeface="+mn-ea"/>
              </a:rPr>
              <a:t>] </a:t>
            </a:r>
            <a:r>
              <a:rPr lang="ko-KR" altLang="en-US" sz="1600" b="0" kern="0" dirty="0">
                <a:solidFill>
                  <a:schemeClr val="accent1">
                    <a:lumMod val="75000"/>
                  </a:schemeClr>
                </a:solidFill>
                <a:latin typeface="+mn-ea"/>
                <a:ea typeface="+mn-ea"/>
              </a:rPr>
              <a:t>불량 분석을 통해 본 한국 전자제품의 품질 현황 </a:t>
            </a:r>
            <a:r>
              <a:rPr lang="en-US" altLang="ko-KR" sz="1600" b="0" kern="0" dirty="0">
                <a:solidFill>
                  <a:schemeClr val="accent1">
                    <a:lumMod val="75000"/>
                  </a:schemeClr>
                </a:solidFill>
                <a:latin typeface="+mn-ea"/>
                <a:ea typeface="+mn-ea"/>
              </a:rPr>
              <a:t>Ⅱ – </a:t>
            </a:r>
            <a:r>
              <a:rPr lang="ko-KR" altLang="en-US" sz="1600" b="0" kern="0" dirty="0">
                <a:solidFill>
                  <a:schemeClr val="accent1">
                    <a:lumMod val="75000"/>
                  </a:schemeClr>
                </a:solidFill>
                <a:latin typeface="+mn-ea"/>
                <a:ea typeface="+mn-ea"/>
              </a:rPr>
              <a:t>이진호 </a:t>
            </a:r>
            <a:r>
              <a:rPr lang="en-US" altLang="ko-KR" sz="1600" b="0" kern="0" dirty="0">
                <a:solidFill>
                  <a:schemeClr val="accent1">
                    <a:lumMod val="75000"/>
                  </a:schemeClr>
                </a:solidFill>
                <a:latin typeface="+mn-ea"/>
                <a:ea typeface="+mn-ea"/>
              </a:rPr>
              <a:t>(PCB</a:t>
            </a:r>
            <a:r>
              <a:rPr lang="ko-KR" altLang="en-US" sz="1600" b="0" kern="0" dirty="0">
                <a:solidFill>
                  <a:schemeClr val="accent1">
                    <a:lumMod val="75000"/>
                  </a:schemeClr>
                </a:solidFill>
                <a:latin typeface="+mn-ea"/>
                <a:ea typeface="+mn-ea"/>
              </a:rPr>
              <a:t>산업혁신센터 </a:t>
            </a:r>
            <a:r>
              <a:rPr lang="en-US" altLang="ko-KR" sz="1600" b="0" kern="0" dirty="0">
                <a:solidFill>
                  <a:schemeClr val="accent1">
                    <a:lumMod val="75000"/>
                  </a:schemeClr>
                </a:solidFill>
                <a:latin typeface="+mn-ea"/>
                <a:ea typeface="+mn-ea"/>
              </a:rPr>
              <a:t>/ </a:t>
            </a:r>
            <a:r>
              <a:rPr lang="ko-KR" altLang="en-US" sz="1600" b="0" kern="0" dirty="0">
                <a:solidFill>
                  <a:schemeClr val="accent1">
                    <a:lumMod val="75000"/>
                  </a:schemeClr>
                </a:solidFill>
                <a:latin typeface="+mn-ea"/>
                <a:ea typeface="+mn-ea"/>
              </a:rPr>
              <a:t>한국전자기술연구원</a:t>
            </a:r>
            <a:r>
              <a:rPr lang="en-US" altLang="ko-KR" sz="1600" b="0" kern="0" dirty="0">
                <a:solidFill>
                  <a:schemeClr val="accent1">
                    <a:lumMod val="75000"/>
                  </a:schemeClr>
                </a:solidFill>
                <a:latin typeface="+mn-ea"/>
                <a:ea typeface="+mn-ea"/>
              </a:rPr>
              <a:t>. 2022</a:t>
            </a:r>
            <a:r>
              <a:rPr lang="ko-KR" altLang="en-US" sz="1600" b="0" kern="0" dirty="0">
                <a:solidFill>
                  <a:schemeClr val="accent1">
                    <a:lumMod val="75000"/>
                  </a:schemeClr>
                </a:solidFill>
                <a:latin typeface="+mn-ea"/>
                <a:ea typeface="+mn-ea"/>
              </a:rPr>
              <a:t>년 </a:t>
            </a:r>
            <a:r>
              <a:rPr lang="en-US" altLang="ko-KR" sz="1600" b="0" kern="0" dirty="0">
                <a:solidFill>
                  <a:schemeClr val="accent1">
                    <a:lumMod val="75000"/>
                  </a:schemeClr>
                </a:solidFill>
                <a:latin typeface="+mn-ea"/>
                <a:ea typeface="+mn-ea"/>
              </a:rPr>
              <a:t>6</a:t>
            </a:r>
            <a:r>
              <a:rPr lang="ko-KR" altLang="en-US" sz="1600" b="0" kern="0" dirty="0">
                <a:solidFill>
                  <a:schemeClr val="accent1">
                    <a:lumMod val="75000"/>
                  </a:schemeClr>
                </a:solidFill>
                <a:latin typeface="+mn-ea"/>
                <a:ea typeface="+mn-ea"/>
              </a:rPr>
              <a:t>월</a:t>
            </a:r>
            <a:r>
              <a:rPr lang="en-US" altLang="ko-KR" sz="1600" b="0" kern="0" dirty="0">
                <a:solidFill>
                  <a:schemeClr val="accent1">
                    <a:lumMod val="75000"/>
                  </a:schemeClr>
                </a:solidFill>
                <a:latin typeface="+mn-ea"/>
                <a:ea typeface="+mn-ea"/>
              </a:rPr>
              <a:t>)</a:t>
            </a:r>
          </a:p>
          <a:p>
            <a:pPr marL="304800" indent="-304800">
              <a:lnSpc>
                <a:spcPct val="100000"/>
              </a:lnSpc>
              <a:spcBef>
                <a:spcPts val="600"/>
              </a:spcBef>
              <a:buNone/>
            </a:pPr>
            <a:r>
              <a:rPr lang="en-US" altLang="ko-KR" b="0" i="0" kern="0" dirty="0">
                <a:solidFill>
                  <a:schemeClr val="accent1">
                    <a:lumMod val="75000"/>
                  </a:schemeClr>
                </a:solidFill>
                <a:effectLst/>
                <a:latin typeface="+mn-ea"/>
                <a:ea typeface="+mn-ea"/>
              </a:rPr>
              <a:t>[4] “Object Detection YOLO Algorithms and Their Industrial Applications: Overview and Comparative Analysis”, by </a:t>
            </a:r>
            <a:r>
              <a:rPr lang="en-US" altLang="ko-KR" b="0" i="0" kern="0" dirty="0" err="1">
                <a:solidFill>
                  <a:schemeClr val="accent1">
                    <a:lumMod val="75000"/>
                  </a:schemeClr>
                </a:solidFill>
                <a:effectLst/>
                <a:latin typeface="+mn-ea"/>
                <a:ea typeface="+mn-ea"/>
              </a:rPr>
              <a:t>Shizhao</a:t>
            </a:r>
            <a:r>
              <a:rPr lang="en-US" altLang="ko-KR" b="0" i="0" kern="0" dirty="0">
                <a:solidFill>
                  <a:schemeClr val="accent1">
                    <a:lumMod val="75000"/>
                  </a:schemeClr>
                </a:solidFill>
                <a:effectLst/>
                <a:latin typeface="+mn-ea"/>
                <a:ea typeface="+mn-ea"/>
              </a:rPr>
              <a:t> Kang, Ziyu hu, Kexin Zhang and </a:t>
            </a:r>
            <a:r>
              <a:rPr lang="en-US" altLang="ko-KR" b="0" i="0" kern="0" dirty="0" err="1">
                <a:solidFill>
                  <a:schemeClr val="accent1">
                    <a:lumMod val="75000"/>
                  </a:schemeClr>
                </a:solidFill>
                <a:effectLst/>
                <a:latin typeface="+mn-ea"/>
                <a:ea typeface="+mn-ea"/>
              </a:rPr>
              <a:t>Zhiyu</a:t>
            </a:r>
            <a:r>
              <a:rPr lang="en-US" altLang="ko-KR" b="0" i="0" kern="0" dirty="0">
                <a:solidFill>
                  <a:schemeClr val="accent1">
                    <a:lumMod val="75000"/>
                  </a:schemeClr>
                </a:solidFill>
                <a:effectLst/>
                <a:latin typeface="+mn-ea"/>
                <a:ea typeface="+mn-ea"/>
              </a:rPr>
              <a:t> Cao, 2025, MDPI </a:t>
            </a:r>
            <a:r>
              <a:rPr lang="en-US" altLang="ko-KR" sz="1400" b="0" i="0" kern="0" dirty="0">
                <a:solidFill>
                  <a:schemeClr val="accent1">
                    <a:lumMod val="75000"/>
                  </a:schemeClr>
                </a:solidFill>
                <a:effectLst/>
                <a:latin typeface="+mn-ea"/>
                <a:ea typeface="+mn-ea"/>
              </a:rPr>
              <a:t>(</a:t>
            </a:r>
            <a:r>
              <a:rPr lang="en-US" altLang="ko-KR" sz="1400" b="0" i="0" kern="0" dirty="0">
                <a:solidFill>
                  <a:schemeClr val="accent1">
                    <a:lumMod val="75000"/>
                  </a:schemeClr>
                </a:solidFill>
                <a:effectLst/>
                <a:latin typeface="+mn-ea"/>
                <a:ea typeface="+mn-ea"/>
                <a:hlinkClick r:id="rId5"/>
              </a:rPr>
              <a:t>https://www.mdpi.com/2079-9292/14/6/1104</a:t>
            </a:r>
            <a:r>
              <a:rPr lang="en-US" altLang="ko-KR" sz="1400" b="0" i="0" kern="0" dirty="0">
                <a:solidFill>
                  <a:schemeClr val="accent1">
                    <a:lumMod val="75000"/>
                  </a:schemeClr>
                </a:solidFill>
                <a:effectLst/>
                <a:latin typeface="+mn-ea"/>
                <a:ea typeface="+mn-ea"/>
              </a:rPr>
              <a:t>)</a:t>
            </a:r>
          </a:p>
          <a:p>
            <a:pPr marL="304800" indent="-304800">
              <a:lnSpc>
                <a:spcPct val="100000"/>
              </a:lnSpc>
              <a:spcBef>
                <a:spcPts val="600"/>
              </a:spcBef>
              <a:buNone/>
            </a:pPr>
            <a:r>
              <a:rPr lang="en-US" altLang="ko-KR" b="0" i="0" kern="0" dirty="0">
                <a:solidFill>
                  <a:schemeClr val="accent1">
                    <a:lumMod val="75000"/>
                  </a:schemeClr>
                </a:solidFill>
                <a:effectLst/>
                <a:latin typeface="+mn-ea"/>
                <a:ea typeface="+mn-ea"/>
              </a:rPr>
              <a:t>[5] Wenyu </a:t>
            </a:r>
            <a:r>
              <a:rPr lang="en-US" altLang="ko-KR" b="0" i="0" kern="0" dirty="0" err="1">
                <a:solidFill>
                  <a:schemeClr val="accent1">
                    <a:lumMod val="75000"/>
                  </a:schemeClr>
                </a:solidFill>
                <a:effectLst/>
                <a:latin typeface="+mn-ea"/>
                <a:ea typeface="+mn-ea"/>
              </a:rPr>
              <a:t>Lv</a:t>
            </a:r>
            <a:r>
              <a:rPr lang="en-US" altLang="ko-KR" b="0" i="0" kern="0" dirty="0">
                <a:solidFill>
                  <a:schemeClr val="accent1">
                    <a:lumMod val="75000"/>
                  </a:schemeClr>
                </a:solidFill>
                <a:effectLst/>
                <a:latin typeface="+mn-ea"/>
                <a:ea typeface="+mn-ea"/>
              </a:rPr>
              <a:t>, Yian Zhao, </a:t>
            </a:r>
            <a:r>
              <a:rPr lang="en-US" altLang="ko-KR" b="0" i="0" kern="0" dirty="0" err="1">
                <a:solidFill>
                  <a:schemeClr val="accent1">
                    <a:lumMod val="75000"/>
                  </a:schemeClr>
                </a:solidFill>
                <a:effectLst/>
                <a:latin typeface="+mn-ea"/>
                <a:ea typeface="+mn-ea"/>
              </a:rPr>
              <a:t>Shangliang</a:t>
            </a:r>
            <a:r>
              <a:rPr lang="en-US" altLang="ko-KR" b="0" i="0" kern="0" dirty="0">
                <a:solidFill>
                  <a:schemeClr val="accent1">
                    <a:lumMod val="75000"/>
                  </a:schemeClr>
                </a:solidFill>
                <a:effectLst/>
                <a:latin typeface="+mn-ea"/>
                <a:ea typeface="+mn-ea"/>
              </a:rPr>
              <a:t> Xu, </a:t>
            </a:r>
            <a:r>
              <a:rPr lang="en-US" altLang="ko-KR" b="0" i="0" kern="0" dirty="0" err="1">
                <a:solidFill>
                  <a:schemeClr val="accent1">
                    <a:lumMod val="75000"/>
                  </a:schemeClr>
                </a:solidFill>
                <a:effectLst/>
                <a:latin typeface="+mn-ea"/>
                <a:ea typeface="+mn-ea"/>
              </a:rPr>
              <a:t>Jinman</a:t>
            </a:r>
            <a:r>
              <a:rPr lang="en-US" altLang="ko-KR" b="0" i="0" kern="0" dirty="0">
                <a:solidFill>
                  <a:schemeClr val="accent1">
                    <a:lumMod val="75000"/>
                  </a:schemeClr>
                </a:solidFill>
                <a:effectLst/>
                <a:latin typeface="+mn-ea"/>
                <a:ea typeface="+mn-ea"/>
              </a:rPr>
              <a:t> Wei, Guanzhong Wang, Cheng Cui, </a:t>
            </a:r>
            <a:r>
              <a:rPr lang="en-US" altLang="ko-KR" b="0" i="0" kern="0" dirty="0" err="1">
                <a:solidFill>
                  <a:schemeClr val="accent1">
                    <a:lumMod val="75000"/>
                  </a:schemeClr>
                </a:solidFill>
                <a:effectLst/>
                <a:latin typeface="+mn-ea"/>
                <a:ea typeface="+mn-ea"/>
              </a:rPr>
              <a:t>Yuning</a:t>
            </a:r>
            <a:r>
              <a:rPr lang="en-US" altLang="ko-KR" b="0" i="0" kern="0" dirty="0">
                <a:solidFill>
                  <a:schemeClr val="accent1">
                    <a:lumMod val="75000"/>
                  </a:schemeClr>
                </a:solidFill>
                <a:effectLst/>
                <a:latin typeface="+mn-ea"/>
                <a:ea typeface="+mn-ea"/>
              </a:rPr>
              <a:t> Du, Qingqing Dang, Yi Liu. (2024). Baidu Inc. "</a:t>
            </a:r>
            <a:r>
              <a:rPr lang="en-US" altLang="ko-KR" b="0" i="0" kern="0" dirty="0" err="1">
                <a:solidFill>
                  <a:schemeClr val="accent1">
                    <a:lumMod val="75000"/>
                  </a:schemeClr>
                </a:solidFill>
                <a:effectLst/>
                <a:latin typeface="+mn-ea"/>
                <a:ea typeface="+mn-ea"/>
              </a:rPr>
              <a:t>Detrs</a:t>
            </a:r>
            <a:r>
              <a:rPr lang="en-US" altLang="ko-KR" b="0" i="0" kern="0" dirty="0">
                <a:solidFill>
                  <a:schemeClr val="accent1">
                    <a:lumMod val="75000"/>
                  </a:schemeClr>
                </a:solidFill>
                <a:effectLst/>
                <a:latin typeface="+mn-ea"/>
                <a:ea typeface="+mn-ea"/>
              </a:rPr>
              <a:t> beat </a:t>
            </a:r>
            <a:r>
              <a:rPr lang="en-US" altLang="ko-KR" b="0" i="0" kern="0" dirty="0" err="1">
                <a:solidFill>
                  <a:schemeClr val="accent1">
                    <a:lumMod val="75000"/>
                  </a:schemeClr>
                </a:solidFill>
                <a:effectLst/>
                <a:latin typeface="+mn-ea"/>
                <a:ea typeface="+mn-ea"/>
              </a:rPr>
              <a:t>yolos</a:t>
            </a:r>
            <a:r>
              <a:rPr lang="en-US" altLang="ko-KR" b="0" i="0" kern="0" dirty="0">
                <a:solidFill>
                  <a:schemeClr val="accent1">
                    <a:lumMod val="75000"/>
                  </a:schemeClr>
                </a:solidFill>
                <a:effectLst/>
                <a:latin typeface="+mn-ea"/>
                <a:ea typeface="+mn-ea"/>
              </a:rPr>
              <a:t> on real-time object detection." CVPR 2024.</a:t>
            </a:r>
          </a:p>
          <a:p>
            <a:pPr marL="304800" indent="-304800">
              <a:lnSpc>
                <a:spcPct val="100000"/>
              </a:lnSpc>
              <a:spcBef>
                <a:spcPts val="600"/>
              </a:spcBef>
              <a:buNone/>
            </a:pPr>
            <a:r>
              <a:rPr lang="en-US" altLang="ko-KR" b="0" kern="0" dirty="0">
                <a:solidFill>
                  <a:schemeClr val="accent1">
                    <a:lumMod val="75000"/>
                  </a:schemeClr>
                </a:solidFill>
                <a:latin typeface="+mn-ea"/>
                <a:ea typeface="+mn-ea"/>
              </a:rPr>
              <a:t>[6] Rahima Khanam  and Muhammad Hussain. (2024). YOLOv11: An Overview of the Key Architectural Enhancements. </a:t>
            </a:r>
            <a:r>
              <a:rPr lang="en-US" altLang="ko-KR" sz="1400" b="0" kern="0" dirty="0">
                <a:solidFill>
                  <a:schemeClr val="accent1">
                    <a:lumMod val="75000"/>
                  </a:schemeClr>
                </a:solidFill>
                <a:latin typeface="+mn-ea"/>
                <a:ea typeface="+mn-ea"/>
              </a:rPr>
              <a:t>(</a:t>
            </a:r>
            <a:r>
              <a:rPr lang="en-US" altLang="ko-KR" sz="1400" b="0" kern="0" dirty="0">
                <a:solidFill>
                  <a:schemeClr val="accent1">
                    <a:lumMod val="75000"/>
                  </a:schemeClr>
                </a:solidFill>
                <a:latin typeface="+mn-ea"/>
                <a:ea typeface="+mn-ea"/>
                <a:hlinkClick r:id="rId6"/>
              </a:rPr>
              <a:t>https://arxiv.org/abs/2410.17725</a:t>
            </a:r>
            <a:r>
              <a:rPr lang="en-US" altLang="ko-KR" sz="1400" b="0" kern="0" dirty="0">
                <a:solidFill>
                  <a:schemeClr val="accent1">
                    <a:lumMod val="75000"/>
                  </a:schemeClr>
                </a:solidFill>
                <a:latin typeface="+mn-ea"/>
                <a:ea typeface="+mn-ea"/>
              </a:rPr>
              <a:t> )</a:t>
            </a:r>
            <a:endParaRPr lang="en-US" altLang="ko-KR" sz="1400" b="0" i="0" kern="0" dirty="0">
              <a:solidFill>
                <a:schemeClr val="accent1">
                  <a:lumMod val="75000"/>
                </a:schemeClr>
              </a:solidFill>
              <a:effectLst/>
              <a:latin typeface="+mn-ea"/>
              <a:ea typeface="+mn-ea"/>
            </a:endParaRPr>
          </a:p>
        </p:txBody>
      </p:sp>
      <p:sp>
        <p:nvSpPr>
          <p:cNvPr id="2" name="제목 1">
            <a:extLst>
              <a:ext uri="{FF2B5EF4-FFF2-40B4-BE49-F238E27FC236}">
                <a16:creationId xmlns:a16="http://schemas.microsoft.com/office/drawing/2014/main" id="{26098DF2-0FED-0E54-CAA4-04A96F7E01D3}"/>
              </a:ext>
            </a:extLst>
          </p:cNvPr>
          <p:cNvSpPr>
            <a:spLocks noGrp="1"/>
          </p:cNvSpPr>
          <p:nvPr>
            <p:ph type="title"/>
          </p:nvPr>
        </p:nvSpPr>
        <p:spPr/>
        <p:txBody>
          <a:bodyPr/>
          <a:lstStyle/>
          <a:p>
            <a:r>
              <a:rPr lang="ko-KR" altLang="en-US" dirty="0"/>
              <a:t>참고</a:t>
            </a:r>
            <a:r>
              <a:rPr lang="en-US" altLang="ko-KR" dirty="0"/>
              <a:t> </a:t>
            </a:r>
            <a:r>
              <a:rPr lang="ko-KR" altLang="en-US" dirty="0"/>
              <a:t>문헌</a:t>
            </a:r>
          </a:p>
        </p:txBody>
      </p:sp>
    </p:spTree>
    <p:extLst>
      <p:ext uri="{BB962C8B-B14F-4D97-AF65-F5344CB8AC3E}">
        <p14:creationId xmlns:p14="http://schemas.microsoft.com/office/powerpoint/2010/main" val="354103631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951C254-D3FE-4F55-B884-40C49A860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34" b="31683"/>
          <a:stretch/>
        </p:blipFill>
        <p:spPr>
          <a:xfrm>
            <a:off x="7452032" y="6399033"/>
            <a:ext cx="1444806" cy="267360"/>
          </a:xfrm>
          <a:prstGeom prst="rect">
            <a:avLst/>
          </a:prstGeom>
        </p:spPr>
      </p:pic>
      <p:sp>
        <p:nvSpPr>
          <p:cNvPr id="9" name="TextBox 8">
            <a:extLst>
              <a:ext uri="{FF2B5EF4-FFF2-40B4-BE49-F238E27FC236}">
                <a16:creationId xmlns:a16="http://schemas.microsoft.com/office/drawing/2014/main" id="{CA742296-B25A-27A7-7E69-7939DB0BA19F}"/>
              </a:ext>
            </a:extLst>
          </p:cNvPr>
          <p:cNvSpPr txBox="1"/>
          <p:nvPr/>
        </p:nvSpPr>
        <p:spPr>
          <a:xfrm>
            <a:off x="1016960" y="2078985"/>
            <a:ext cx="7110079" cy="2133854"/>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ko-KR" altLang="en-US" sz="5400" b="1">
                <a:solidFill>
                  <a:srgbClr val="002060"/>
                </a:solidFill>
                <a:latin typeface="맑은 고딕" panose="020B0503020000020004" pitchFamily="50" charset="-127"/>
                <a:ea typeface="맑은 고딕" panose="020B0503020000020004" pitchFamily="50" charset="-127"/>
                <a:cs typeface="+mj-cs"/>
              </a:rPr>
              <a:t>감사합니다</a:t>
            </a:r>
            <a:endParaRPr lang="en-US" altLang="ko-KR" sz="5400" b="1">
              <a:solidFill>
                <a:srgbClr val="002060"/>
              </a:solidFill>
              <a:latin typeface="맑은 고딕" panose="020B0503020000020004" pitchFamily="50" charset="-127"/>
              <a:ea typeface="맑은 고딕" panose="020B0503020000020004" pitchFamily="50" charset="-127"/>
              <a:cs typeface="+mj-cs"/>
            </a:endParaRPr>
          </a:p>
          <a:p>
            <a:pPr marL="38100" marR="0" indent="0" algn="ctr" fontAlgn="base" latinLnBrk="1">
              <a:lnSpc>
                <a:spcPct val="130000"/>
              </a:lnSpc>
              <a:spcBef>
                <a:spcPts val="0"/>
              </a:spcBef>
              <a:spcAft>
                <a:spcPts val="0"/>
              </a:spcAft>
            </a:pPr>
            <a:r>
              <a:rPr lang="en-US" altLang="ko-KR" sz="5400" b="1">
                <a:solidFill>
                  <a:srgbClr val="002060"/>
                </a:solidFill>
                <a:latin typeface="맑은 고딕" panose="020B0503020000020004" pitchFamily="50" charset="-127"/>
                <a:ea typeface="맑은 고딕" panose="020B0503020000020004" pitchFamily="50" charset="-127"/>
                <a:cs typeface="+mj-cs"/>
              </a:rPr>
              <a:t>Q&amp;A</a:t>
            </a:r>
            <a:endParaRPr lang="ko-KR" altLang="en-US" sz="5400" b="1" dirty="0">
              <a:solidFill>
                <a:srgbClr val="002060"/>
              </a:solidFill>
              <a:latin typeface="맑은 고딕" panose="020B0503020000020004" pitchFamily="50" charset="-127"/>
              <a:ea typeface="맑은 고딕" panose="020B0503020000020004" pitchFamily="50" charset="-127"/>
              <a:cs typeface="+mj-cs"/>
            </a:endParaRPr>
          </a:p>
        </p:txBody>
      </p:sp>
    </p:spTree>
    <p:extLst>
      <p:ext uri="{BB962C8B-B14F-4D97-AF65-F5344CB8AC3E}">
        <p14:creationId xmlns:p14="http://schemas.microsoft.com/office/powerpoint/2010/main" val="20932339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0E02-3417-9313-EC23-20CF483FF3D6}"/>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63AB9A9-9021-5A6F-0EA2-F269AB9BFEEB}"/>
              </a:ext>
            </a:extLst>
          </p:cNvPr>
          <p:cNvSpPr txBox="1"/>
          <p:nvPr/>
        </p:nvSpPr>
        <p:spPr>
          <a:xfrm>
            <a:off x="1016960" y="858239"/>
            <a:ext cx="7110079" cy="590739"/>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800" b="1" dirty="0">
                <a:solidFill>
                  <a:schemeClr val="tx1">
                    <a:lumMod val="65000"/>
                    <a:lumOff val="35000"/>
                  </a:schemeClr>
                </a:solidFill>
                <a:latin typeface="맑은 고딕" panose="020B0503020000020004" pitchFamily="50" charset="-127"/>
                <a:ea typeface="맑은 고딕" panose="020B0503020000020004" pitchFamily="50" charset="-127"/>
                <a:cs typeface="+mj-cs"/>
              </a:rPr>
              <a:t>CONTENTS</a:t>
            </a:r>
          </a:p>
        </p:txBody>
      </p:sp>
      <p:sp>
        <p:nvSpPr>
          <p:cNvPr id="77" name="사각형: 둥근 모서리 76">
            <a:extLst>
              <a:ext uri="{FF2B5EF4-FFF2-40B4-BE49-F238E27FC236}">
                <a16:creationId xmlns:a16="http://schemas.microsoft.com/office/drawing/2014/main" id="{01452986-DABC-30DA-C446-FB53EF55A64E}"/>
              </a:ext>
            </a:extLst>
          </p:cNvPr>
          <p:cNvSpPr/>
          <p:nvPr/>
        </p:nvSpPr>
        <p:spPr bwMode="auto">
          <a:xfrm>
            <a:off x="1007441" y="1706622"/>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79" name="타원 78">
            <a:extLst>
              <a:ext uri="{FF2B5EF4-FFF2-40B4-BE49-F238E27FC236}">
                <a16:creationId xmlns:a16="http://schemas.microsoft.com/office/drawing/2014/main" id="{A01D40BA-86E6-050D-8ED4-8652281AA359}"/>
              </a:ext>
            </a:extLst>
          </p:cNvPr>
          <p:cNvSpPr/>
          <p:nvPr/>
        </p:nvSpPr>
        <p:spPr bwMode="auto">
          <a:xfrm>
            <a:off x="684584" y="1616974"/>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80" name="원형: 비어 있음 79">
            <a:extLst>
              <a:ext uri="{FF2B5EF4-FFF2-40B4-BE49-F238E27FC236}">
                <a16:creationId xmlns:a16="http://schemas.microsoft.com/office/drawing/2014/main" id="{B4D7C20E-7284-6173-CF49-1DDE69650CE0}"/>
              </a:ext>
            </a:extLst>
          </p:cNvPr>
          <p:cNvSpPr/>
          <p:nvPr/>
        </p:nvSpPr>
        <p:spPr bwMode="auto">
          <a:xfrm>
            <a:off x="718847" y="1651237"/>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82" name="사각형: 둥근 모서리 81">
            <a:extLst>
              <a:ext uri="{FF2B5EF4-FFF2-40B4-BE49-F238E27FC236}">
                <a16:creationId xmlns:a16="http://schemas.microsoft.com/office/drawing/2014/main" id="{2BD59DEE-2319-7898-87A5-8370B2DBDCD8}"/>
              </a:ext>
            </a:extLst>
          </p:cNvPr>
          <p:cNvSpPr/>
          <p:nvPr/>
        </p:nvSpPr>
        <p:spPr bwMode="auto">
          <a:xfrm>
            <a:off x="1007441" y="2635983"/>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84" name="타원 83">
            <a:extLst>
              <a:ext uri="{FF2B5EF4-FFF2-40B4-BE49-F238E27FC236}">
                <a16:creationId xmlns:a16="http://schemas.microsoft.com/office/drawing/2014/main" id="{4D1452B7-32FC-E53F-7ED7-9758B0E1F153}"/>
              </a:ext>
            </a:extLst>
          </p:cNvPr>
          <p:cNvSpPr/>
          <p:nvPr/>
        </p:nvSpPr>
        <p:spPr bwMode="auto">
          <a:xfrm>
            <a:off x="684584" y="2546335"/>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85" name="원형: 비어 있음 84">
            <a:extLst>
              <a:ext uri="{FF2B5EF4-FFF2-40B4-BE49-F238E27FC236}">
                <a16:creationId xmlns:a16="http://schemas.microsoft.com/office/drawing/2014/main" id="{157A5F63-566D-25E2-6244-A31A611B1811}"/>
              </a:ext>
            </a:extLst>
          </p:cNvPr>
          <p:cNvSpPr/>
          <p:nvPr/>
        </p:nvSpPr>
        <p:spPr bwMode="auto">
          <a:xfrm>
            <a:off x="718847" y="2580598"/>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93" name="TextBox 92">
            <a:extLst>
              <a:ext uri="{FF2B5EF4-FFF2-40B4-BE49-F238E27FC236}">
                <a16:creationId xmlns:a16="http://schemas.microsoft.com/office/drawing/2014/main" id="{9EB72F57-4BB7-5D88-569B-2F3FC2196FE6}"/>
              </a:ext>
            </a:extLst>
          </p:cNvPr>
          <p:cNvSpPr txBox="1"/>
          <p:nvPr/>
        </p:nvSpPr>
        <p:spPr>
          <a:xfrm>
            <a:off x="1891949" y="1729860"/>
            <a:ext cx="4985660"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한계점 및 토론 </a:t>
            </a:r>
            <a:r>
              <a:rPr lang="en-US" altLang="ko-KR" sz="2000" b="1" dirty="0">
                <a:solidFill>
                  <a:srgbClr val="12275E"/>
                </a:solidFill>
                <a:latin typeface="나눔고딕 ExtraBold" panose="020D0904000000000000" pitchFamily="50" charset="-127"/>
                <a:ea typeface="나눔고딕 ExtraBold" panose="020D0904000000000000" pitchFamily="50" charset="-127"/>
              </a:rPr>
              <a:t>(Limitations &amp; Discussions)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94" name="TextBox 93">
            <a:extLst>
              <a:ext uri="{FF2B5EF4-FFF2-40B4-BE49-F238E27FC236}">
                <a16:creationId xmlns:a16="http://schemas.microsoft.com/office/drawing/2014/main" id="{64A24CC2-FBB0-32F4-F482-1EE9DCE1AD24}"/>
              </a:ext>
            </a:extLst>
          </p:cNvPr>
          <p:cNvSpPr txBox="1"/>
          <p:nvPr/>
        </p:nvSpPr>
        <p:spPr>
          <a:xfrm>
            <a:off x="1911844" y="2110456"/>
            <a:ext cx="3073277"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본 연구의 한계점</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 개선점</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등 논의</a:t>
            </a:r>
          </a:p>
        </p:txBody>
      </p:sp>
      <p:sp>
        <p:nvSpPr>
          <p:cNvPr id="95" name="TextBox 94">
            <a:extLst>
              <a:ext uri="{FF2B5EF4-FFF2-40B4-BE49-F238E27FC236}">
                <a16:creationId xmlns:a16="http://schemas.microsoft.com/office/drawing/2014/main" id="{CDCD9292-7992-5B6A-A39D-3F6EF1859311}"/>
              </a:ext>
            </a:extLst>
          </p:cNvPr>
          <p:cNvSpPr txBox="1"/>
          <p:nvPr/>
        </p:nvSpPr>
        <p:spPr>
          <a:xfrm>
            <a:off x="1891949" y="2652408"/>
            <a:ext cx="2156360"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결론 및 향후 연구</a:t>
            </a:r>
          </a:p>
        </p:txBody>
      </p:sp>
      <p:sp>
        <p:nvSpPr>
          <p:cNvPr id="96" name="TextBox 95">
            <a:extLst>
              <a:ext uri="{FF2B5EF4-FFF2-40B4-BE49-F238E27FC236}">
                <a16:creationId xmlns:a16="http://schemas.microsoft.com/office/drawing/2014/main" id="{463D5396-8747-F0DB-A672-B9552FEC6550}"/>
              </a:ext>
            </a:extLst>
          </p:cNvPr>
          <p:cNvSpPr txBox="1"/>
          <p:nvPr/>
        </p:nvSpPr>
        <p:spPr>
          <a:xfrm>
            <a:off x="1911844" y="3033004"/>
            <a:ext cx="3135795"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본 연구의 결론</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 향후 연구 등 논의</a:t>
            </a:r>
          </a:p>
        </p:txBody>
      </p:sp>
      <p:sp>
        <p:nvSpPr>
          <p:cNvPr id="97" name="제목 96">
            <a:extLst>
              <a:ext uri="{FF2B5EF4-FFF2-40B4-BE49-F238E27FC236}">
                <a16:creationId xmlns:a16="http://schemas.microsoft.com/office/drawing/2014/main" id="{6449DDCE-00F9-EE78-73DB-E3DB540E5CA6}"/>
              </a:ext>
            </a:extLst>
          </p:cNvPr>
          <p:cNvSpPr>
            <a:spLocks noGrp="1"/>
          </p:cNvSpPr>
          <p:nvPr>
            <p:ph type="title"/>
          </p:nvPr>
        </p:nvSpPr>
        <p:spPr/>
        <p:txBody>
          <a:bodyPr/>
          <a:lstStyle/>
          <a:p>
            <a:r>
              <a:rPr lang="ko-KR" altLang="en-US" dirty="0"/>
              <a:t>목차</a:t>
            </a:r>
          </a:p>
        </p:txBody>
      </p:sp>
    </p:spTree>
    <p:extLst>
      <p:ext uri="{BB962C8B-B14F-4D97-AF65-F5344CB8AC3E}">
        <p14:creationId xmlns:p14="http://schemas.microsoft.com/office/powerpoint/2010/main" val="18738663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4C633F-B60D-FEBA-ED2F-B3F10B030E78}"/>
              </a:ext>
            </a:extLst>
          </p:cNvPr>
          <p:cNvSpPr>
            <a:spLocks noGrp="1"/>
          </p:cNvSpPr>
          <p:nvPr>
            <p:ph type="title"/>
          </p:nvPr>
        </p:nvSpPr>
        <p:spPr/>
        <p:txBody>
          <a:bodyPr/>
          <a:lstStyle/>
          <a:p>
            <a:r>
              <a:rPr lang="ko-KR" altLang="en-US" dirty="0"/>
              <a:t>프로젝트 </a:t>
            </a:r>
            <a:r>
              <a:rPr lang="en-US" altLang="ko-KR" dirty="0"/>
              <a:t>#2 </a:t>
            </a:r>
            <a:r>
              <a:rPr lang="ko-KR" altLang="en-US" dirty="0"/>
              <a:t>개요</a:t>
            </a:r>
          </a:p>
        </p:txBody>
      </p:sp>
      <p:sp>
        <p:nvSpPr>
          <p:cNvPr id="3" name="Rectangle 3">
            <a:extLst>
              <a:ext uri="{FF2B5EF4-FFF2-40B4-BE49-F238E27FC236}">
                <a16:creationId xmlns:a16="http://schemas.microsoft.com/office/drawing/2014/main" id="{D2F34785-C5AA-F695-6941-A78FBC0FC2EB}"/>
              </a:ext>
            </a:extLst>
          </p:cNvPr>
          <p:cNvSpPr txBox="1">
            <a:spLocks noChangeArrowheads="1"/>
          </p:cNvSpPr>
          <p:nvPr/>
        </p:nvSpPr>
        <p:spPr bwMode="auto">
          <a:xfrm>
            <a:off x="400012" y="1088974"/>
            <a:ext cx="8312034" cy="510595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목표</a:t>
            </a:r>
            <a:endParaRPr lang="en-US" altLang="ko-KR" sz="1800" kern="0" dirty="0">
              <a:solidFill>
                <a:schemeClr val="accent1">
                  <a:lumMod val="75000"/>
                </a:schemeClr>
              </a:solidFill>
              <a:latin typeface="+mn-ea"/>
              <a:ea typeface="+mn-ea"/>
            </a:endParaRPr>
          </a:p>
          <a:p>
            <a:pPr marL="0" indent="0">
              <a:lnSpc>
                <a:spcPct val="130000"/>
              </a:lnSpc>
              <a:spcBef>
                <a:spcPts val="600"/>
              </a:spcBef>
              <a:buNone/>
            </a:pPr>
            <a:endParaRPr lang="en-US" altLang="ko-KR" sz="1800" kern="0" dirty="0">
              <a:solidFill>
                <a:schemeClr val="tx1"/>
              </a:solidFill>
              <a:latin typeface="+mn-ea"/>
              <a:ea typeface="+mn-ea"/>
            </a:endParaRPr>
          </a:p>
          <a:p>
            <a:pPr marL="0" indent="0">
              <a:lnSpc>
                <a:spcPct val="130000"/>
              </a:lnSpc>
              <a:spcBef>
                <a:spcPts val="600"/>
              </a:spcBef>
              <a:buNone/>
            </a:pPr>
            <a:endParaRPr lang="en-US" altLang="ko-KR" sz="1400" kern="0" dirty="0">
              <a:solidFill>
                <a:schemeClr val="tx1"/>
              </a:solidFill>
              <a:latin typeface="+mn-ea"/>
              <a:ea typeface="+mn-ea"/>
            </a:endParaRPr>
          </a:p>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배경</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전자 제품은 우리의 일상생활과 산업 전반에 필수적인 요소가 되었으며</a:t>
            </a:r>
            <a:r>
              <a:rPr lang="en-US" altLang="ko-KR" sz="1400" kern="0" dirty="0">
                <a:solidFill>
                  <a:schemeClr val="tx1"/>
                </a:solidFill>
                <a:latin typeface="+mn-ea"/>
                <a:ea typeface="+mn-ea"/>
              </a:rPr>
              <a:t>, PCB Assy’(Printed Circuit Board Assembly)</a:t>
            </a:r>
            <a:r>
              <a:rPr lang="ko-KR" altLang="en-US" sz="1400" kern="0" dirty="0">
                <a:solidFill>
                  <a:schemeClr val="tx1"/>
                </a:solidFill>
                <a:latin typeface="+mn-ea"/>
                <a:ea typeface="+mn-ea"/>
              </a:rPr>
              <a:t>의 수요 또한 동반 상승하고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특히</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아시아 태평양 지역은 전자 제품 제조의 중심지로서</a:t>
            </a:r>
            <a:r>
              <a:rPr lang="en-US" altLang="ko-KR" sz="1400" kern="0" dirty="0">
                <a:solidFill>
                  <a:schemeClr val="tx1"/>
                </a:solidFill>
                <a:latin typeface="+mn-ea"/>
                <a:ea typeface="+mn-ea"/>
              </a:rPr>
              <a:t>, 2023</a:t>
            </a:r>
            <a:r>
              <a:rPr lang="ko-KR" altLang="en-US" sz="1400" kern="0" dirty="0">
                <a:solidFill>
                  <a:schemeClr val="tx1"/>
                </a:solidFill>
                <a:latin typeface="+mn-ea"/>
                <a:ea typeface="+mn-ea"/>
              </a:rPr>
              <a:t>년 기준으로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어셈블리 시장의 </a:t>
            </a:r>
            <a:r>
              <a:rPr lang="en-US" altLang="ko-KR" sz="1400" kern="0" dirty="0">
                <a:solidFill>
                  <a:schemeClr val="tx1"/>
                </a:solidFill>
                <a:latin typeface="+mn-ea"/>
                <a:ea typeface="+mn-ea"/>
              </a:rPr>
              <a:t>25% </a:t>
            </a:r>
            <a:r>
              <a:rPr lang="ko-KR" altLang="en-US" sz="1400" kern="0" dirty="0">
                <a:solidFill>
                  <a:schemeClr val="tx1"/>
                </a:solidFill>
                <a:latin typeface="+mn-ea"/>
                <a:ea typeface="+mn-ea"/>
              </a:rPr>
              <a:t>이상의 점유율을 차지</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여러 산업 분야에서 전자화가 진행됨에 따라</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고성능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에 대한 수요는 산업 전반에 걸쳐 급격히 확대되고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이에 따른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 제조 공정의 정밀성과 신뢰성 확보는 필수 과제로 부상하고 있음</a:t>
            </a:r>
            <a:endParaRPr lang="en-US" altLang="ko-KR" sz="14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필요성</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공정은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 제조 공정 중 가장 마지막 단계로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많은 </a:t>
            </a:r>
            <a:r>
              <a:rPr lang="en-US" altLang="ko-KR" sz="1400" kern="0" dirty="0">
                <a:solidFill>
                  <a:schemeClr val="tx1"/>
                </a:solidFill>
                <a:latin typeface="+mn-ea"/>
                <a:ea typeface="+mn-ea"/>
              </a:rPr>
              <a:t>SMT </a:t>
            </a:r>
            <a:r>
              <a:rPr lang="ko-KR" altLang="en-US" sz="1400" kern="0" dirty="0" err="1">
                <a:solidFill>
                  <a:schemeClr val="tx1"/>
                </a:solidFill>
                <a:latin typeface="+mn-ea"/>
                <a:ea typeface="+mn-ea"/>
              </a:rPr>
              <a:t>기업들에서</a:t>
            </a:r>
            <a:r>
              <a:rPr lang="ko-KR" altLang="en-US" sz="1400" kern="0" dirty="0">
                <a:solidFill>
                  <a:schemeClr val="tx1"/>
                </a:solidFill>
                <a:latin typeface="+mn-ea"/>
                <a:ea typeface="+mn-ea"/>
              </a:rPr>
              <a:t> 완제품 검사 단계에 </a:t>
            </a:r>
            <a:r>
              <a:rPr lang="en-US" altLang="ko-KR" sz="1400" kern="0" dirty="0">
                <a:solidFill>
                  <a:schemeClr val="tx1"/>
                </a:solidFill>
                <a:latin typeface="+mn-ea"/>
                <a:ea typeface="+mn-ea"/>
              </a:rPr>
              <a:t>AOI (Automated Optical Inspection, </a:t>
            </a:r>
            <a:r>
              <a:rPr lang="ko-KR" altLang="en-US" sz="1400" kern="0" dirty="0">
                <a:solidFill>
                  <a:schemeClr val="tx1"/>
                </a:solidFill>
                <a:latin typeface="+mn-ea"/>
                <a:ea typeface="+mn-ea"/>
              </a:rPr>
              <a:t>자동 광학 검사</a:t>
            </a:r>
            <a:r>
              <a:rPr lang="en-US" altLang="ko-KR" sz="1400" kern="0" dirty="0">
                <a:solidFill>
                  <a:schemeClr val="tx1"/>
                </a:solidFill>
                <a:latin typeface="+mn-ea"/>
                <a:ea typeface="+mn-ea"/>
              </a:rPr>
              <a:t>)</a:t>
            </a:r>
            <a:r>
              <a:rPr lang="ko-KR" altLang="en-US" sz="1400" kern="0" dirty="0">
                <a:solidFill>
                  <a:schemeClr val="tx1"/>
                </a:solidFill>
                <a:latin typeface="+mn-ea"/>
                <a:ea typeface="+mn-ea"/>
              </a:rPr>
              <a:t>를 활용하고 있으나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가성 불량 </a:t>
            </a:r>
            <a:r>
              <a:rPr lang="en-US" altLang="ko-KR" sz="1400" kern="0" dirty="0">
                <a:solidFill>
                  <a:schemeClr val="tx1"/>
                </a:solidFill>
                <a:latin typeface="+mn-ea"/>
                <a:ea typeface="+mn-ea"/>
              </a:rPr>
              <a:t>(false defect) </a:t>
            </a:r>
            <a:r>
              <a:rPr lang="ko-KR" altLang="en-US" sz="1400" kern="0" dirty="0">
                <a:solidFill>
                  <a:schemeClr val="tx1"/>
                </a:solidFill>
                <a:latin typeface="+mn-ea"/>
                <a:ea typeface="+mn-ea"/>
              </a:rPr>
              <a:t>발생률이 높아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작업자의 후속 육안 검사가 필수적임</a:t>
            </a:r>
            <a:endParaRPr lang="en-US" altLang="ko-KR" kern="0" dirty="0">
              <a:solidFill>
                <a:srgbClr val="0033CC"/>
              </a:solidFill>
              <a:latin typeface="+mn-ea"/>
              <a:ea typeface="+mn-ea"/>
            </a:endParaRPr>
          </a:p>
        </p:txBody>
      </p:sp>
      <p:sp>
        <p:nvSpPr>
          <p:cNvPr id="4" name="직사각형 3">
            <a:extLst>
              <a:ext uri="{FF2B5EF4-FFF2-40B4-BE49-F238E27FC236}">
                <a16:creationId xmlns:a16="http://schemas.microsoft.com/office/drawing/2014/main" id="{2B2F95EB-334A-08BE-293F-F085586C932F}"/>
              </a:ext>
            </a:extLst>
          </p:cNvPr>
          <p:cNvSpPr/>
          <p:nvPr/>
        </p:nvSpPr>
        <p:spPr bwMode="auto">
          <a:xfrm>
            <a:off x="748275" y="1578798"/>
            <a:ext cx="7650085" cy="53640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600" dirty="0">
                <a:solidFill>
                  <a:srgbClr val="0033CC"/>
                </a:solidFill>
                <a:latin typeface="Arial" charset="0"/>
              </a:rPr>
              <a:t>SMT </a:t>
            </a:r>
            <a:r>
              <a:rPr lang="ko-KR" altLang="en-US" sz="1600" dirty="0">
                <a:solidFill>
                  <a:srgbClr val="0033CC"/>
                </a:solidFill>
                <a:latin typeface="Arial" charset="0"/>
              </a:rPr>
              <a:t>공정의 주요 불량 검출을 위한 딥러닝 방법 연구</a:t>
            </a:r>
            <a:endParaRPr kumimoji="0" lang="ko-KR" altLang="en-US" sz="1600" b="0" i="0" u="none" strike="noStrike" cap="none" normalizeH="0" baseline="0" dirty="0">
              <a:ln>
                <a:noFill/>
              </a:ln>
              <a:solidFill>
                <a:srgbClr val="0033CC"/>
              </a:solidFill>
              <a:effectLst/>
              <a:latin typeface="Arial" charset="0"/>
            </a:endParaRPr>
          </a:p>
        </p:txBody>
      </p:sp>
    </p:spTree>
    <p:extLst>
      <p:ext uri="{BB962C8B-B14F-4D97-AF65-F5344CB8AC3E}">
        <p14:creationId xmlns:p14="http://schemas.microsoft.com/office/powerpoint/2010/main" val="23978947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10D13-A7F8-4502-DD65-20B5774B99F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DE800F3-E48B-C1FF-262C-90F45017438C}"/>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0CB9EC23-4729-069C-418A-5D15EAFEA0E3}"/>
              </a:ext>
            </a:extLst>
          </p:cNvPr>
          <p:cNvSpPr txBox="1">
            <a:spLocks noChangeArrowheads="1"/>
          </p:cNvSpPr>
          <p:nvPr/>
        </p:nvSpPr>
        <p:spPr bwMode="auto">
          <a:xfrm>
            <a:off x="203398" y="998973"/>
            <a:ext cx="8312034" cy="2483693"/>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배경</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전자 제품은 우리의 일상생활과 산업 전반에 필수적인 요소가 되었으며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 제품의 핵심 구성 요소 중 하나인 </a:t>
            </a:r>
            <a:r>
              <a:rPr lang="en-US" altLang="ko-KR" sz="1400" u="sng" kern="0" dirty="0">
                <a:solidFill>
                  <a:schemeClr val="tx1"/>
                </a:solidFill>
                <a:latin typeface="+mn-ea"/>
                <a:ea typeface="+mn-ea"/>
              </a:rPr>
              <a:t>PCB Assy’(Printed Circuit Board Assembly)</a:t>
            </a:r>
            <a:r>
              <a:rPr lang="ko-KR" altLang="en-US" sz="1400" u="sng" kern="0" dirty="0">
                <a:solidFill>
                  <a:schemeClr val="tx1"/>
                </a:solidFill>
                <a:latin typeface="+mn-ea"/>
                <a:ea typeface="+mn-ea"/>
              </a:rPr>
              <a:t>의 수요 또한 동반 상승</a:t>
            </a:r>
            <a:r>
              <a:rPr lang="ko-KR" altLang="en-US" sz="1400" kern="0" dirty="0">
                <a:solidFill>
                  <a:schemeClr val="tx1"/>
                </a:solidFill>
                <a:latin typeface="+mn-ea"/>
                <a:ea typeface="+mn-ea"/>
              </a:rPr>
              <a:t>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시장 조사에 따르면</a:t>
            </a:r>
            <a:r>
              <a:rPr lang="en-US" altLang="ko-KR" sz="1400" u="sng" kern="0" dirty="0">
                <a:solidFill>
                  <a:schemeClr val="tx1"/>
                </a:solidFill>
                <a:latin typeface="+mn-ea"/>
                <a:ea typeface="+mn-ea"/>
              </a:rPr>
              <a:t>, </a:t>
            </a:r>
            <a:r>
              <a:rPr lang="ko-KR" altLang="en-US" sz="1400" u="sng" kern="0" dirty="0">
                <a:solidFill>
                  <a:schemeClr val="tx1"/>
                </a:solidFill>
                <a:latin typeface="+mn-ea"/>
                <a:ea typeface="+mn-ea"/>
              </a:rPr>
              <a:t>글로벌 </a:t>
            </a:r>
            <a:r>
              <a:rPr lang="en-US" altLang="ko-KR" sz="1400" u="sng" kern="0" dirty="0">
                <a:solidFill>
                  <a:schemeClr val="tx1"/>
                </a:solidFill>
                <a:latin typeface="+mn-ea"/>
                <a:ea typeface="+mn-ea"/>
              </a:rPr>
              <a:t>PCB </a:t>
            </a:r>
            <a:r>
              <a:rPr lang="ko-KR" altLang="en-US" sz="1400" u="sng" kern="0" dirty="0">
                <a:solidFill>
                  <a:schemeClr val="tx1"/>
                </a:solidFill>
                <a:latin typeface="+mn-ea"/>
                <a:ea typeface="+mn-ea"/>
              </a:rPr>
              <a:t>어셈블리 시장은 </a:t>
            </a:r>
            <a:r>
              <a:rPr lang="en-US" altLang="ko-KR" sz="1400" u="sng" kern="0" dirty="0">
                <a:solidFill>
                  <a:schemeClr val="tx1"/>
                </a:solidFill>
                <a:latin typeface="+mn-ea"/>
                <a:ea typeface="+mn-ea"/>
              </a:rPr>
              <a:t>2023</a:t>
            </a:r>
            <a:r>
              <a:rPr lang="ko-KR" altLang="en-US" sz="1400" u="sng" kern="0" dirty="0">
                <a:solidFill>
                  <a:schemeClr val="tx1"/>
                </a:solidFill>
                <a:latin typeface="+mn-ea"/>
                <a:ea typeface="+mn-ea"/>
              </a:rPr>
              <a:t>년 약 </a:t>
            </a:r>
            <a:r>
              <a:rPr lang="en-US" altLang="ko-KR" sz="1400" u="sng" kern="0" dirty="0">
                <a:solidFill>
                  <a:schemeClr val="tx1"/>
                </a:solidFill>
                <a:latin typeface="+mn-ea"/>
                <a:ea typeface="+mn-ea"/>
              </a:rPr>
              <a:t>731</a:t>
            </a:r>
            <a:r>
              <a:rPr lang="ko-KR" altLang="en-US" sz="1400" u="sng" kern="0" dirty="0">
                <a:solidFill>
                  <a:schemeClr val="tx1"/>
                </a:solidFill>
                <a:latin typeface="+mn-ea"/>
                <a:ea typeface="+mn-ea"/>
              </a:rPr>
              <a:t>억 달러로 평가되었고</a:t>
            </a:r>
            <a:r>
              <a:rPr lang="en-US" altLang="ko-KR" sz="1400" u="sng" kern="0" dirty="0">
                <a:solidFill>
                  <a:schemeClr val="tx1"/>
                </a:solidFill>
                <a:latin typeface="+mn-ea"/>
                <a:ea typeface="+mn-ea"/>
              </a:rPr>
              <a:t>, 2031</a:t>
            </a:r>
            <a:r>
              <a:rPr lang="ko-KR" altLang="en-US" sz="1400" u="sng" kern="0" dirty="0">
                <a:solidFill>
                  <a:schemeClr val="tx1"/>
                </a:solidFill>
                <a:latin typeface="+mn-ea"/>
                <a:ea typeface="+mn-ea"/>
              </a:rPr>
              <a:t>년까지 약 </a:t>
            </a:r>
            <a:r>
              <a:rPr lang="en-US" altLang="ko-KR" sz="1400" u="sng" kern="0" dirty="0">
                <a:solidFill>
                  <a:schemeClr val="tx1"/>
                </a:solidFill>
                <a:latin typeface="+mn-ea"/>
                <a:ea typeface="+mn-ea"/>
              </a:rPr>
              <a:t>962</a:t>
            </a:r>
            <a:r>
              <a:rPr lang="ko-KR" altLang="en-US" sz="1400" u="sng" kern="0" dirty="0">
                <a:solidFill>
                  <a:schemeClr val="tx1"/>
                </a:solidFill>
                <a:latin typeface="+mn-ea"/>
                <a:ea typeface="+mn-ea"/>
              </a:rPr>
              <a:t>억 달러에 이를 것으로 예상</a:t>
            </a:r>
            <a:r>
              <a:rPr lang="ko-KR" altLang="en-US" sz="1400" kern="0" dirty="0">
                <a:solidFill>
                  <a:schemeClr val="tx1"/>
                </a:solidFill>
                <a:latin typeface="+mn-ea"/>
                <a:ea typeface="+mn-ea"/>
              </a:rPr>
              <a:t>되며</a:t>
            </a:r>
            <a:r>
              <a:rPr lang="en-US" altLang="ko-KR" sz="1400" kern="0" dirty="0">
                <a:solidFill>
                  <a:schemeClr val="tx1"/>
                </a:solidFill>
                <a:latin typeface="+mn-ea"/>
                <a:ea typeface="+mn-ea"/>
              </a:rPr>
              <a:t>[1], </a:t>
            </a:r>
            <a:r>
              <a:rPr lang="ko-KR" altLang="en-US" sz="1400" kern="0" dirty="0">
                <a:solidFill>
                  <a:schemeClr val="tx1"/>
                </a:solidFill>
                <a:latin typeface="+mn-ea"/>
                <a:ea typeface="+mn-ea"/>
              </a:rPr>
              <a:t>특히 아시아 태평양 지역은 전자 제품 제조의 중심지로서</a:t>
            </a:r>
            <a:r>
              <a:rPr lang="en-US" altLang="ko-KR" sz="1400" kern="0" dirty="0">
                <a:solidFill>
                  <a:schemeClr val="tx1"/>
                </a:solidFill>
                <a:latin typeface="+mn-ea"/>
                <a:ea typeface="+mn-ea"/>
              </a:rPr>
              <a:t>, 2023</a:t>
            </a:r>
            <a:r>
              <a:rPr lang="ko-KR" altLang="en-US" sz="1400" kern="0" dirty="0">
                <a:solidFill>
                  <a:schemeClr val="tx1"/>
                </a:solidFill>
                <a:latin typeface="+mn-ea"/>
                <a:ea typeface="+mn-ea"/>
              </a:rPr>
              <a:t>년 기준으로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어셈블리 시장의 </a:t>
            </a:r>
            <a:r>
              <a:rPr lang="en-US" altLang="ko-KR" sz="1400" kern="0" dirty="0">
                <a:solidFill>
                  <a:schemeClr val="tx1"/>
                </a:solidFill>
                <a:latin typeface="+mn-ea"/>
                <a:ea typeface="+mn-ea"/>
              </a:rPr>
              <a:t>25% </a:t>
            </a:r>
            <a:r>
              <a:rPr lang="ko-KR" altLang="en-US" sz="1400" kern="0" dirty="0">
                <a:solidFill>
                  <a:schemeClr val="tx1"/>
                </a:solidFill>
                <a:latin typeface="+mn-ea"/>
                <a:ea typeface="+mn-ea"/>
              </a:rPr>
              <a:t>이상의 점유율을 차지하고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향후에도 높은 성장세를 유지할 것으로 전망됨</a:t>
            </a:r>
            <a:r>
              <a:rPr lang="en-US" altLang="ko-KR" sz="1400" kern="0" dirty="0">
                <a:solidFill>
                  <a:schemeClr val="tx1"/>
                </a:solidFill>
                <a:latin typeface="+mn-ea"/>
                <a:ea typeface="+mn-ea"/>
              </a:rPr>
              <a:t>[2]</a:t>
            </a:r>
          </a:p>
        </p:txBody>
      </p:sp>
      <p:pic>
        <p:nvPicPr>
          <p:cNvPr id="5" name="Picture 0">
            <a:extLst>
              <a:ext uri="{FF2B5EF4-FFF2-40B4-BE49-F238E27FC236}">
                <a16:creationId xmlns:a16="http://schemas.microsoft.com/office/drawing/2014/main" id="{4056FE2F-62F5-8A03-4F11-69BA990B9A5E}"/>
              </a:ext>
            </a:extLst>
          </p:cNvPr>
          <p:cNvPicPr>
            <a:picLocks noChangeAspect="1"/>
          </p:cNvPicPr>
          <p:nvPr/>
        </p:nvPicPr>
        <p:blipFill>
          <a:blip r:embed="rId3"/>
          <a:stretch>
            <a:fillRect/>
          </a:stretch>
        </p:blipFill>
        <p:spPr>
          <a:xfrm>
            <a:off x="4278601" y="3578008"/>
            <a:ext cx="4694479" cy="2683872"/>
          </a:xfrm>
          <a:prstGeom prst="rect">
            <a:avLst/>
          </a:prstGeom>
          <a:noFill/>
          <a:ln>
            <a:noFill/>
          </a:ln>
          <a:effectLst/>
        </p:spPr>
      </p:pic>
      <p:sp>
        <p:nvSpPr>
          <p:cNvPr id="6" name="Rectangle 3">
            <a:extLst>
              <a:ext uri="{FF2B5EF4-FFF2-40B4-BE49-F238E27FC236}">
                <a16:creationId xmlns:a16="http://schemas.microsoft.com/office/drawing/2014/main" id="{2278F7FE-F2AA-A2B2-11AF-0DBB03B411BC}"/>
              </a:ext>
            </a:extLst>
          </p:cNvPr>
          <p:cNvSpPr txBox="1">
            <a:spLocks noChangeArrowheads="1"/>
          </p:cNvSpPr>
          <p:nvPr/>
        </p:nvSpPr>
        <p:spPr bwMode="auto">
          <a:xfrm>
            <a:off x="191439" y="3609002"/>
            <a:ext cx="3930556" cy="164961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여러 산업 분야에서 전자화가 진행됨에 따라</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고성능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에 대한 수요는 산업 전반에 걸쳐 급격히 확대되고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이에 따른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모듈 제조 공정의 정밀성과 신뢰성 확보는 필수 과제로 부상</a:t>
            </a:r>
            <a:endParaRPr lang="en-US" altLang="ko-KR" sz="1400" kern="0" dirty="0">
              <a:solidFill>
                <a:schemeClr val="accent1">
                  <a:lumMod val="75000"/>
                </a:schemeClr>
              </a:solidFill>
              <a:latin typeface="+mn-ea"/>
              <a:ea typeface="+mn-ea"/>
            </a:endParaRPr>
          </a:p>
        </p:txBody>
      </p:sp>
    </p:spTree>
    <p:extLst>
      <p:ext uri="{BB962C8B-B14F-4D97-AF65-F5344CB8AC3E}">
        <p14:creationId xmlns:p14="http://schemas.microsoft.com/office/powerpoint/2010/main" val="26882153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717BE-8F9A-323D-27EA-21DAD93E5E8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341DF96-9A88-ECB6-2A08-2B88AE2D4230}"/>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630F5EB9-0D89-CAA9-D6F2-C5104D50BA4A}"/>
              </a:ext>
            </a:extLst>
          </p:cNvPr>
          <p:cNvSpPr txBox="1">
            <a:spLocks noChangeArrowheads="1"/>
          </p:cNvSpPr>
          <p:nvPr/>
        </p:nvSpPr>
        <p:spPr bwMode="auto">
          <a:xfrm>
            <a:off x="203398" y="998973"/>
            <a:ext cx="8312034" cy="327467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프로젝트 필요성</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공정은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를 제조하는 과정 중 가장 마지막 단계로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 부품을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기판 위에 정밀하게 </a:t>
            </a:r>
            <a:r>
              <a:rPr lang="ko-KR" altLang="en-US" sz="1400" kern="0" dirty="0" err="1">
                <a:solidFill>
                  <a:schemeClr val="tx1"/>
                </a:solidFill>
                <a:latin typeface="+mn-ea"/>
                <a:ea typeface="+mn-ea"/>
              </a:rPr>
              <a:t>실장하는</a:t>
            </a:r>
            <a:r>
              <a:rPr lang="ko-KR" altLang="en-US" sz="1400" kern="0" dirty="0">
                <a:solidFill>
                  <a:schemeClr val="tx1"/>
                </a:solidFill>
                <a:latin typeface="+mn-ea"/>
                <a:ea typeface="+mn-ea"/>
              </a:rPr>
              <a:t> 핵심 공정임</a:t>
            </a:r>
            <a:r>
              <a:rPr lang="en-US" altLang="ko-KR" sz="1400" kern="0" dirty="0">
                <a:solidFill>
                  <a:schemeClr val="tx1"/>
                </a:solidFill>
                <a:latin typeface="+mn-ea"/>
                <a:ea typeface="+mn-ea"/>
              </a:rPr>
              <a:t>. </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r>
              <a:rPr lang="en-US" altLang="ko-KR" sz="1400" kern="0" dirty="0">
                <a:solidFill>
                  <a:schemeClr val="tx1"/>
                </a:solidFill>
                <a:latin typeface="+mn-ea"/>
                <a:ea typeface="+mn-ea"/>
              </a:rPr>
              <a:t>2022</a:t>
            </a:r>
            <a:r>
              <a:rPr lang="ko-KR" altLang="en-US" sz="1400" kern="0" dirty="0">
                <a:solidFill>
                  <a:schemeClr val="tx1"/>
                </a:solidFill>
                <a:latin typeface="+mn-ea"/>
                <a:ea typeface="+mn-ea"/>
              </a:rPr>
              <a:t>년 ‘</a:t>
            </a:r>
            <a:r>
              <a:rPr lang="en-US" altLang="ko-KR" sz="1400" kern="0" dirty="0">
                <a:solidFill>
                  <a:schemeClr val="tx1"/>
                </a:solidFill>
                <a:latin typeface="+mn-ea"/>
                <a:ea typeface="+mn-ea"/>
              </a:rPr>
              <a:t>PCB </a:t>
            </a:r>
            <a:r>
              <a:rPr lang="ko-KR" altLang="en-US" sz="1400" kern="0" dirty="0" err="1">
                <a:solidFill>
                  <a:schemeClr val="tx1"/>
                </a:solidFill>
                <a:latin typeface="+mn-ea"/>
                <a:ea typeface="+mn-ea"/>
              </a:rPr>
              <a:t>산업혁신센터’에</a:t>
            </a:r>
            <a:r>
              <a:rPr lang="ko-KR" altLang="en-US" sz="1400" kern="0" dirty="0">
                <a:solidFill>
                  <a:schemeClr val="tx1"/>
                </a:solidFill>
                <a:latin typeface="+mn-ea"/>
                <a:ea typeface="+mn-ea"/>
              </a:rPr>
              <a:t> 따르면</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전자기기에서 주로 발생하는 불량 및 공정 단계를 아래와 같이 분석하였고</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불량 발생처는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제조에서 </a:t>
            </a:r>
            <a:r>
              <a:rPr lang="en-US" altLang="ko-KR" sz="1400" kern="0" dirty="0">
                <a:solidFill>
                  <a:schemeClr val="tx1"/>
                </a:solidFill>
                <a:latin typeface="+mn-ea"/>
                <a:ea typeface="+mn-ea"/>
              </a:rPr>
              <a:t>22%, SMT</a:t>
            </a:r>
            <a:r>
              <a:rPr lang="ko-KR" altLang="en-US" sz="1400" kern="0" dirty="0">
                <a:solidFill>
                  <a:schemeClr val="tx1"/>
                </a:solidFill>
                <a:latin typeface="+mn-ea"/>
                <a:ea typeface="+mn-ea"/>
              </a:rPr>
              <a:t>에서 </a:t>
            </a:r>
            <a:r>
              <a:rPr lang="en-US" altLang="ko-KR" sz="1400" kern="0" dirty="0">
                <a:solidFill>
                  <a:schemeClr val="tx1"/>
                </a:solidFill>
                <a:latin typeface="+mn-ea"/>
                <a:ea typeface="+mn-ea"/>
              </a:rPr>
              <a:t>47% </a:t>
            </a:r>
            <a:r>
              <a:rPr lang="ko-KR" altLang="en-US" sz="1400" kern="0" dirty="0">
                <a:solidFill>
                  <a:schemeClr val="tx1"/>
                </a:solidFill>
                <a:latin typeface="+mn-ea"/>
                <a:ea typeface="+mn-ea"/>
              </a:rPr>
              <a:t>그리고 </a:t>
            </a:r>
            <a:r>
              <a:rPr lang="en-US" altLang="ko-KR" sz="1400" kern="0" dirty="0">
                <a:solidFill>
                  <a:schemeClr val="tx1"/>
                </a:solidFill>
                <a:latin typeface="+mn-ea"/>
                <a:ea typeface="+mn-ea"/>
              </a:rPr>
              <a:t>Field</a:t>
            </a:r>
            <a:r>
              <a:rPr lang="ko-KR" altLang="en-US" sz="1400" kern="0" dirty="0">
                <a:solidFill>
                  <a:schemeClr val="tx1"/>
                </a:solidFill>
                <a:latin typeface="+mn-ea"/>
                <a:ea typeface="+mn-ea"/>
              </a:rPr>
              <a:t>에서 </a:t>
            </a:r>
            <a:r>
              <a:rPr lang="en-US" altLang="ko-KR" sz="1400" kern="0" dirty="0">
                <a:solidFill>
                  <a:schemeClr val="tx1"/>
                </a:solidFill>
                <a:latin typeface="+mn-ea"/>
                <a:ea typeface="+mn-ea"/>
              </a:rPr>
              <a:t>28%</a:t>
            </a:r>
            <a:r>
              <a:rPr lang="ko-KR" altLang="en-US" sz="1400" kern="0" dirty="0">
                <a:solidFill>
                  <a:schemeClr val="tx1"/>
                </a:solidFill>
                <a:latin typeface="+mn-ea"/>
                <a:ea typeface="+mn-ea"/>
              </a:rPr>
              <a:t>가 나온 것으로 조사되었음 </a:t>
            </a:r>
            <a:r>
              <a:rPr lang="en-US" altLang="ko-KR" sz="1400" kern="0" dirty="0">
                <a:solidFill>
                  <a:schemeClr val="tx1"/>
                </a:solidFill>
                <a:latin typeface="+mn-ea"/>
                <a:ea typeface="+mn-ea"/>
              </a:rPr>
              <a:t>[3]</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이와 같이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a:t>
            </a:r>
            <a:r>
              <a:rPr lang="en-US" altLang="ko-KR" sz="1400" kern="0" dirty="0">
                <a:solidFill>
                  <a:schemeClr val="tx1"/>
                </a:solidFill>
                <a:latin typeface="+mn-ea"/>
              </a:rPr>
              <a:t> </a:t>
            </a:r>
            <a:r>
              <a:rPr lang="ko-KR" altLang="en-US" sz="1400" kern="0" dirty="0">
                <a:solidFill>
                  <a:schemeClr val="tx1"/>
                </a:solidFill>
                <a:latin typeface="+mn-ea"/>
                <a:ea typeface="+mn-ea"/>
              </a:rPr>
              <a:t>불량이 전체 불량의 거의 절반을 차지하고 있다는 점은 해당 공정에서의 품질 관리 및 불량 검출의 중요성을 보여줌</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endParaRPr lang="en-US" altLang="ko-KR" sz="1400" kern="0" dirty="0">
              <a:solidFill>
                <a:schemeClr val="tx1"/>
              </a:solidFill>
              <a:latin typeface="+mn-ea"/>
              <a:ea typeface="+mn-ea"/>
            </a:endParaRPr>
          </a:p>
        </p:txBody>
      </p:sp>
      <p:pic>
        <p:nvPicPr>
          <p:cNvPr id="3" name="_x537775448">
            <a:extLst>
              <a:ext uri="{FF2B5EF4-FFF2-40B4-BE49-F238E27FC236}">
                <a16:creationId xmlns:a16="http://schemas.microsoft.com/office/drawing/2014/main" id="{86DD9D3A-B1C2-6D7B-7281-48D9B41BB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69" y="3969006"/>
            <a:ext cx="5850065" cy="218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645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887C-BD24-4B66-9646-DDC9B42B948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6F4557E-2C32-240D-482B-207E025F3F15}"/>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62D5B34D-4136-D232-5F47-B95F97028679}"/>
              </a:ext>
            </a:extLst>
          </p:cNvPr>
          <p:cNvSpPr txBox="1">
            <a:spLocks noChangeArrowheads="1"/>
          </p:cNvSpPr>
          <p:nvPr/>
        </p:nvSpPr>
        <p:spPr bwMode="auto">
          <a:xfrm>
            <a:off x="203398" y="998973"/>
            <a:ext cx="8312034" cy="2483693"/>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프로젝트 필요성 </a:t>
            </a:r>
            <a:r>
              <a:rPr lang="en-US" altLang="ko-KR" sz="1600" kern="0" dirty="0">
                <a:solidFill>
                  <a:schemeClr val="tx1"/>
                </a:solidFill>
                <a:latin typeface="+mn-ea"/>
                <a:ea typeface="+mn-ea"/>
              </a:rPr>
              <a:t>[</a:t>
            </a:r>
            <a:r>
              <a:rPr lang="ko-KR" altLang="en-US" sz="1600" kern="0" dirty="0">
                <a:solidFill>
                  <a:schemeClr val="tx1"/>
                </a:solidFill>
                <a:latin typeface="+mn-ea"/>
                <a:ea typeface="+mn-ea"/>
              </a:rPr>
              <a:t>계속</a:t>
            </a:r>
            <a:r>
              <a:rPr lang="en-US" altLang="ko-KR" sz="1600" kern="0" dirty="0">
                <a:solidFill>
                  <a:schemeClr val="tx1"/>
                </a:solidFill>
                <a:latin typeface="+mn-ea"/>
                <a:ea typeface="+mn-ea"/>
              </a:rPr>
              <a:t>]</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현재 많은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제조 </a:t>
            </a:r>
            <a:r>
              <a:rPr lang="ko-KR" altLang="en-US" sz="1400" kern="0" dirty="0" err="1">
                <a:solidFill>
                  <a:schemeClr val="tx1"/>
                </a:solidFill>
                <a:latin typeface="+mn-ea"/>
                <a:ea typeface="+mn-ea"/>
              </a:rPr>
              <a:t>기업들에서는</a:t>
            </a:r>
            <a:r>
              <a:rPr lang="ko-KR" altLang="en-US" sz="1400" kern="0" dirty="0">
                <a:solidFill>
                  <a:schemeClr val="tx1"/>
                </a:solidFill>
                <a:latin typeface="+mn-ea"/>
                <a:ea typeface="+mn-ea"/>
              </a:rPr>
              <a:t> 품질 관리를 위해 완제품 검사 단계에서 </a:t>
            </a:r>
            <a:r>
              <a:rPr lang="en-US" altLang="ko-KR" sz="1400" kern="0" dirty="0">
                <a:solidFill>
                  <a:schemeClr val="tx1"/>
                </a:solidFill>
                <a:latin typeface="+mn-ea"/>
                <a:ea typeface="+mn-ea"/>
              </a:rPr>
              <a:t>AOI(Automated Optical Inspection, </a:t>
            </a:r>
            <a:r>
              <a:rPr lang="ko-KR" altLang="en-US" sz="1400" kern="0" dirty="0">
                <a:solidFill>
                  <a:schemeClr val="tx1"/>
                </a:solidFill>
                <a:latin typeface="+mn-ea"/>
                <a:ea typeface="+mn-ea"/>
              </a:rPr>
              <a:t>자동 광학 검사</a:t>
            </a:r>
            <a:r>
              <a:rPr lang="en-US" altLang="ko-KR" sz="1400" kern="0" dirty="0">
                <a:solidFill>
                  <a:schemeClr val="tx1"/>
                </a:solidFill>
                <a:latin typeface="+mn-ea"/>
                <a:ea typeface="+mn-ea"/>
              </a:rPr>
              <a:t>)</a:t>
            </a:r>
            <a:r>
              <a:rPr lang="ko-KR" altLang="en-US" sz="1400" kern="0" dirty="0">
                <a:solidFill>
                  <a:schemeClr val="tx1"/>
                </a:solidFill>
                <a:latin typeface="+mn-ea"/>
                <a:ea typeface="+mn-ea"/>
              </a:rPr>
              <a:t>를 활용하고 있으나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기존 </a:t>
            </a:r>
            <a:r>
              <a:rPr lang="en-US" altLang="ko-KR" sz="1400" kern="0" dirty="0">
                <a:solidFill>
                  <a:schemeClr val="tx1"/>
                </a:solidFill>
                <a:latin typeface="+mn-ea"/>
                <a:ea typeface="+mn-ea"/>
              </a:rPr>
              <a:t>AOI </a:t>
            </a:r>
            <a:r>
              <a:rPr lang="ko-KR" altLang="en-US" sz="1400" kern="0" dirty="0">
                <a:solidFill>
                  <a:schemeClr val="tx1"/>
                </a:solidFill>
                <a:latin typeface="+mn-ea"/>
                <a:ea typeface="+mn-ea"/>
              </a:rPr>
              <a:t>설비는 약간의 오차나 비정형 패턴이 있는 경우에도 모두 불량으로 판단하는 경향이 있어 결과적으로 가성 불량 </a:t>
            </a:r>
            <a:r>
              <a:rPr lang="en-US" altLang="ko-KR" sz="1400" kern="0" dirty="0">
                <a:solidFill>
                  <a:schemeClr val="tx1"/>
                </a:solidFill>
                <a:latin typeface="+mn-ea"/>
                <a:ea typeface="+mn-ea"/>
              </a:rPr>
              <a:t>(false defect) </a:t>
            </a:r>
            <a:r>
              <a:rPr lang="ko-KR" altLang="en-US" sz="1400" kern="0" dirty="0">
                <a:solidFill>
                  <a:schemeClr val="tx1"/>
                </a:solidFill>
                <a:latin typeface="+mn-ea"/>
                <a:ea typeface="+mn-ea"/>
              </a:rPr>
              <a:t>발생률을 높이며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실제 불량 유형에 대한 구체적인 정보 제공이 미흡하다는 한계가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이는 육안 검사의 병행을 필요로 하게 만들어 검사 비용과 시간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인력 자원을 증가시키는 요인으로 작용함</a:t>
            </a:r>
            <a:endParaRPr lang="en-US" altLang="ko-KR" sz="1400" kern="0" dirty="0">
              <a:solidFill>
                <a:schemeClr val="tx1"/>
              </a:solidFill>
              <a:latin typeface="+mn-ea"/>
              <a:ea typeface="+mn-ea"/>
            </a:endParaRPr>
          </a:p>
        </p:txBody>
      </p:sp>
      <p:pic>
        <p:nvPicPr>
          <p:cNvPr id="5" name="_x537757520">
            <a:extLst>
              <a:ext uri="{FF2B5EF4-FFF2-40B4-BE49-F238E27FC236}">
                <a16:creationId xmlns:a16="http://schemas.microsoft.com/office/drawing/2014/main" id="{7A7F5113-6FB0-8AD0-2A03-567ED38EA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1995" y="3158997"/>
            <a:ext cx="4898934" cy="25882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1DDDB08-349E-A9B8-ACF3-A10EB1BEB371}"/>
              </a:ext>
            </a:extLst>
          </p:cNvPr>
          <p:cNvSpPr txBox="1">
            <a:spLocks noChangeArrowheads="1"/>
          </p:cNvSpPr>
          <p:nvPr/>
        </p:nvSpPr>
        <p:spPr bwMode="auto">
          <a:xfrm>
            <a:off x="203397" y="3569280"/>
            <a:ext cx="4278601" cy="1929695"/>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실제 현장 사례에 따르면</a:t>
            </a:r>
            <a:r>
              <a:rPr lang="en-US" altLang="ko-KR" sz="1400" kern="0" dirty="0">
                <a:solidFill>
                  <a:schemeClr val="tx1"/>
                </a:solidFill>
                <a:latin typeface="+mn-ea"/>
                <a:ea typeface="+mn-ea"/>
              </a:rPr>
              <a:t>, AOI</a:t>
            </a:r>
            <a:r>
              <a:rPr lang="ko-KR" altLang="en-US" sz="1400" kern="0" dirty="0">
                <a:solidFill>
                  <a:schemeClr val="tx1"/>
                </a:solidFill>
                <a:latin typeface="+mn-ea"/>
                <a:ea typeface="+mn-ea"/>
              </a:rPr>
              <a:t>에서 탐지된 불량 중 약 </a:t>
            </a:r>
            <a:r>
              <a:rPr lang="en-US" altLang="ko-KR" sz="1400" kern="0" dirty="0">
                <a:solidFill>
                  <a:schemeClr val="tx1"/>
                </a:solidFill>
                <a:latin typeface="+mn-ea"/>
                <a:ea typeface="+mn-ea"/>
              </a:rPr>
              <a:t>90% </a:t>
            </a:r>
            <a:r>
              <a:rPr lang="ko-KR" altLang="en-US" sz="1400" kern="0" dirty="0">
                <a:solidFill>
                  <a:schemeClr val="tx1"/>
                </a:solidFill>
                <a:latin typeface="+mn-ea"/>
                <a:ea typeface="+mn-ea"/>
              </a:rPr>
              <a:t>이상이 가성 불량이며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최종 육안 검사자의 판별을 통해서만 실제 불량 여부가 확정되고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이와 같은 불필요한 검사 반복은 생산성 저하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검사 비용 증가</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공정 지연 등의 문제로 이어지고 있음</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4452566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5A31E-A101-E1DD-FD28-2827E3D0B97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1DD4B80-16A8-9E40-EB91-697D3E56BB46}"/>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E3C828C9-E78E-4812-9AFA-2472BC693EA4}"/>
              </a:ext>
            </a:extLst>
          </p:cNvPr>
          <p:cNvSpPr txBox="1">
            <a:spLocks noChangeArrowheads="1"/>
          </p:cNvSpPr>
          <p:nvPr/>
        </p:nvSpPr>
        <p:spPr bwMode="auto">
          <a:xfrm>
            <a:off x="203398" y="998973"/>
            <a:ext cx="8312034" cy="495513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1) </a:t>
            </a:r>
            <a:r>
              <a:rPr lang="ko-KR" altLang="en-US" sz="1600" kern="0" dirty="0">
                <a:solidFill>
                  <a:schemeClr val="tx1"/>
                </a:solidFill>
                <a:latin typeface="+mn-ea"/>
                <a:ea typeface="+mn-ea"/>
              </a:rPr>
              <a:t>연구 목적</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따라서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이러한 문제를 해결하고자 본 연구는 </a:t>
            </a:r>
            <a:r>
              <a:rPr lang="en-US" altLang="ko-KR" sz="1400" kern="0" dirty="0">
                <a:solidFill>
                  <a:schemeClr val="tx1"/>
                </a:solidFill>
                <a:latin typeface="+mn-ea"/>
                <a:ea typeface="+mn-ea"/>
              </a:rPr>
              <a:t>YOLO </a:t>
            </a:r>
            <a:r>
              <a:rPr lang="ko-KR" altLang="en-US" sz="1400" kern="0" dirty="0">
                <a:solidFill>
                  <a:schemeClr val="tx1"/>
                </a:solidFill>
                <a:latin typeface="+mn-ea"/>
                <a:ea typeface="+mn-ea"/>
              </a:rPr>
              <a:t>기반의 딥러닝 객체 검출 알고리즘을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공정의 불량 검출에 적용하여</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기존 </a:t>
            </a:r>
            <a:r>
              <a:rPr lang="en-US" altLang="ko-KR" sz="1400" kern="0" dirty="0">
                <a:solidFill>
                  <a:schemeClr val="tx1"/>
                </a:solidFill>
                <a:latin typeface="+mn-ea"/>
                <a:ea typeface="+mn-ea"/>
              </a:rPr>
              <a:t>AOI </a:t>
            </a:r>
            <a:r>
              <a:rPr lang="ko-KR" altLang="en-US" sz="1400" kern="0" dirty="0">
                <a:solidFill>
                  <a:schemeClr val="tx1"/>
                </a:solidFill>
                <a:latin typeface="+mn-ea"/>
                <a:ea typeface="+mn-ea"/>
              </a:rPr>
              <a:t>시스템이 갖는 한계를 보완하고자 함</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r>
              <a:rPr lang="en-US" altLang="ko-KR" sz="1400" kern="0" dirty="0">
                <a:solidFill>
                  <a:schemeClr val="tx1"/>
                </a:solidFill>
                <a:latin typeface="+mn-ea"/>
                <a:ea typeface="+mn-ea"/>
              </a:rPr>
              <a:t>YOLO(You Only Look Once)</a:t>
            </a:r>
            <a:r>
              <a:rPr lang="ko-KR" altLang="en-US" sz="1400" kern="0" dirty="0">
                <a:solidFill>
                  <a:schemeClr val="tx1"/>
                </a:solidFill>
                <a:latin typeface="+mn-ea"/>
                <a:ea typeface="+mn-ea"/>
              </a:rPr>
              <a:t>는 이미지 내 객체를 실시간으로 빠르게 검출할 수 있는 알고리즘으로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최근 산업용 비전 검사 시스템에서 높은 정확도와 속도를 바탕으로 각광 받고 있음</a:t>
            </a:r>
            <a:r>
              <a:rPr lang="en-US" altLang="ko-KR" sz="1400" kern="0" dirty="0">
                <a:solidFill>
                  <a:schemeClr val="tx1"/>
                </a:solidFill>
                <a:latin typeface="+mn-ea"/>
                <a:ea typeface="+mn-ea"/>
              </a:rPr>
              <a:t>. Google Scholar </a:t>
            </a:r>
            <a:r>
              <a:rPr lang="ko-KR" altLang="en-US" sz="1400" kern="0" dirty="0">
                <a:solidFill>
                  <a:schemeClr val="tx1"/>
                </a:solidFill>
                <a:latin typeface="+mn-ea"/>
                <a:ea typeface="+mn-ea"/>
              </a:rPr>
              <a:t>기준 ‘</a:t>
            </a:r>
            <a:r>
              <a:rPr lang="en-US" altLang="ko-KR" sz="1400" kern="0" dirty="0">
                <a:solidFill>
                  <a:schemeClr val="tx1"/>
                </a:solidFill>
                <a:latin typeface="+mn-ea"/>
                <a:ea typeface="+mn-ea"/>
              </a:rPr>
              <a:t>YOLO industrial inspection’ </a:t>
            </a:r>
            <a:r>
              <a:rPr lang="ko-KR" altLang="en-US" sz="1400" kern="0" dirty="0">
                <a:solidFill>
                  <a:schemeClr val="tx1"/>
                </a:solidFill>
                <a:latin typeface="+mn-ea"/>
                <a:ea typeface="+mn-ea"/>
              </a:rPr>
              <a:t>관련 논문은 </a:t>
            </a:r>
            <a:r>
              <a:rPr lang="en-US" altLang="ko-KR" sz="1400" kern="0" dirty="0">
                <a:solidFill>
                  <a:schemeClr val="tx1"/>
                </a:solidFill>
                <a:latin typeface="+mn-ea"/>
                <a:ea typeface="+mn-ea"/>
              </a:rPr>
              <a:t>2020</a:t>
            </a:r>
            <a:r>
              <a:rPr lang="ko-KR" altLang="en-US" sz="1400" kern="0" dirty="0">
                <a:solidFill>
                  <a:schemeClr val="tx1"/>
                </a:solidFill>
                <a:latin typeface="+mn-ea"/>
                <a:ea typeface="+mn-ea"/>
              </a:rPr>
              <a:t>년 이후 급격히 증가하였으며</a:t>
            </a:r>
            <a:r>
              <a:rPr lang="en-US" altLang="ko-KR" sz="1400" kern="0" dirty="0">
                <a:solidFill>
                  <a:schemeClr val="tx1"/>
                </a:solidFill>
                <a:latin typeface="+mn-ea"/>
                <a:ea typeface="+mn-ea"/>
              </a:rPr>
              <a:t>, 2024</a:t>
            </a:r>
            <a:r>
              <a:rPr lang="ko-KR" altLang="en-US" sz="1400" kern="0" dirty="0">
                <a:solidFill>
                  <a:schemeClr val="tx1"/>
                </a:solidFill>
                <a:latin typeface="+mn-ea"/>
                <a:ea typeface="+mn-ea"/>
              </a:rPr>
              <a:t>년 한 해 동안 약 </a:t>
            </a:r>
            <a:r>
              <a:rPr lang="en-US" altLang="ko-KR" sz="1400" kern="0" dirty="0">
                <a:solidFill>
                  <a:schemeClr val="tx1"/>
                </a:solidFill>
                <a:latin typeface="+mn-ea"/>
                <a:ea typeface="+mn-ea"/>
              </a:rPr>
              <a:t>250</a:t>
            </a:r>
            <a:r>
              <a:rPr lang="ko-KR" altLang="en-US" sz="1400" kern="0" dirty="0">
                <a:solidFill>
                  <a:schemeClr val="tx1"/>
                </a:solidFill>
                <a:latin typeface="+mn-ea"/>
                <a:ea typeface="+mn-ea"/>
              </a:rPr>
              <a:t>건 이상의 학술 논문이 발표되었음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또한</a:t>
            </a:r>
            <a:r>
              <a:rPr lang="en-US" altLang="ko-KR" sz="1400" kern="0" dirty="0">
                <a:solidFill>
                  <a:schemeClr val="tx1"/>
                </a:solidFill>
                <a:latin typeface="+mn-ea"/>
                <a:ea typeface="+mn-ea"/>
              </a:rPr>
              <a:t>, YOLO </a:t>
            </a:r>
            <a:r>
              <a:rPr lang="ko-KR" altLang="en-US" sz="1400" kern="0" dirty="0">
                <a:solidFill>
                  <a:schemeClr val="tx1"/>
                </a:solidFill>
                <a:latin typeface="+mn-ea"/>
                <a:ea typeface="+mn-ea"/>
              </a:rPr>
              <a:t>알고리즘의 산업 분야 적용을 정리한 </a:t>
            </a:r>
            <a:r>
              <a:rPr lang="en-US" altLang="ko-KR" sz="1400" kern="0" dirty="0">
                <a:solidFill>
                  <a:schemeClr val="tx1"/>
                </a:solidFill>
                <a:latin typeface="+mn-ea"/>
                <a:ea typeface="+mn-ea"/>
              </a:rPr>
              <a:t>Electronics </a:t>
            </a:r>
            <a:r>
              <a:rPr lang="ko-KR" altLang="en-US" sz="1400" kern="0" dirty="0">
                <a:solidFill>
                  <a:schemeClr val="tx1"/>
                </a:solidFill>
                <a:latin typeface="+mn-ea"/>
                <a:ea typeface="+mn-ea"/>
              </a:rPr>
              <a:t>저널의 논문에 따르면</a:t>
            </a:r>
            <a:r>
              <a:rPr lang="en-US" altLang="ko-KR" sz="1400" kern="0" dirty="0">
                <a:solidFill>
                  <a:schemeClr val="tx1"/>
                </a:solidFill>
                <a:latin typeface="+mn-ea"/>
                <a:ea typeface="+mn-ea"/>
              </a:rPr>
              <a:t>, SMT </a:t>
            </a:r>
            <a:r>
              <a:rPr lang="ko-KR" altLang="en-US" sz="1400" kern="0" dirty="0">
                <a:solidFill>
                  <a:schemeClr val="tx1"/>
                </a:solidFill>
                <a:latin typeface="+mn-ea"/>
                <a:ea typeface="+mn-ea"/>
              </a:rPr>
              <a:t>공정</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자동차 부품 검사</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식품 품질 관리 등 다양한 분야에서 해당 기술이 연구되고 있음</a:t>
            </a:r>
            <a:r>
              <a:rPr lang="en-US" altLang="ko-KR" sz="1400" kern="0" dirty="0">
                <a:solidFill>
                  <a:schemeClr val="tx1"/>
                </a:solidFill>
                <a:latin typeface="+mn-ea"/>
                <a:ea typeface="+mn-ea"/>
              </a:rPr>
              <a:t> [4]</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따라서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본 연구의 목적은 최신 </a:t>
            </a:r>
            <a:r>
              <a:rPr lang="en-US" altLang="ko-KR" sz="1400" kern="0" dirty="0">
                <a:solidFill>
                  <a:schemeClr val="tx1"/>
                </a:solidFill>
                <a:latin typeface="+mn-ea"/>
                <a:ea typeface="+mn-ea"/>
              </a:rPr>
              <a:t>YOLO </a:t>
            </a:r>
            <a:r>
              <a:rPr lang="ko-KR" altLang="en-US" sz="1400" kern="0" dirty="0">
                <a:solidFill>
                  <a:schemeClr val="tx1"/>
                </a:solidFill>
                <a:latin typeface="+mn-ea"/>
                <a:ea typeface="+mn-ea"/>
              </a:rPr>
              <a:t>시리즈 중 하나인 </a:t>
            </a:r>
            <a:r>
              <a:rPr lang="en-US" altLang="ko-KR" sz="1400" kern="0" dirty="0">
                <a:solidFill>
                  <a:schemeClr val="tx1"/>
                </a:solidFill>
                <a:latin typeface="+mn-ea"/>
                <a:ea typeface="+mn-ea"/>
              </a:rPr>
              <a:t>YOLOv11</a:t>
            </a:r>
            <a:r>
              <a:rPr lang="ko-KR" altLang="en-US" sz="1400" kern="0" dirty="0">
                <a:solidFill>
                  <a:schemeClr val="tx1"/>
                </a:solidFill>
                <a:latin typeface="+mn-ea"/>
                <a:ea typeface="+mn-ea"/>
              </a:rPr>
              <a:t>을 활용하여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공정의 주요 불량 유형을 자동으로 검출할 수 있는 딥러닝 모델을 구현하고</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해당 모델의 성능을 평가하는 것임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더불어</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다른 객체 탐지 모델과의 성능 비교를 위해 </a:t>
            </a:r>
            <a:r>
              <a:rPr lang="en-US" altLang="ko-KR" sz="1400" kern="0" dirty="0">
                <a:solidFill>
                  <a:schemeClr val="tx1"/>
                </a:solidFill>
                <a:latin typeface="+mn-ea"/>
                <a:ea typeface="+mn-ea"/>
              </a:rPr>
              <a:t>RT-DETR(Real-Time Detection Transformer, </a:t>
            </a:r>
            <a:r>
              <a:rPr lang="ko-KR" altLang="en-US" sz="1400" kern="0" dirty="0">
                <a:solidFill>
                  <a:schemeClr val="tx1"/>
                </a:solidFill>
                <a:latin typeface="+mn-ea"/>
                <a:ea typeface="+mn-ea"/>
              </a:rPr>
              <a:t>실시간 감지 트랜스포머</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모델을 추가로 구현하여 비교하도록 함</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또한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 과정에서</a:t>
            </a:r>
            <a:r>
              <a:rPr lang="en-US" altLang="ko-KR" sz="1400" kern="0" dirty="0">
                <a:solidFill>
                  <a:schemeClr val="tx1"/>
                </a:solidFill>
                <a:latin typeface="+mn-ea"/>
                <a:ea typeface="+mn-ea"/>
              </a:rPr>
              <a:t>,</a:t>
            </a:r>
            <a:r>
              <a:rPr lang="ko-KR" altLang="en-US" sz="1400" kern="0" dirty="0">
                <a:solidFill>
                  <a:schemeClr val="tx1"/>
                </a:solidFill>
                <a:latin typeface="+mn-ea"/>
                <a:ea typeface="+mn-ea"/>
              </a:rPr>
              <a:t>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선정하여 직접 데이터 셋을 구축하고자 함</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27845208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6F3FF-7568-3AAE-2C14-758F84890DA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4523041-6BE3-42A5-D8D2-6A2552258F6D}"/>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DF171744-DF02-3A19-0B64-71B540393367}"/>
              </a:ext>
            </a:extLst>
          </p:cNvPr>
          <p:cNvSpPr txBox="1">
            <a:spLocks noChangeArrowheads="1"/>
          </p:cNvSpPr>
          <p:nvPr/>
        </p:nvSpPr>
        <p:spPr bwMode="auto">
          <a:xfrm>
            <a:off x="203398" y="998973"/>
            <a:ext cx="8312034" cy="183736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(1) </a:t>
            </a:r>
            <a:r>
              <a:rPr lang="ko-KR" altLang="en-US" sz="1500" kern="0" dirty="0">
                <a:solidFill>
                  <a:schemeClr val="tx1"/>
                </a:solidFill>
                <a:latin typeface="+mn-ea"/>
                <a:ea typeface="+mn-ea"/>
              </a:rPr>
              <a:t>불량 검출을 위한 데이터셋 구축</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X,Y </a:t>
            </a:r>
            <a:r>
              <a:rPr lang="ko-KR" altLang="en-US" sz="1400" kern="0" dirty="0">
                <a:solidFill>
                  <a:schemeClr val="tx1"/>
                </a:solidFill>
                <a:latin typeface="+mn-ea"/>
                <a:ea typeface="+mn-ea"/>
              </a:rPr>
              <a:t>위치를 지정하여 이동하고</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해당 위치를 저장할 수 있는 촬영 지그를 이용</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spc="0" dirty="0">
                <a:solidFill>
                  <a:srgbClr val="000000"/>
                </a:solidFill>
                <a:effectLst/>
                <a:latin typeface="함초롬바탕" panose="02030604000101010101" pitchFamily="18" charset="-127"/>
              </a:rPr>
              <a:t>납땜 불량을 정확히 촬영하기 위해</a:t>
            </a:r>
            <a:r>
              <a:rPr lang="en-US" altLang="ko-KR" sz="1400" kern="0" spc="0" dirty="0">
                <a:solidFill>
                  <a:srgbClr val="000000"/>
                </a:solidFill>
                <a:effectLst/>
                <a:latin typeface="함초롬바탕" panose="02030604000101010101" pitchFamily="18" charset="-127"/>
              </a:rPr>
              <a:t>, </a:t>
            </a:r>
            <a:r>
              <a:rPr lang="ko-KR" altLang="en-US" sz="1400" kern="0" spc="0" dirty="0">
                <a:solidFill>
                  <a:srgbClr val="000000"/>
                </a:solidFill>
                <a:effectLst/>
                <a:latin typeface="함초롬바탕" panose="02030604000101010101" pitchFamily="18" charset="-127"/>
              </a:rPr>
              <a:t>카메라를 기울여 측면을 촬영</a:t>
            </a:r>
            <a:r>
              <a:rPr lang="ko-KR" altLang="en-US" sz="1400" kern="0" dirty="0">
                <a:solidFill>
                  <a:schemeClr val="tx1"/>
                </a:solidFill>
                <a:latin typeface="+mn-ea"/>
                <a:ea typeface="+mn-ea"/>
              </a:rPr>
              <a:t> </a:t>
            </a:r>
            <a:endParaRPr lang="en-US" altLang="ko-KR" sz="1400" kern="0" dirty="0">
              <a:solidFill>
                <a:schemeClr val="tx1"/>
              </a:solidFill>
              <a:latin typeface="+mn-ea"/>
              <a:ea typeface="+mn-ea"/>
            </a:endParaRPr>
          </a:p>
        </p:txBody>
      </p:sp>
      <p:pic>
        <p:nvPicPr>
          <p:cNvPr id="1025" name="_x2125252240">
            <a:extLst>
              <a:ext uri="{FF2B5EF4-FFF2-40B4-BE49-F238E27FC236}">
                <a16:creationId xmlns:a16="http://schemas.microsoft.com/office/drawing/2014/main" id="{59649D7F-CF45-18AD-44EE-3C22BDDFA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39" y="2888330"/>
            <a:ext cx="33591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5C71A922-17E0-F743-3B15-D944FC29A328}"/>
              </a:ext>
            </a:extLst>
          </p:cNvPr>
          <p:cNvPicPr>
            <a:picLocks noChangeAspect="1"/>
          </p:cNvPicPr>
          <p:nvPr/>
        </p:nvPicPr>
        <p:blipFill>
          <a:blip r:embed="rId4"/>
          <a:stretch>
            <a:fillRect/>
          </a:stretch>
        </p:blipFill>
        <p:spPr>
          <a:xfrm>
            <a:off x="4496074" y="2888330"/>
            <a:ext cx="2268778" cy="3017087"/>
          </a:xfrm>
          <a:prstGeom prst="rect">
            <a:avLst/>
          </a:prstGeom>
        </p:spPr>
      </p:pic>
      <p:pic>
        <p:nvPicPr>
          <p:cNvPr id="9" name="_x1177849632">
            <a:extLst>
              <a:ext uri="{FF2B5EF4-FFF2-40B4-BE49-F238E27FC236}">
                <a16:creationId xmlns:a16="http://schemas.microsoft.com/office/drawing/2014/main" id="{5FBC1655-6603-C6EA-5614-C8A4C2332F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2027" y="3699003"/>
            <a:ext cx="1378404" cy="16338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21FA183-AD66-C2FB-0782-CD40A65DE456}"/>
              </a:ext>
            </a:extLst>
          </p:cNvPr>
          <p:cNvSpPr txBox="1"/>
          <p:nvPr/>
        </p:nvSpPr>
        <p:spPr>
          <a:xfrm>
            <a:off x="6656565" y="3260282"/>
            <a:ext cx="2160024" cy="461665"/>
          </a:xfrm>
          <a:prstGeom prst="rect">
            <a:avLst/>
          </a:prstGeom>
          <a:noFill/>
        </p:spPr>
        <p:txBody>
          <a:bodyPr wrap="square">
            <a:spAutoFit/>
          </a:bodyPr>
          <a:lstStyle/>
          <a:p>
            <a:pPr marL="0" marR="0" indent="0" algn="ctr" fontAlgn="base" latinLnBrk="0"/>
            <a:r>
              <a:rPr lang="ko-KR" altLang="en-US" sz="1200" kern="0" dirty="0">
                <a:solidFill>
                  <a:schemeClr val="tx1">
                    <a:lumMod val="50000"/>
                    <a:lumOff val="50000"/>
                  </a:schemeClr>
                </a:solidFill>
                <a:latin typeface="한양신명조"/>
                <a:ea typeface="한양신명조"/>
              </a:rPr>
              <a:t>촬영용으로 사용된 </a:t>
            </a:r>
            <a:endParaRPr lang="en-US" altLang="ko-KR" sz="1200" kern="0" dirty="0">
              <a:solidFill>
                <a:schemeClr val="tx1">
                  <a:lumMod val="50000"/>
                  <a:lumOff val="50000"/>
                </a:schemeClr>
              </a:solidFill>
              <a:latin typeface="한양신명조"/>
              <a:ea typeface="한양신명조"/>
            </a:endParaRPr>
          </a:p>
          <a:p>
            <a:pPr marL="0" marR="0" indent="0" algn="ctr" fontAlgn="base" latinLnBrk="0"/>
            <a:r>
              <a:rPr lang="en-US" altLang="ko-KR" sz="1200" kern="0" spc="0" dirty="0">
                <a:solidFill>
                  <a:schemeClr val="tx1">
                    <a:lumMod val="50000"/>
                    <a:lumOff val="50000"/>
                  </a:schemeClr>
                </a:solidFill>
                <a:effectLst/>
                <a:latin typeface="한양신명조"/>
                <a:ea typeface="한양신명조"/>
              </a:rPr>
              <a:t>ELP 16MP </a:t>
            </a:r>
            <a:r>
              <a:rPr lang="ko-KR" altLang="en-US" sz="1200" kern="0" spc="0" dirty="0" err="1">
                <a:solidFill>
                  <a:schemeClr val="tx1">
                    <a:lumMod val="50000"/>
                    <a:lumOff val="50000"/>
                  </a:schemeClr>
                </a:solidFill>
                <a:effectLst/>
                <a:latin typeface="한양신명조"/>
                <a:ea typeface="한양신명조"/>
              </a:rPr>
              <a:t>웹캠</a:t>
            </a:r>
            <a:r>
              <a:rPr lang="ko-KR" altLang="en-US" sz="1200" kern="0" spc="0" dirty="0">
                <a:solidFill>
                  <a:schemeClr val="tx1">
                    <a:lumMod val="50000"/>
                    <a:lumOff val="50000"/>
                  </a:schemeClr>
                </a:solidFill>
                <a:effectLst/>
                <a:latin typeface="한양신명조"/>
                <a:ea typeface="한양신명조"/>
              </a:rPr>
              <a:t> </a:t>
            </a:r>
            <a:r>
              <a:rPr lang="en-US" altLang="ko-KR" sz="1200" kern="0" spc="0" dirty="0">
                <a:solidFill>
                  <a:schemeClr val="tx1">
                    <a:lumMod val="50000"/>
                    <a:lumOff val="50000"/>
                  </a:schemeClr>
                </a:solidFill>
                <a:effectLst/>
                <a:latin typeface="한양신명조"/>
                <a:ea typeface="한양신명조"/>
              </a:rPr>
              <a:t>UHD IMX298</a:t>
            </a:r>
            <a:endParaRPr lang="en-US" altLang="ko-KR" sz="1200" kern="0" spc="0" dirty="0">
              <a:solidFill>
                <a:schemeClr val="tx1">
                  <a:lumMod val="50000"/>
                  <a:lumOff val="50000"/>
                </a:schemeClr>
              </a:solidFill>
              <a:effectLst/>
              <a:latin typeface="한양신명조"/>
            </a:endParaRPr>
          </a:p>
        </p:txBody>
      </p:sp>
    </p:spTree>
    <p:extLst>
      <p:ext uri="{BB962C8B-B14F-4D97-AF65-F5344CB8AC3E}">
        <p14:creationId xmlns:p14="http://schemas.microsoft.com/office/powerpoint/2010/main" val="3504119578"/>
      </p:ext>
    </p:extLst>
  </p:cSld>
  <p:clrMapOvr>
    <a:masterClrMapping/>
  </p:clrMapOvr>
  <p:transition/>
</p:sld>
</file>

<file path=ppt/theme/theme1.xml><?xml version="1.0" encoding="utf-8"?>
<a:theme xmlns:a="http://schemas.openxmlformats.org/drawingml/2006/main" name="1_Default Design">
  <a:themeElements>
    <a:clrScheme name="파랑">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lnDef>
  </a:objectDefaults>
  <a:extraClrSchemeLst>
    <a:extraClrScheme>
      <a:clrScheme name="1_Default Design 1">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9D3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1A79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파랑">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lnDef>
  </a:objectDefaults>
  <a:extraClrSchemeLst>
    <a:extraClrScheme>
      <a:clrScheme name="1_Default Design 1">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9D3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1A79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2004:Templates:Presentations:Designs:Calm Seas</Template>
  <TotalTime>59206</TotalTime>
  <Words>2259</Words>
  <Application>Microsoft Office PowerPoint</Application>
  <PresentationFormat>화면 슬라이드 쇼(4:3)</PresentationFormat>
  <Paragraphs>181</Paragraphs>
  <Slides>21</Slides>
  <Notes>19</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21</vt:i4>
      </vt:variant>
    </vt:vector>
  </HeadingPairs>
  <TitlesOfParts>
    <vt:vector size="32" baseType="lpstr">
      <vt:lpstr>나눔고딕 ExtraBold</vt:lpstr>
      <vt:lpstr>맑은 고딕</vt:lpstr>
      <vt:lpstr>한양신명조</vt:lpstr>
      <vt:lpstr>함초롬바탕</vt:lpstr>
      <vt:lpstr>Arial</vt:lpstr>
      <vt:lpstr>Cambria</vt:lpstr>
      <vt:lpstr>Corbel</vt:lpstr>
      <vt:lpstr>Times New Roman</vt:lpstr>
      <vt:lpstr>Wingdings</vt:lpstr>
      <vt:lpstr>1_Default Design</vt:lpstr>
      <vt:lpstr>2_Default Design</vt:lpstr>
      <vt:lpstr>PowerPoint 프레젠테이션</vt:lpstr>
      <vt:lpstr>목차</vt:lpstr>
      <vt:lpstr>목차</vt:lpstr>
      <vt:lpstr>프로젝트 #2 개요</vt:lpstr>
      <vt:lpstr>서론 (Introduction)</vt:lpstr>
      <vt:lpstr>서론 (Introduction)</vt:lpstr>
      <vt:lpstr>서론 (Introduction)</vt:lpstr>
      <vt:lpstr>서론 (Introduction)</vt:lpstr>
      <vt:lpstr>서론 (Introduction)</vt:lpstr>
      <vt:lpstr>서론 (Introduction)</vt:lpstr>
      <vt:lpstr>서론 (Introduction)</vt:lpstr>
      <vt:lpstr>서론 (Introduction)</vt:lpstr>
      <vt:lpstr>서론 (Introduction)</vt:lpstr>
      <vt:lpstr>서론 (Introduction)</vt:lpstr>
      <vt:lpstr>방법 및 구현 (Methodology &amp; Implementation)</vt:lpstr>
      <vt:lpstr>방법 및 구현 (Methodology &amp; Implementation)</vt:lpstr>
      <vt:lpstr>결과 및 분석 (Results &amp; Analysis)</vt:lpstr>
      <vt:lpstr>한계점 및 토론 (Limitations &amp; Discussions)</vt:lpstr>
      <vt:lpstr>향후 연구 방향</vt:lpstr>
      <vt:lpstr>참고 문헌</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이광연</dc:creator>
  <cp:lastModifiedBy>v vbnvvvvv bv ll</cp:lastModifiedBy>
  <cp:revision>3147</cp:revision>
  <cp:lastPrinted>2023-01-25T05:07:50Z</cp:lastPrinted>
  <dcterms:created xsi:type="dcterms:W3CDTF">2004-08-18T11:28:05Z</dcterms:created>
  <dcterms:modified xsi:type="dcterms:W3CDTF">2025-05-26T04:15:14Z</dcterms:modified>
</cp:coreProperties>
</file>