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  <p:sldMasterId id="2147483795" r:id="rId2"/>
  </p:sldMasterIdLst>
  <p:notesMasterIdLst>
    <p:notesMasterId r:id="rId17"/>
  </p:notesMasterIdLst>
  <p:handoutMasterIdLst>
    <p:handoutMasterId r:id="rId18"/>
  </p:handoutMasterIdLst>
  <p:sldIdLst>
    <p:sldId id="449" r:id="rId3"/>
    <p:sldId id="1008" r:id="rId4"/>
    <p:sldId id="999" r:id="rId5"/>
    <p:sldId id="1015" r:id="rId6"/>
    <p:sldId id="1014" r:id="rId7"/>
    <p:sldId id="1009" r:id="rId8"/>
    <p:sldId id="1016" r:id="rId9"/>
    <p:sldId id="1017" r:id="rId10"/>
    <p:sldId id="1010" r:id="rId11"/>
    <p:sldId id="1018" r:id="rId12"/>
    <p:sldId id="1011" r:id="rId13"/>
    <p:sldId id="1019" r:id="rId14"/>
    <p:sldId id="1013" r:id="rId15"/>
    <p:sldId id="1006" r:id="rId16"/>
  </p:sldIdLst>
  <p:sldSz cx="9144000" cy="6858000" type="screen4x3"/>
  <p:notesSz cx="6797675" cy="9926638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1008"/>
            <p14:sldId id="999"/>
            <p14:sldId id="1015"/>
            <p14:sldId id="1014"/>
            <p14:sldId id="1009"/>
            <p14:sldId id="1016"/>
            <p14:sldId id="1017"/>
            <p14:sldId id="1010"/>
            <p14:sldId id="1018"/>
            <p14:sldId id="1011"/>
            <p14:sldId id="1019"/>
            <p14:sldId id="1013"/>
            <p14:sldId id="10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E7EBF5"/>
    <a:srgbClr val="12275E"/>
    <a:srgbClr val="9A1F4E"/>
    <a:srgbClr val="E8E8E8"/>
    <a:srgbClr val="152B65"/>
    <a:srgbClr val="8FAADC"/>
    <a:srgbClr val="3367BB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2077" autoAdjust="0"/>
  </p:normalViewPr>
  <p:slideViewPr>
    <p:cSldViewPr>
      <p:cViewPr varScale="1">
        <p:scale>
          <a:sx n="99" d="100"/>
          <a:sy n="99" d="100"/>
        </p:scale>
        <p:origin x="1212" y="6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5710"/>
            <a:ext cx="5435600" cy="4466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242"/>
            <a:ext cx="2946400" cy="49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BBD44-7F29-4E49-97C7-26E17827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8E34C6-4200-1AF3-69DF-B0F125E853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060860-0C1B-32DC-0EB7-CC65AD0C7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AECC2E-A141-F59F-D484-14690DBA23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14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3868-6199-7B49-96E8-7C3A1CAB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210A35-6C6C-E96A-5BAA-15C1E5576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79546C-1E2E-F5BC-0723-5DDC6B504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CDB774-F6AB-A30A-AEEC-5DB3F3E0B3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0250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214E2-7CF1-4C41-FE62-B14D34AB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A6FAD7-3267-4DF3-DF0C-D49E22C46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5940E7-88D6-BB77-4BB6-EB3E2886F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B2F584-6309-43F1-DE3F-8AD407BE9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D07E-D475-740E-D774-B753BBC1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5E8493-48DB-1744-58F7-F4A427059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7ADD73-8E63-AE13-0665-D29980FA9E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F6B07-78AD-5026-804A-309B2AE2A3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8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50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B124F-6917-4C1C-0F5B-E2FB8BC67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73168C-48AE-79DF-7FEE-1C60359E2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BA3770-235C-C011-80AC-3B66C86F0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B0B1A-3158-C0F3-EC5F-2806FFD51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515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AC059-7225-9F27-9091-53CF2BD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BDEAC6-1BDC-BBC2-9353-2BD8C4157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F23A9E-D86C-3B7B-C2B4-1C1C761A9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1FB1E9-EFD8-C8EE-7C8D-762DDFA8A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075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9685-7F23-F9A1-1D80-B69453E4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18B73-F5F0-7CEE-9B5E-2F8C8C15C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3804AA-160E-1CA6-8E8E-F3A911BCF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04E12C-C88E-F1AC-EC6D-A59395EF89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257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7C542-3142-8496-0E3D-1A63D1F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1798E5-A719-A86E-0CF5-817D337D3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66206C1-86EB-E83F-4B98-1FF35A132F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A668EF-CD5B-E9C5-1E1E-9DB99CC667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7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F63D1-4CF5-94D5-ED4A-203F70677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7416F5-FB23-54FC-B621-D1F578B3C4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83E7DF-A973-6062-59C8-A19DD322F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87749-F65A-2436-FEAF-F6FD3E6C76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538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EC3A-6E98-A112-7E89-E090C3E45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64F0A2-E33E-2E97-6477-3B162698C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CD66C7-6C9A-0D7E-2FD9-ECD61DE12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456727-9B7A-498E-18C7-87C42DCE1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8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4FB1C-0BD9-12A2-551A-78F6A172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E7ABE6-CB00-7354-C1F8-6519B7A51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018C62-FB1F-E1B6-2044-28D0564A2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AC8F33-C109-D5DF-E908-1D326A316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DBBC22-C944-46CC-B224-F57B82CD79F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650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298205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310797-E8F0-33FF-3EAC-DF0D297E0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4B02B1F-C918-4EA9-8A71-4A69BA71DD78}" type="slidenum">
              <a:rPr lang="en-GB" altLang="ko-KR" smtClean="0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8400" y="64800"/>
            <a:ext cx="8042031" cy="64135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2FF581-74A3-4A97-A84D-A91C762C65D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954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Corbel" panose="020B0503020204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C5095D5-CF54-4B73-A88B-2E207E0900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4037ABE-D605-7DC2-CD98-5957AE0F5873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7165615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140892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8A4EB-2A1B-B60E-7C34-379AA946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417828934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3" name="Rectangle 6">
            <a:extLst>
              <a:ext uri="{FF2B5EF4-FFF2-40B4-BE49-F238E27FC236}">
                <a16:creationId xmlns:a16="http://schemas.microsoft.com/office/drawing/2014/main" id="{008097E2-E215-16CD-58E7-6BD749988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6FF8754-B9F3-D76F-38C3-B0091EEFC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C00000">
                <a:tint val="45000"/>
                <a:satMod val="400000"/>
              </a:srgbClr>
            </a:duotone>
          </a:blip>
          <a:srcRect r="24209"/>
          <a:stretch/>
        </p:blipFill>
        <p:spPr>
          <a:xfrm>
            <a:off x="-1255" y="-3606"/>
            <a:ext cx="7376881" cy="792606"/>
          </a:xfrm>
          <a:custGeom>
            <a:avLst/>
            <a:gdLst>
              <a:gd name="connsiteX0" fmla="*/ 0 w 7376881"/>
              <a:gd name="connsiteY0" fmla="*/ 0 h 792606"/>
              <a:gd name="connsiteX1" fmla="*/ 7376881 w 7376881"/>
              <a:gd name="connsiteY1" fmla="*/ 0 h 792606"/>
              <a:gd name="connsiteX2" fmla="*/ 7335083 w 7376881"/>
              <a:gd name="connsiteY2" fmla="*/ 72101 h 792606"/>
              <a:gd name="connsiteX3" fmla="*/ 6478558 w 7376881"/>
              <a:gd name="connsiteY3" fmla="*/ 773769 h 792606"/>
              <a:gd name="connsiteX4" fmla="*/ 6439960 w 7376881"/>
              <a:gd name="connsiteY4" fmla="*/ 792606 h 792606"/>
              <a:gd name="connsiteX5" fmla="*/ 0 w 7376881"/>
              <a:gd name="connsiteY5" fmla="*/ 792606 h 792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76881" h="792606">
                <a:moveTo>
                  <a:pt x="0" y="0"/>
                </a:moveTo>
                <a:lnTo>
                  <a:pt x="7376881" y="0"/>
                </a:lnTo>
                <a:lnTo>
                  <a:pt x="7335083" y="72101"/>
                </a:lnTo>
                <a:cubicBezTo>
                  <a:pt x="7153136" y="331561"/>
                  <a:pt x="6859280" y="569153"/>
                  <a:pt x="6478558" y="773769"/>
                </a:cubicBezTo>
                <a:lnTo>
                  <a:pt x="6439960" y="792606"/>
                </a:lnTo>
                <a:lnTo>
                  <a:pt x="0" y="792606"/>
                </a:lnTo>
                <a:close/>
              </a:path>
            </a:pathLst>
          </a:cu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39971" y="6510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6455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7591A48D-7862-4BD3-BDC0-4940E5CAC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396649"/>
            <a:ext cx="1495572" cy="2767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617EA2C-9563-3A9C-CD52-0AE019419479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rgbClr val="9A1F4E"/>
              </a:gs>
              <a:gs pos="25000">
                <a:srgbClr val="9A1F4E"/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B15DAD-E0C6-A00C-DFBE-C16F6DB1373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2" y="6399033"/>
            <a:ext cx="1263900" cy="358297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4BDD22-E678-EB87-D6D2-EB743F53AA76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1200" b="0" smtClean="0">
                <a:solidFill>
                  <a:srgbClr val="002060"/>
                </a:solidFill>
                <a:latin typeface="+mn-ea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1200" b="0" dirty="0">
              <a:solidFill>
                <a:srgbClr val="00206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066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Corbel" panose="020B0503020204020204" pitchFamily="34" charset="0"/>
          <a:ea typeface="+mj-ea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Corbel" panose="020B0503020204020204" pitchFamily="34" charset="0"/>
          <a:ea typeface="+mn-ea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Corbel" panose="020B0503020204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Corbel" panose="020B0503020204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Corbel" panose="020B0503020204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mAP@0.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AP@0.5:0.05:0.95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259012302300095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os-journal.info/journalid/10321" TargetMode="External"/><Relationship Id="rId4" Type="http://schemas.openxmlformats.org/officeDocument/2006/relationships/hyperlink" Target="https://github.com/JiaLim98/YOLO-PCB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193435"/>
            <a:ext cx="7110079" cy="875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프로젝트</a:t>
            </a:r>
            <a:r>
              <a:rPr lang="en-US" altLang="ko-KR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#1 </a:t>
            </a:r>
            <a:r>
              <a:rPr lang="ko-KR" altLang="en-US" sz="4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주제발표</a:t>
            </a:r>
            <a:endParaRPr lang="en-US" altLang="ko-KR" sz="4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DA4912B-7505-A2FB-FBB8-4DF4D2A23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1963" y="4878004"/>
            <a:ext cx="6300072" cy="79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4406" tIns="42203" rIns="84406" bIns="42203" numCol="1" anchor="t" anchorCtr="0" compatLnSpc="1">
            <a:prstTxWarp prst="textNoShape">
              <a:avLst/>
            </a:prstTxWarp>
          </a:bodyPr>
          <a:lstStyle>
            <a:lvl1pPr marL="0" indent="0" algn="l" defTabSz="647700" rtl="0" eaLnBrk="0" fontAlgn="base" hangingPunct="0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None/>
              <a:defRPr sz="1600" b="1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44500" indent="-180975" algn="l" defTabSz="647700" rtl="0" eaLnBrk="0" fontAlgn="base" hangingPunct="0">
              <a:lnSpc>
                <a:spcPct val="105000"/>
              </a:lnSpc>
              <a:spcBef>
                <a:spcPct val="5000"/>
              </a:spcBef>
              <a:spcAft>
                <a:spcPct val="0"/>
              </a:spcAft>
              <a:buClr>
                <a:srgbClr val="F37121"/>
              </a:buClr>
              <a:buFont typeface="Arial Unicode MS" pitchFamily="50" charset="-127"/>
              <a:buChar char="–"/>
              <a:defRPr sz="1400">
                <a:solidFill>
                  <a:srgbClr val="000000"/>
                </a:solidFill>
                <a:latin typeface="+mn-lt"/>
              </a:defRPr>
            </a:lvl2pPr>
            <a:lvl3pPr marL="628650" indent="-182563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3pPr>
            <a:lvl4pPr marL="811213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Arial" pitchFamily="34" charset="0"/>
              <a:buChar char="-"/>
              <a:defRPr sz="1400">
                <a:solidFill>
                  <a:srgbClr val="000000"/>
                </a:solidFill>
                <a:latin typeface="+mn-lt"/>
              </a:defRPr>
            </a:lvl4pPr>
            <a:lvl5pPr marL="993775" indent="-180975" algn="l" defTabSz="647700" rtl="0" eaLnBrk="0" fontAlgn="base" hangingPunct="0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5pPr>
            <a:lvl6pPr marL="14509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6pPr>
            <a:lvl7pPr marL="19081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7pPr>
            <a:lvl8pPr marL="23653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8pPr>
            <a:lvl9pPr marL="2822575" indent="-180975" algn="l" defTabSz="647700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400">
                <a:solidFill>
                  <a:srgbClr val="000000"/>
                </a:solidFill>
                <a:latin typeface="+mn-lt"/>
              </a:defRPr>
            </a:lvl9pPr>
          </a:lstStyle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[O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조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팀장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),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altLang="ko-KR" b="0" dirty="0" err="1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</a:t>
            </a:r>
            <a:endParaRPr lang="en-US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ooo@cbnu.ac.kr, ooo@cbnu.ac.kr, ooo@cbnu.ac.kr, </a:t>
            </a:r>
          </a:p>
          <a:p>
            <a:pPr algn="ctr" eaLnBrk="1" hangingPunct="1"/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충</a:t>
            </a:r>
            <a:r>
              <a:rPr lang="ko-KR" altLang="en-US" b="0" dirty="0">
                <a:solidFill>
                  <a:srgbClr val="002060"/>
                </a:solidFill>
                <a:latin typeface="맑은 고딕" pitchFamily="50" charset="-127"/>
              </a:rPr>
              <a:t>북대학교 산업인공지능학과</a:t>
            </a:r>
            <a:endParaRPr lang="en-GB" altLang="ko-KR" b="0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12AAC-3E69-1D46-503B-5B89E4C8F6DA}"/>
              </a:ext>
            </a:extLst>
          </p:cNvPr>
          <p:cNvSpPr txBox="1"/>
          <p:nvPr/>
        </p:nvSpPr>
        <p:spPr>
          <a:xfrm>
            <a:off x="656956" y="3068996"/>
            <a:ext cx="7830088" cy="51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딥러닝 기반 논문 리뷰</a:t>
            </a:r>
            <a:endParaRPr lang="en-US" altLang="ko-KR" sz="2400" b="1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571C43D-1094-CBC8-93A7-E64A401C7D9C}"/>
              </a:ext>
            </a:extLst>
          </p:cNvPr>
          <p:cNvSpPr/>
          <p:nvPr/>
        </p:nvSpPr>
        <p:spPr bwMode="auto">
          <a:xfrm>
            <a:off x="115260" y="102298"/>
            <a:ext cx="2678427" cy="270003"/>
          </a:xfrm>
          <a:prstGeom prst="roundRect">
            <a:avLst>
              <a:gd name="adj" fmla="val 50000"/>
            </a:avLst>
          </a:prstGeom>
          <a:solidFill>
            <a:srgbClr val="00206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지능화캡스톤프로젝트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kumimoji="0" lang="en-US" altLang="ko-K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#1 </a:t>
            </a:r>
            <a:r>
              <a:rPr kumimoji="0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ea"/>
              </a:rPr>
              <a:t>주제발표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97D2-BF27-3863-EFD9-522005B7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0BA6A3-AF6D-0C20-F182-CB9CA7AC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4C7251-DA91-2800-9006-86802B829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280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en-US" altLang="ko-KR" sz="16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개체 탐지의 정확한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Capsulation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을 위해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(Complete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 개선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인스턴스는 주로 배경으로 구성되어 전체 이미지의 대부분을 차지하므로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전체 박스의 면적보다 중심 위치의 정확도가 더욱 중요함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중심 거리 항의 중요도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가중치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증가하고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중요도를 완화함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또한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크기에 따라 중심 거리 항과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종횡비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항의 비중을 동적으로 조절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876FFC-C1C0-F0A4-4A36-75A35F5F0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988" y="3158997"/>
            <a:ext cx="4320048" cy="30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9749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F7B2-4E9C-3990-CB40-20DEE121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668BA-18C6-CF45-4CDD-7ACC85A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</a:t>
            </a:r>
            <a:r>
              <a:rPr lang="en-US" altLang="ko-KR" dirty="0"/>
              <a:t> </a:t>
            </a:r>
            <a:r>
              <a:rPr lang="ko-KR" altLang="en-US" dirty="0"/>
              <a:t>구성 및 평가 방법 </a:t>
            </a:r>
            <a:r>
              <a:rPr lang="en-US" altLang="ko-KR" dirty="0"/>
              <a:t>(Experiment Settings)</a:t>
            </a:r>
            <a:r>
              <a:rPr lang="ko-KR" altLang="en-US" dirty="0"/>
              <a:t>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F4BF63-21DC-DDFE-E15F-48E303CCC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97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환경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PyTorch v1.7.1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CUDA 11.1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/</a:t>
            </a:r>
            <a:r>
              <a:rPr lang="pl-PL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cuDNN v8.0.35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NVIDIA GeForce RTX3070 (8GB VRAM)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이미지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 608 X 608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Batch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size: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34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Optimizer : SGD (weight decay : 0.0005 /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lr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=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0.01)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하이퍼파라미터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: YOLOv5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기본 값 유지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소프트웨어 환경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평가 방법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PASCAL VOC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3"/>
              </a:rPr>
              <a:t>mAP@0.5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및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COCO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mAP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  <a:hlinkClick r:id="rId4"/>
              </a:rPr>
              <a:t>mAP@0.5:0.05:0.95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사용하여 성능을 평가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모델의 효율성 평가를 위해 초당 프레임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(FPS)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단위로 프레임 처리 속도를 측정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95821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CC636-1855-FC59-97AF-C11809086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F0EAE0B-6633-560B-32F4-186268BAB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7862029" cy="3103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실험 결과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최신 기술과의 비교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다양한 규모에서의 감지 정확도 비교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(AP small: 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소형 개체 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/ AP medium:</a:t>
            </a:r>
            <a:r>
              <a:rPr lang="ko-KR" altLang="en-US" sz="1200" kern="0" dirty="0">
                <a:solidFill>
                  <a:schemeClr val="tx1"/>
                </a:solidFill>
                <a:latin typeface="+mn-ea"/>
                <a:ea typeface="+mn-ea"/>
              </a:rPr>
              <a:t> 중형 개체</a:t>
            </a:r>
            <a:r>
              <a:rPr lang="en-US" altLang="ko-KR" sz="12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ko-KR" sz="12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5CFFCEE-2599-57E9-1110-812B15485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r>
              <a:rPr lang="en-US" altLang="ko-KR" dirty="0"/>
              <a:t> </a:t>
            </a:r>
            <a:r>
              <a:rPr lang="ko-KR" altLang="en-US" dirty="0"/>
              <a:t>및 분석 </a:t>
            </a:r>
            <a:r>
              <a:rPr lang="en-US" altLang="ko-KR" dirty="0"/>
              <a:t>(Results &amp; Analysis)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2FA016-832D-1713-7D11-0ED8453E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267" y="4239009"/>
            <a:ext cx="4691831" cy="165123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1157978-A1B7-591F-33EE-26BA1A0C1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958" y="1898983"/>
            <a:ext cx="7992038" cy="184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4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A7D46-C139-9199-B45A-7A777DE93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37717338-6C73-0DAB-541E-C2131D16D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3" y="1088974"/>
            <a:ext cx="8312034" cy="683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[1] </a:t>
            </a:r>
          </a:p>
          <a:p>
            <a:pPr marL="304800" indent="-30480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b="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[2] </a:t>
            </a:r>
            <a:endParaRPr lang="en-US" altLang="ko-K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098DF2-0FED-0E54-CAA4-04A96F7E0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</a:t>
            </a:r>
            <a:r>
              <a:rPr lang="en-US" altLang="ko-KR" dirty="0"/>
              <a:t> </a:t>
            </a:r>
            <a:r>
              <a:rPr lang="ko-KR" altLang="en-US" dirty="0"/>
              <a:t>문헌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5AC4CE-8F67-C793-8C6F-211D7896CA2A}"/>
              </a:ext>
            </a:extLst>
          </p:cNvPr>
          <p:cNvSpPr/>
          <p:nvPr/>
        </p:nvSpPr>
        <p:spPr bwMode="auto">
          <a:xfrm>
            <a:off x="3150203" y="1988984"/>
            <a:ext cx="2811653" cy="72000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참고문헌 변경 및 작성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!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11343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016960" y="2078985"/>
            <a:ext cx="7110079" cy="2133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감사합니다</a:t>
            </a:r>
            <a:endParaRPr lang="en-US" altLang="ko-KR" sz="5400" b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5400" b="1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Q&amp;A</a:t>
            </a:r>
            <a:endParaRPr lang="ko-KR" altLang="en-US" sz="54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9323391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0E02-3417-9313-EC23-20CF483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7E1CE6F-76AD-000F-FC26-1ED75C8B7A1E}"/>
              </a:ext>
            </a:extLst>
          </p:cNvPr>
          <p:cNvSpPr/>
          <p:nvPr/>
        </p:nvSpPr>
        <p:spPr bwMode="auto">
          <a:xfrm>
            <a:off x="1007441" y="1583763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44DB7F6-FF4D-9D0C-9F40-0FE318A46B04}"/>
              </a:ext>
            </a:extLst>
          </p:cNvPr>
          <p:cNvGrpSpPr/>
          <p:nvPr/>
        </p:nvGrpSpPr>
        <p:grpSpPr>
          <a:xfrm>
            <a:off x="684584" y="1494115"/>
            <a:ext cx="892810" cy="892810"/>
            <a:chOff x="611956" y="1268976"/>
            <a:chExt cx="772344" cy="772344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3373F4-2E7B-8903-8CE2-0B4727255424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원형: 비어 있음 9">
              <a:extLst>
                <a:ext uri="{FF2B5EF4-FFF2-40B4-BE49-F238E27FC236}">
                  <a16:creationId xmlns:a16="http://schemas.microsoft.com/office/drawing/2014/main" id="{2C433100-51C9-040F-E15D-ECEE4E91FD4B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63AB9A9-9021-5A6F-0EA2-F269AB9BFEEB}"/>
              </a:ext>
            </a:extLst>
          </p:cNvPr>
          <p:cNvSpPr txBox="1"/>
          <p:nvPr/>
        </p:nvSpPr>
        <p:spPr>
          <a:xfrm>
            <a:off x="1016960" y="858239"/>
            <a:ext cx="7110079" cy="59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CONTENTS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CB832B4C-A785-B90A-53E1-EEB7FDBA694E}"/>
              </a:ext>
            </a:extLst>
          </p:cNvPr>
          <p:cNvSpPr/>
          <p:nvPr/>
        </p:nvSpPr>
        <p:spPr bwMode="auto">
          <a:xfrm>
            <a:off x="1007441" y="2513122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D906A9AF-C8CB-2CE4-1191-BDD34460B712}"/>
              </a:ext>
            </a:extLst>
          </p:cNvPr>
          <p:cNvGrpSpPr/>
          <p:nvPr/>
        </p:nvGrpSpPr>
        <p:grpSpPr>
          <a:xfrm>
            <a:off x="684584" y="2423474"/>
            <a:ext cx="892810" cy="892810"/>
            <a:chOff x="611956" y="1268976"/>
            <a:chExt cx="772344" cy="772344"/>
          </a:xfrm>
        </p:grpSpPr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B107DAFD-9A61-9215-2786-657BC8F93286}"/>
                </a:ext>
              </a:extLst>
            </p:cNvPr>
            <p:cNvSpPr/>
            <p:nvPr/>
          </p:nvSpPr>
          <p:spPr bwMode="auto">
            <a:xfrm>
              <a:off x="611956" y="1268976"/>
              <a:ext cx="772344" cy="772344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800" b="1" i="0" u="none" strike="noStrike" cap="none" normalizeH="0" baseline="0" dirty="0">
                  <a:ln>
                    <a:noFill/>
                  </a:ln>
                  <a:solidFill>
                    <a:srgbClr val="12275E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  <a:endParaRPr kumimoji="0" lang="ko-KR" altLang="en-US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원형: 비어 있음 69">
              <a:extLst>
                <a:ext uri="{FF2B5EF4-FFF2-40B4-BE49-F238E27FC236}">
                  <a16:creationId xmlns:a16="http://schemas.microsoft.com/office/drawing/2014/main" id="{FE03CDB2-3657-1F6D-113B-0C30131481C2}"/>
                </a:ext>
              </a:extLst>
            </p:cNvPr>
            <p:cNvSpPr/>
            <p:nvPr/>
          </p:nvSpPr>
          <p:spPr bwMode="auto">
            <a:xfrm>
              <a:off x="641596" y="1298616"/>
              <a:ext cx="713064" cy="713064"/>
            </a:xfrm>
            <a:prstGeom prst="donut">
              <a:avLst>
                <a:gd name="adj" fmla="val 15399"/>
              </a:avLst>
            </a:prstGeom>
            <a:solidFill>
              <a:srgbClr val="12275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00C0C0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71B02D9E-1E71-E7CE-557A-0A0E94437863}"/>
              </a:ext>
            </a:extLst>
          </p:cNvPr>
          <p:cNvSpPr/>
          <p:nvPr/>
        </p:nvSpPr>
        <p:spPr bwMode="auto">
          <a:xfrm>
            <a:off x="1007441" y="344248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D185EA5-580C-659B-0138-EC5E05E0FB39}"/>
              </a:ext>
            </a:extLst>
          </p:cNvPr>
          <p:cNvSpPr/>
          <p:nvPr/>
        </p:nvSpPr>
        <p:spPr bwMode="auto">
          <a:xfrm>
            <a:off x="684584" y="335283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원형: 비어 있음 74">
            <a:extLst>
              <a:ext uri="{FF2B5EF4-FFF2-40B4-BE49-F238E27FC236}">
                <a16:creationId xmlns:a16="http://schemas.microsoft.com/office/drawing/2014/main" id="{8F198A70-FC60-0877-B322-9360D1ACD8FD}"/>
              </a:ext>
            </a:extLst>
          </p:cNvPr>
          <p:cNvSpPr/>
          <p:nvPr/>
        </p:nvSpPr>
        <p:spPr bwMode="auto">
          <a:xfrm>
            <a:off x="718847" y="338709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1452986-DABC-30DA-C446-FB53EF55A64E}"/>
              </a:ext>
            </a:extLst>
          </p:cNvPr>
          <p:cNvSpPr/>
          <p:nvPr/>
        </p:nvSpPr>
        <p:spPr bwMode="auto">
          <a:xfrm>
            <a:off x="1007441" y="4371840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01D40BA-86E6-050D-8ED4-8652281AA359}"/>
              </a:ext>
            </a:extLst>
          </p:cNvPr>
          <p:cNvSpPr/>
          <p:nvPr/>
        </p:nvSpPr>
        <p:spPr bwMode="auto">
          <a:xfrm>
            <a:off x="684584" y="4282192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원형: 비어 있음 79">
            <a:extLst>
              <a:ext uri="{FF2B5EF4-FFF2-40B4-BE49-F238E27FC236}">
                <a16:creationId xmlns:a16="http://schemas.microsoft.com/office/drawing/2014/main" id="{B4D7C20E-7284-6173-CF49-1DDE69650CE0}"/>
              </a:ext>
            </a:extLst>
          </p:cNvPr>
          <p:cNvSpPr/>
          <p:nvPr/>
        </p:nvSpPr>
        <p:spPr bwMode="auto">
          <a:xfrm>
            <a:off x="718847" y="4316455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BD59DEE-2319-7898-87A5-8370B2DBDCD8}"/>
              </a:ext>
            </a:extLst>
          </p:cNvPr>
          <p:cNvSpPr/>
          <p:nvPr/>
        </p:nvSpPr>
        <p:spPr bwMode="auto">
          <a:xfrm>
            <a:off x="1007441" y="5301201"/>
            <a:ext cx="7312657" cy="713515"/>
          </a:xfrm>
          <a:prstGeom prst="roundRect">
            <a:avLst>
              <a:gd name="adj" fmla="val 46219"/>
            </a:avLst>
          </a:prstGeom>
          <a:solidFill>
            <a:srgbClr val="E8E8E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rgbClr val="00C0C0"/>
              </a:solidFill>
              <a:effectLst/>
              <a:latin typeface="Arial" charset="0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4D1452B7-32FC-E53F-7ED7-9758B0E1F153}"/>
              </a:ext>
            </a:extLst>
          </p:cNvPr>
          <p:cNvSpPr/>
          <p:nvPr/>
        </p:nvSpPr>
        <p:spPr bwMode="auto">
          <a:xfrm>
            <a:off x="684584" y="5211553"/>
            <a:ext cx="892810" cy="892810"/>
          </a:xfrm>
          <a:prstGeom prst="ellips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1" i="0" u="none" strike="noStrike" cap="none" normalizeH="0" baseline="0" dirty="0">
                <a:ln>
                  <a:noFill/>
                </a:ln>
                <a:solidFill>
                  <a:srgbClr val="12275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kumimoji="0" lang="ko-KR" altLang="en-US" sz="2800" b="1" i="0" u="none" strike="noStrike" cap="none" normalizeH="0" baseline="0" dirty="0">
              <a:ln>
                <a:noFill/>
              </a:ln>
              <a:solidFill>
                <a:srgbClr val="12275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원형: 비어 있음 84">
            <a:extLst>
              <a:ext uri="{FF2B5EF4-FFF2-40B4-BE49-F238E27FC236}">
                <a16:creationId xmlns:a16="http://schemas.microsoft.com/office/drawing/2014/main" id="{157A5F63-566D-25E2-6244-A31A611B1811}"/>
              </a:ext>
            </a:extLst>
          </p:cNvPr>
          <p:cNvSpPr/>
          <p:nvPr/>
        </p:nvSpPr>
        <p:spPr bwMode="auto">
          <a:xfrm>
            <a:off x="718847" y="5245816"/>
            <a:ext cx="824284" cy="824284"/>
          </a:xfrm>
          <a:prstGeom prst="donut">
            <a:avLst>
              <a:gd name="adj" fmla="val 15399"/>
            </a:avLst>
          </a:prstGeom>
          <a:solidFill>
            <a:srgbClr val="1227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rgbClr val="9A1F4E"/>
              </a:solidFill>
              <a:effectLst/>
              <a:latin typeface="Arial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3185146-9791-486D-69D7-EF78025638B0}"/>
              </a:ext>
            </a:extLst>
          </p:cNvPr>
          <p:cNvSpPr txBox="1"/>
          <p:nvPr/>
        </p:nvSpPr>
        <p:spPr>
          <a:xfrm>
            <a:off x="1891949" y="1597641"/>
            <a:ext cx="2082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프로젝트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#1 </a:t>
            </a:r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개요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DB39E71-0A0A-BC03-2274-739250D53486}"/>
              </a:ext>
            </a:extLst>
          </p:cNvPr>
          <p:cNvSpPr txBox="1"/>
          <p:nvPr/>
        </p:nvSpPr>
        <p:spPr>
          <a:xfrm>
            <a:off x="1911844" y="1978237"/>
            <a:ext cx="51651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프로젝트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개요 및 선정 논문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팀 구성원 소개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업무분장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A7EBCB-10ED-0A4A-72EE-FBB93E6E90DA}"/>
              </a:ext>
            </a:extLst>
          </p:cNvPr>
          <p:cNvSpPr txBox="1"/>
          <p:nvPr/>
        </p:nvSpPr>
        <p:spPr>
          <a:xfrm>
            <a:off x="1891949" y="2533813"/>
            <a:ext cx="2383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서론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(Introduction)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AE6A570-1F99-2BE3-0F53-25CF4E465B3D}"/>
              </a:ext>
            </a:extLst>
          </p:cNvPr>
          <p:cNvSpPr txBox="1"/>
          <p:nvPr/>
        </p:nvSpPr>
        <p:spPr>
          <a:xfrm>
            <a:off x="1911844" y="2914409"/>
            <a:ext cx="2924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배경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연구 필요성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정의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D70BE0A-6F25-7259-EE57-2AA0793C797E}"/>
              </a:ext>
            </a:extLst>
          </p:cNvPr>
          <p:cNvSpPr txBox="1"/>
          <p:nvPr/>
        </p:nvSpPr>
        <p:spPr>
          <a:xfrm>
            <a:off x="1891949" y="3458906"/>
            <a:ext cx="2518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방법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(Methodology)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CE7C25-4275-8625-A44C-C578BEA75030}"/>
              </a:ext>
            </a:extLst>
          </p:cNvPr>
          <p:cNvSpPr txBox="1"/>
          <p:nvPr/>
        </p:nvSpPr>
        <p:spPr>
          <a:xfrm>
            <a:off x="1911844" y="3839502"/>
            <a:ext cx="216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문제 해결을 위한 방법론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EB72F57-4BB7-5D88-569B-2F3FC2196FE6}"/>
              </a:ext>
            </a:extLst>
          </p:cNvPr>
          <p:cNvSpPr txBox="1"/>
          <p:nvPr/>
        </p:nvSpPr>
        <p:spPr>
          <a:xfrm>
            <a:off x="1891949" y="4395078"/>
            <a:ext cx="5264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실험 구성 및 평가 방법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(Experiment Settings)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A24CC2-FBB0-32F4-F482-1EE9DCE1AD24}"/>
              </a:ext>
            </a:extLst>
          </p:cNvPr>
          <p:cNvSpPr txBox="1"/>
          <p:nvPr/>
        </p:nvSpPr>
        <p:spPr>
          <a:xfrm>
            <a:off x="1911844" y="4775674"/>
            <a:ext cx="4164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데이터셋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하이퍼파라미터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컴퓨팅 환경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평가지표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DCD9292-7992-5B6A-A39D-3F6EF1859311}"/>
              </a:ext>
            </a:extLst>
          </p:cNvPr>
          <p:cNvSpPr txBox="1"/>
          <p:nvPr/>
        </p:nvSpPr>
        <p:spPr>
          <a:xfrm>
            <a:off x="1891949" y="5317626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결과 및 분석 </a:t>
            </a:r>
            <a:r>
              <a:rPr lang="en-US" altLang="ko-KR" sz="2000" b="1" dirty="0">
                <a:solidFill>
                  <a:srgbClr val="12275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(Results &amp; Analysis)</a:t>
            </a:r>
            <a:endParaRPr lang="ko-KR" altLang="en-US" sz="2000" b="1" dirty="0">
              <a:solidFill>
                <a:srgbClr val="12275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63D5396-8747-F0DB-A672-B9552FEC6550}"/>
              </a:ext>
            </a:extLst>
          </p:cNvPr>
          <p:cNvSpPr txBox="1"/>
          <p:nvPr/>
        </p:nvSpPr>
        <p:spPr>
          <a:xfrm>
            <a:off x="1911844" y="5698222"/>
            <a:ext cx="4219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학습 결과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정확도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혼동행렬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비교 평가</a:t>
            </a:r>
            <a:r>
              <a:rPr lang="en-US" altLang="ko-KR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결과 분석</a:t>
            </a:r>
          </a:p>
        </p:txBody>
      </p:sp>
      <p:sp>
        <p:nvSpPr>
          <p:cNvPr id="97" name="제목 96">
            <a:extLst>
              <a:ext uri="{FF2B5EF4-FFF2-40B4-BE49-F238E27FC236}">
                <a16:creationId xmlns:a16="http://schemas.microsoft.com/office/drawing/2014/main" id="{6449DDCE-00F9-EE78-73DB-E3DB540E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8884553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7B64757B-96D9-EFBA-0C96-626D20E91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5192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586160" lvl="1" indent="-342900">
              <a:lnSpc>
                <a:spcPct val="130000"/>
              </a:lnSpc>
              <a:spcBef>
                <a:spcPts val="600"/>
              </a:spcBef>
              <a:buFont typeface="+mj-lt"/>
              <a:buAutoNum type="arabicParenR"/>
            </a:pP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SMT(Surface Mount Technology)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공정은 전자기기의 핵심인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PCB(Printed Circuit Board)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제작 과정 중 가장 중요한 단계 중 하나로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 공정에서는 전자 부품을 자동으로 인쇄 회로 기판에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실장하는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과정이 포함되며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생산성과 정밀도가 높지만 그만큼 다양한 형태의 불량이 발생할 수 있음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SMT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공정에서는 납땜 불량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미삽입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틀어짐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브리지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크랙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등과 같은 특종 주요 불량 유형이 빈번하게 발생하며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이는 전체 제품의 품질과 신뢰도에 큰 영향을 미침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기존에는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AOI(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자동 광학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장비를 통해 불량을 탐지하고 있지만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어느 부분에 어떤 불량이 발생하였는지 알려주지 않는 상태로 검사가 진행되며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때에도 모두 불량으로 판정을 진행하여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떨어뜨리므로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보완하기 위해 불량품들을 대상으로 다시 최종 작업자의 육안 검사를 진행함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실제 불량이 아닌 것을 불량이라고 탐지하는 가성 불량이 전체 불량의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90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프로를 차지하고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프로만이 실제 불량으로 육안 검사자가 최종 판단을 내리고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94C633F-B60D-FEBA-ED2F-B3F10B030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96A8B6B-70B6-9BA1-A6F4-9C37D6172746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9474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EB9FB-4D98-A286-2866-156E7831C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1CD7FD56-7E3C-5472-015B-DB7AB8773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4351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목표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8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0" indent="0">
              <a:lnSpc>
                <a:spcPct val="130000"/>
              </a:lnSpc>
              <a:spcBef>
                <a:spcPts val="600"/>
              </a:spcBef>
              <a:buNone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프로젝트 배경</a:t>
            </a:r>
            <a:r>
              <a:rPr lang="en-US" altLang="ko-KR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및 필요성</a:t>
            </a:r>
            <a:endParaRPr lang="en-US" altLang="ko-KR" sz="1400" kern="0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기존의 자동화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(1,2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차 검사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경우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영상처리 기반의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패턴매칭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검사이며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약간의 비정상적인 부분이 있을 때에는 모두 불량으로 판정을 진행하며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수율을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떨어뜨리게 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그러나 사람의 경우 정말 중요한 부분이 무엇인지 구분하여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미묘한 결함과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비구조화된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장면을 정성적으로 해석하여 불량 판정에 유연성을 발휘할 수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AI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딥러닝 기술은 학습을 통해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지능을 흉내 내는 중립적 네트워크를 사용함으로써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복잡한 패턴의 자연적인 변화는 허용하는 한편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변칙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부품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특징을 구분할 수 있기 때문에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이를 검사 기술에 적용하여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인간의 육안 검사가 가질 수 있는 유연성을 컴퓨터 시스템의 속도와 안정성과 결합하도록 하고자 함</a:t>
            </a:r>
            <a:endParaRPr lang="en-US" altLang="ko-KR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8BB1B3-EBB4-0694-EA33-0C81018D6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8CF0B9-793F-4ACA-E87A-644D027FAABF}"/>
              </a:ext>
            </a:extLst>
          </p:cNvPr>
          <p:cNvSpPr/>
          <p:nvPr/>
        </p:nvSpPr>
        <p:spPr bwMode="auto">
          <a:xfrm>
            <a:off x="748275" y="1578798"/>
            <a:ext cx="7650085" cy="536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600" dirty="0">
                <a:solidFill>
                  <a:srgbClr val="0033CC"/>
                </a:solidFill>
                <a:latin typeface="Arial" charset="0"/>
              </a:rPr>
              <a:t>SMT </a:t>
            </a:r>
            <a:r>
              <a:rPr lang="ko-KR" altLang="en-US" sz="1600" dirty="0">
                <a:solidFill>
                  <a:srgbClr val="0033CC"/>
                </a:solidFill>
                <a:latin typeface="Arial" charset="0"/>
              </a:rPr>
              <a:t>공정의 주요 불량 검출을 위한 딥러닝 방법 연구</a:t>
            </a:r>
            <a:endParaRPr kumimoji="0" lang="ko-KR" altLang="en-US" sz="1600" b="0" i="0" u="none" strike="noStrike" cap="none" normalizeH="0" baseline="0" dirty="0">
              <a:ln>
                <a:noFill/>
              </a:ln>
              <a:solidFill>
                <a:srgbClr val="0033CC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7414D-1D98-06C8-247A-05DA839BE0AC}"/>
              </a:ext>
            </a:extLst>
          </p:cNvPr>
          <p:cNvSpPr txBox="1"/>
          <p:nvPr/>
        </p:nvSpPr>
        <p:spPr>
          <a:xfrm>
            <a:off x="375254" y="5515196"/>
            <a:ext cx="8730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* SMT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공정에서 발생하는 불량 중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(missing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누락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double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과다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bridge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겹침 납땜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foreign material(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이물질 삽입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extra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들뜸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damage ball(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스크래치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), ball placement(</a:t>
            </a:r>
            <a:r>
              <a:rPr lang="ko-KR" altLang="en-US" sz="1200" kern="0" dirty="0" err="1">
                <a:solidFill>
                  <a:schemeClr val="accent1"/>
                </a:solidFill>
                <a:latin typeface="함초롬바탕" panose="02030604000101010101" pitchFamily="18" charset="-127"/>
              </a:rPr>
              <a:t>오정렬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))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을 검출하기 위한 딥러닝 모델을 연구하고자 함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. 7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가지 주요 불량의 근거는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,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실제 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PCB 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제조업체이자 협력사인 주*</a:t>
            </a:r>
            <a:r>
              <a:rPr lang="en-US" altLang="ko-KR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SMT</a:t>
            </a:r>
            <a:r>
              <a:rPr lang="ko-KR" altLang="en-US" sz="1200" kern="0" dirty="0">
                <a:solidFill>
                  <a:schemeClr val="accent1"/>
                </a:solidFill>
                <a:latin typeface="함초롬바탕" panose="02030604000101010101" pitchFamily="18" charset="-127"/>
              </a:rPr>
              <a:t>의 연구소장의 자문을 통해 결정하였음</a:t>
            </a:r>
            <a:endParaRPr lang="en-US" altLang="ko-KR" sz="1200" kern="0" dirty="0">
              <a:solidFill>
                <a:schemeClr val="accent1"/>
              </a:solidFill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766162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A5F2-7333-2989-E46D-29A50FA32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F5F631E-60A0-8C05-A9CF-FE833ECC8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선정 논문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B25FF8C-6426-1564-3CD2-9A95BB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</a:t>
            </a:r>
            <a:r>
              <a:rPr lang="en-US" altLang="ko-KR" dirty="0"/>
              <a:t>#1 </a:t>
            </a:r>
            <a:r>
              <a:rPr lang="ko-KR" altLang="en-US" dirty="0"/>
              <a:t>개요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8F3DBF-004E-4701-0AE5-0DCDC650A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35284"/>
              </p:ext>
            </p:extLst>
          </p:nvPr>
        </p:nvGraphicFramePr>
        <p:xfrm>
          <a:off x="557814" y="1564144"/>
          <a:ext cx="8100090" cy="2048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160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6425930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논문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A deep context learning based PCB defect detection model with anomalous trend alarming system</a:t>
                      </a:r>
                    </a:p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이상 징후 알람 시스템을 갖춘 심층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context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학습 기반의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PCB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결함 탐지 모델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출판사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저널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Results in Engineering (ELSEVIER-</a:t>
                      </a:r>
                      <a:r>
                        <a:rPr lang="ko-KR" altLang="en-US" sz="1662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엘스비어</a:t>
                      </a:r>
                      <a:r>
                        <a:rPr lang="en-US" altLang="ko-KR" sz="1662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IF/JCR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IF(Result in Engineering) : 6.0 /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공학 전반</a:t>
                      </a:r>
                      <a:r>
                        <a:rPr lang="en-US" altLang="ko-KR" sz="1400" dirty="0"/>
                        <a:t>(Engineering, Multidisciplinary) </a:t>
                      </a:r>
                      <a:r>
                        <a:rPr lang="ko-KR" altLang="en-US" sz="1400" dirty="0"/>
                        <a:t>분야에서 </a:t>
                      </a:r>
                      <a:r>
                        <a:rPr lang="en-US" altLang="ko-KR" sz="1400" b="1" dirty="0"/>
                        <a:t>Q1</a:t>
                      </a:r>
                      <a:r>
                        <a:rPr lang="ko-KR" altLang="en-US" sz="1400" b="0" dirty="0"/>
                        <a:t>에 해당</a:t>
                      </a:r>
                      <a:endParaRPr lang="ko-KR" altLang="en-US" sz="14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인용횟수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47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6BAFE4B-2AC4-3602-D7D6-B9140FE7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3677428"/>
            <a:ext cx="8312034" cy="3204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팀 구성원 소개 및 역할분담</a:t>
            </a:r>
            <a:endParaRPr lang="en-US" altLang="ko-KR" kern="0" dirty="0">
              <a:solidFill>
                <a:srgbClr val="0033CC"/>
              </a:solidFill>
              <a:latin typeface="+mn-ea"/>
              <a:ea typeface="+mn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C857B6F-F7AE-112C-B57B-241477F18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3762"/>
              </p:ext>
            </p:extLst>
          </p:nvPr>
        </p:nvGraphicFramePr>
        <p:xfrm>
          <a:off x="557814" y="4129070"/>
          <a:ext cx="8100092" cy="1598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023">
                  <a:extLst>
                    <a:ext uri="{9D8B030D-6E8A-4147-A177-3AD203B41FA5}">
                      <a16:colId xmlns:a16="http://schemas.microsoft.com/office/drawing/2014/main" val="4170148597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974918593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175147742"/>
                    </a:ext>
                  </a:extLst>
                </a:gridCol>
                <a:gridCol w="2025023">
                  <a:extLst>
                    <a:ext uri="{9D8B030D-6E8A-4147-A177-3AD203B41FA5}">
                      <a16:colId xmlns:a16="http://schemas.microsoft.com/office/drawing/2014/main" val="165681411"/>
                    </a:ext>
                  </a:extLst>
                </a:gridCol>
              </a:tblGrid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소속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직위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227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087363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김연지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㈜</a:t>
                      </a:r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비즈포스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기획이사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자료작성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112152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장욱진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코드구현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311154"/>
                  </a:ext>
                </a:extLst>
              </a:tr>
              <a:tr h="399646"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72309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79C8AB-4805-040D-0017-303927808A05}"/>
              </a:ext>
            </a:extLst>
          </p:cNvPr>
          <p:cNvSpPr txBox="1"/>
          <p:nvPr/>
        </p:nvSpPr>
        <p:spPr>
          <a:xfrm>
            <a:off x="2231974" y="1102479"/>
            <a:ext cx="6750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논문 링크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3"/>
              </a:rPr>
              <a:t>https://www.sciencedirect.com/science/article/pii/S2590123023000956</a:t>
            </a:r>
            <a:endParaRPr lang="en-US" altLang="ko-KR" sz="1200" dirty="0">
              <a:solidFill>
                <a:schemeClr val="tx2"/>
              </a:solidFill>
            </a:endParaRPr>
          </a:p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</a:rPr>
              <a:t>구현 코드</a:t>
            </a:r>
            <a:r>
              <a:rPr lang="en-US" altLang="ko-KR" sz="1200" dirty="0">
                <a:solidFill>
                  <a:schemeClr val="tx2"/>
                </a:solidFill>
              </a:rPr>
              <a:t>: </a:t>
            </a:r>
            <a:r>
              <a:rPr lang="en-US" altLang="ko-KR" sz="1200" dirty="0">
                <a:solidFill>
                  <a:schemeClr val="tx2"/>
                </a:solidFill>
                <a:hlinkClick r:id="rId4"/>
              </a:rPr>
              <a:t>https://github.com/JiaLim98/YOLO-PCB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FDAD7-CDD5-0A67-D996-ACB8C8DA6F31}"/>
              </a:ext>
            </a:extLst>
          </p:cNvPr>
          <p:cNvSpPr txBox="1"/>
          <p:nvPr/>
        </p:nvSpPr>
        <p:spPr>
          <a:xfrm>
            <a:off x="2231973" y="3629377"/>
            <a:ext cx="675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r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2"/>
                </a:solidFill>
                <a:hlinkClick r:id="rId5"/>
              </a:rPr>
              <a:t>IF/JCR: https://wos-journal.info/journalid/10321</a:t>
            </a:r>
            <a:endParaRPr lang="en-US" altLang="ko-KR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4311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10D13-A7F8-4502-DD65-20B5774B9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ADA9890-26D2-8E29-0383-8BD35A607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197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배경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인쇄 회로 기판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(PCB)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은 전자기기의 핵심 구성 요소로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PCB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의 품질은 전자 제품의 적절한 기능을 보장하는 데 가장 중요한 역할을 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고품질 제조를 위해 정밀한 결함 검출이 필수적임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현재 대부분의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검사는 자동 광학 검사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(AOI)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장비를 활용하고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대규모 제조에서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의 시각적 결함 검사에 중요한 역할을 하여 전반적인 검사 정밀도를 개선하고 비용을 최적화하고 있음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그러나 기존의 기계 검사 알고리즘에도 제품 변형에 대한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  <a:ea typeface="+mn-ea"/>
              </a:rPr>
              <a:t>불내성과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 정확한 제품 배치가 필요하다는 등의 한계가 있어 대량 생산 작업에 어려울 수 있음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최근 몇 년 동안 머신 비전에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딥러닝을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도입하면서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딥러닝을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사용한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검사에 대한 연구가 많이 수행되었으나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복잡한 배경이나 작은 결함에 취약하며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실시간 처리 능력에도 한계가 있음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DE800F3-E48B-C1FF-262C-90F45017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59455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A694E-0EE5-7CAC-4011-09F275DB5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6CB3A10-15F6-18A6-F44C-4171F0635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3274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2)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연구 필요성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AOI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기반 시스템은 유연성이 부족하며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사람이 수행하는 육안 검사만큼의 적응성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(adaptability)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을 확보하기 어려움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현재 대부분의 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검사는 자동 광학 검사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(AOI)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장비를 활용하고 있으며</a:t>
            </a: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이는 빠르고 반복 가능하지만 정밀도가 완벽하지 않음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이에 따라 딥러닝 기반의 시각 인지 기술이 새롭게 주목받고 있으며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특히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와 같은 객체 탐지 네트워크는 실시간성과 정확도를 동시에 만족할 가능성을 보여줌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하지만 기존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모델조차도 작은 결함 탐지에서의 성능 저하 및 정밀도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-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속도 균형 문제가 존재함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63C1B3-F6E4-A73C-38B8-5E93B46D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920076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818F6-F82B-59DF-B7B9-DF1540C96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88021F2-6B16-A156-C5D1-B2FDCE94D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421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서론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3)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문제 정의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기존 딥러닝 모델은 다음과 같은 문제를 해결하지 못하고 있음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작은 결함의 탐지 정확도 저하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결함 발생의 반복성 또는 증가 경향을 실시간으로 분석하는 기능 부재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dirty="0">
                <a:solidFill>
                  <a:schemeClr val="tx1"/>
                </a:solidFill>
                <a:latin typeface="+mn-ea"/>
                <a:ea typeface="+mn-ea"/>
              </a:rPr>
              <a:t>공정 중 실시간 처리 능력 부족</a:t>
            </a:r>
            <a:endParaRPr lang="en-US" altLang="ko-KR" sz="14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따라서 이 논문은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YOLOv5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기반으로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문맥 정보를 활용한 특징 강화 네트워크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(FPN)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를 구성하고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CIoU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(Complete </a:t>
            </a:r>
            <a:r>
              <a:rPr lang="en-US" altLang="ko-KR" sz="1400" kern="0" dirty="0" err="1">
                <a:solidFill>
                  <a:schemeClr val="tx1"/>
                </a:solidFill>
                <a:latin typeface="+mn-ea"/>
                <a:ea typeface="+mn-ea"/>
              </a:rPr>
              <a:t>IoU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손실 함수를 개선하여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작은 결함에도 민감하게 반응하는 모델을 구축하고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결함의 시각적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패턴뿐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아니라 이상 징후의 발생 경향성까지 감지하는 모델을 개발함으로써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</a:t>
            </a:r>
          </a:p>
          <a:p>
            <a:pPr marL="627062" lvl="2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 -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고속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+ </a:t>
            </a:r>
            <a:r>
              <a:rPr lang="ko-KR" altLang="en-US" sz="1400" kern="0" dirty="0" err="1">
                <a:solidFill>
                  <a:schemeClr val="tx1"/>
                </a:solidFill>
                <a:latin typeface="+mn-ea"/>
                <a:ea typeface="+mn-ea"/>
              </a:rPr>
              <a:t>고정밀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PCB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결함 탐지 모델을 제안함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0937BA-F432-BC7C-4AFB-0FB2FF5E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 </a:t>
            </a:r>
            <a:r>
              <a:rPr lang="en-US" altLang="ko-KR" dirty="0"/>
              <a:t>(Introduction)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716617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CD47B-444D-EC80-7F55-64A057840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49515-D6E4-3AE9-CF37-C16DCC1CE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방법 </a:t>
            </a:r>
            <a:r>
              <a:rPr lang="en-US" altLang="ko-KR" dirty="0"/>
              <a:t>(Methodology)</a:t>
            </a:r>
            <a:endParaRPr lang="ko-KR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67BE87-FE78-EE39-8D31-53AA08AF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12" y="1088974"/>
            <a:ext cx="8402035" cy="290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marL="241795" indent="-241795" algn="l" defTabSz="597892" rtl="0" eaLnBrk="0" fontAlgn="base" hangingPunct="0">
              <a:lnSpc>
                <a:spcPct val="150000"/>
              </a:lnSpc>
              <a:spcBef>
                <a:spcPct val="115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n"/>
              <a:defRPr sz="1600" b="1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  <a:cs typeface="+mn-cs"/>
              </a:defRPr>
            </a:lvl1pPr>
            <a:lvl2pPr marL="410318" indent="-167058" algn="l" defTabSz="597892" rtl="0" eaLnBrk="0" fontAlgn="base" hangingPunct="0">
              <a:lnSpc>
                <a:spcPct val="150000"/>
              </a:lnSpc>
              <a:spcBef>
                <a:spcPct val="5000"/>
              </a:spcBef>
              <a:spcAft>
                <a:spcPct val="0"/>
              </a:spcAft>
              <a:buClr>
                <a:schemeClr val="tx2"/>
              </a:buClr>
              <a:buFont typeface="맑은 고딕" panose="020B0503020000020004" pitchFamily="50" charset="-127"/>
              <a:buChar char="√"/>
              <a:defRPr sz="14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2pPr>
            <a:lvl3pPr marL="580307" indent="-168524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3pPr>
            <a:lvl4pPr marL="748831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chemeClr val="tx2"/>
              </a:buClr>
              <a:buFont typeface="Arial" pitchFamily="34" charset="0"/>
              <a:buChar char="-"/>
              <a:defRPr sz="1200">
                <a:solidFill>
                  <a:srgbClr val="000000"/>
                </a:solidFill>
                <a:latin typeface="Corbel" panose="020B0503020204020204" pitchFamily="34" charset="0"/>
                <a:ea typeface="맑은 고딕" panose="020B0503020000020004" pitchFamily="50" charset="-127"/>
              </a:defRPr>
            </a:lvl4pPr>
            <a:lvl5pPr marL="917354" indent="-167058" algn="l" defTabSz="597892" rtl="0" eaLnBrk="0" fontAlgn="base" hangingPunct="0">
              <a:lnSpc>
                <a:spcPct val="150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1339395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6pPr>
            <a:lvl7pPr marL="1761436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7pPr>
            <a:lvl8pPr marL="2183478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8pPr>
            <a:lvl9pPr marL="2605519" indent="-167058" algn="l" defTabSz="597892" rtl="0" fontAlgn="base">
              <a:lnSpc>
                <a:spcPct val="108000"/>
              </a:lnSpc>
              <a:spcBef>
                <a:spcPct val="8000"/>
              </a:spcBef>
              <a:spcAft>
                <a:spcPct val="0"/>
              </a:spcAft>
              <a:buClr>
                <a:srgbClr val="F37121"/>
              </a:buClr>
              <a:buFont typeface="Wingdings" pitchFamily="2" charset="2"/>
              <a:buChar char="§"/>
              <a:defRPr sz="1292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</a:pPr>
            <a:r>
              <a:rPr lang="ko-KR" altLang="en-US" sz="1800" kern="0" dirty="0">
                <a:solidFill>
                  <a:schemeClr val="accent1">
                    <a:lumMod val="75000"/>
                  </a:schemeClr>
                </a:solidFill>
              </a:rPr>
              <a:t>방법론</a:t>
            </a:r>
            <a:endParaRPr lang="en-US" altLang="ko-KR" sz="1800" kern="0" dirty="0">
              <a:solidFill>
                <a:schemeClr val="accent1">
                  <a:lumMod val="75000"/>
                </a:schemeClr>
              </a:solidFill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*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제안하는 모델은 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YOLOv5s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를 기반으로 하며</a:t>
            </a:r>
            <a:r>
              <a:rPr lang="en-US" altLang="ko-KR" sz="1600" b="1" kern="0" dirty="0">
                <a:solidFill>
                  <a:schemeClr val="tx2"/>
                </a:solidFill>
                <a:latin typeface="+mn-ea"/>
                <a:ea typeface="+mn-ea"/>
              </a:rPr>
              <a:t>, </a:t>
            </a:r>
            <a:r>
              <a:rPr lang="ko-KR" altLang="en-US" sz="1600" b="1" kern="0" dirty="0">
                <a:solidFill>
                  <a:schemeClr val="tx2"/>
                </a:solidFill>
                <a:latin typeface="+mn-ea"/>
                <a:ea typeface="+mn-ea"/>
              </a:rPr>
              <a:t>다음과 같은 개선점을 포함</a:t>
            </a:r>
            <a:endParaRPr lang="en-US" altLang="ko-KR" sz="1600" b="1" kern="0" dirty="0">
              <a:solidFill>
                <a:schemeClr val="tx2"/>
              </a:solidFill>
              <a:latin typeface="+mn-ea"/>
              <a:ea typeface="+mn-ea"/>
            </a:endParaRPr>
          </a:p>
          <a:p>
            <a:pPr marL="243260" lvl="1" indent="0">
              <a:lnSpc>
                <a:spcPct val="130000"/>
              </a:lnSpc>
              <a:spcBef>
                <a:spcPts val="600"/>
              </a:spcBef>
              <a:buNone/>
            </a:pPr>
            <a:r>
              <a:rPr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1) Feature Pyramid Network(FPN) </a:t>
            </a:r>
            <a:r>
              <a:rPr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개선</a:t>
            </a:r>
            <a:endParaRPr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다양한 해상도의 문맥 정보를 포함하여 작은 결함에 민감하게 반응하도록 함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단순한 상향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하향 샘플링이 아닌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전역적인 문맥 정보를 포함하여 특징을 추출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다중 해상도 정보 통합 방식 강화</a:t>
            </a: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ko-KR" altLang="en-US" sz="1400" kern="0" dirty="0">
                <a:solidFill>
                  <a:schemeClr val="tx1"/>
                </a:solidFill>
                <a:latin typeface="+mn-ea"/>
                <a:ea typeface="+mn-ea"/>
              </a:rPr>
              <a:t>보조 연결 강화</a:t>
            </a:r>
            <a:r>
              <a:rPr lang="en-US" altLang="ko-KR" sz="14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</a:p>
          <a:p>
            <a:pPr marL="806450" lvl="2" indent="-179388">
              <a:lnSpc>
                <a:spcPct val="13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altLang="ko-KR" sz="1400" kern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4D3BE5-5C67-8E14-51C5-F955CCE20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943" y="3699003"/>
            <a:ext cx="3513592" cy="23818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11E8CF-27C9-B906-29A5-B0E125BD9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8449" y="3171525"/>
            <a:ext cx="3600040" cy="278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10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59204</TotalTime>
  <Words>1243</Words>
  <Application>Microsoft Office PowerPoint</Application>
  <PresentationFormat>화면 슬라이드 쇼(4:3)</PresentationFormat>
  <Paragraphs>144</Paragraphs>
  <Slides>14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나눔고딕 ExtraBold</vt:lpstr>
      <vt:lpstr>맑은 고딕</vt:lpstr>
      <vt:lpstr>함초롬바탕</vt:lpstr>
      <vt:lpstr>Arial</vt:lpstr>
      <vt:lpstr>Cambria</vt:lpstr>
      <vt:lpstr>Corbel</vt:lpstr>
      <vt:lpstr>Times New Roman</vt:lpstr>
      <vt:lpstr>Wingdings</vt:lpstr>
      <vt:lpstr>1_Default Design</vt:lpstr>
      <vt:lpstr>2_Default Design</vt:lpstr>
      <vt:lpstr>PowerPoint 프레젠테이션</vt:lpstr>
      <vt:lpstr>목차</vt:lpstr>
      <vt:lpstr>프로젝트 #1 개요</vt:lpstr>
      <vt:lpstr>프로젝트 #1 개요</vt:lpstr>
      <vt:lpstr>프로젝트 #1 개요</vt:lpstr>
      <vt:lpstr>서론 (Introduction)</vt:lpstr>
      <vt:lpstr>서론 (Introduction)</vt:lpstr>
      <vt:lpstr>서론 (Introduction)</vt:lpstr>
      <vt:lpstr>방법 (Methodology)</vt:lpstr>
      <vt:lpstr>방법 (Methodology)</vt:lpstr>
      <vt:lpstr>실험 구성 및 평가 방법 (Experiment Settings) </vt:lpstr>
      <vt:lpstr>결과 및 분석 (Results &amp; Analysis)</vt:lpstr>
      <vt:lpstr>참고 문헌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v vbnvvvvv bv ll</cp:lastModifiedBy>
  <cp:revision>3149</cp:revision>
  <cp:lastPrinted>2023-01-25T05:07:50Z</cp:lastPrinted>
  <dcterms:created xsi:type="dcterms:W3CDTF">2004-08-18T11:28:05Z</dcterms:created>
  <dcterms:modified xsi:type="dcterms:W3CDTF">2025-04-07T07:29:19Z</dcterms:modified>
</cp:coreProperties>
</file>