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9"/>
  </p:notesMasterIdLst>
  <p:handoutMasterIdLst>
    <p:handoutMasterId r:id="rId20"/>
  </p:handoutMasterIdLst>
  <p:sldIdLst>
    <p:sldId id="449" r:id="rId3"/>
    <p:sldId id="1008" r:id="rId4"/>
    <p:sldId id="999" r:id="rId5"/>
    <p:sldId id="1022" r:id="rId6"/>
    <p:sldId id="1021" r:id="rId7"/>
    <p:sldId id="1015" r:id="rId8"/>
    <p:sldId id="1014" r:id="rId9"/>
    <p:sldId id="1009" r:id="rId10"/>
    <p:sldId id="1016" r:id="rId11"/>
    <p:sldId id="1017" r:id="rId12"/>
    <p:sldId id="1010" r:id="rId13"/>
    <p:sldId id="1018" r:id="rId14"/>
    <p:sldId id="1011" r:id="rId15"/>
    <p:sldId id="1019" r:id="rId16"/>
    <p:sldId id="1013" r:id="rId17"/>
    <p:sldId id="1006" r:id="rId18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999"/>
            <p14:sldId id="1022"/>
            <p14:sldId id="1021"/>
            <p14:sldId id="1015"/>
            <p14:sldId id="1014"/>
            <p14:sldId id="1009"/>
            <p14:sldId id="1016"/>
            <p14:sldId id="1017"/>
            <p14:sldId id="1010"/>
            <p14:sldId id="1018"/>
            <p14:sldId id="1011"/>
            <p14:sldId id="1019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7EBF5"/>
    <a:srgbClr val="12275E"/>
    <a:srgbClr val="9A1F4E"/>
    <a:srgbClr val="E8E8E8"/>
    <a:srgbClr val="152B65"/>
    <a:srgbClr val="8FAADC"/>
    <a:srgbClr val="3367BB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99" d="100"/>
          <a:sy n="99" d="100"/>
        </p:scale>
        <p:origin x="1212" y="6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EC3A-6E98-A112-7E89-E090C3E4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4F0A2-E33E-2E97-6477-3B162698C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6C7-6C9A-0D7E-2FD9-ECD61DE12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56727-9B7A-498E-18C7-87C42DC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FB1C-0BD9-12A2-551A-78F6A172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ABE6-CB00-7354-C1F8-6519B7A51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018C62-FB1F-E1B6-2044-28D0564A2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C8F33-C109-D5DF-E908-1D326A316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5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14E2-7CF1-4C41-FE62-B14D34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6FAD7-3267-4DF3-DF0C-D49E22C4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5940E7-88D6-BB77-4BB6-EB3E2886F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2F584-6309-43F1-DE3F-8AD407BE9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C542-3142-8496-0E3D-1A63D1F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798E5-A719-A86E-0CF5-817D337D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6206C1-86EB-E83F-4B98-1FF35A13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668EF-CD5B-E9C5-1E1E-9DB99CC66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4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63D1-4CF5-94D5-ED4A-203F7067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7416F5-FB23-54FC-B621-D1F578B3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83E7DF-A973-6062-59C8-A19DD322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87749-F65A-2436-FEAF-F6FD3E6C7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P@0.5:0.05:0.9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9012302300095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s-journal.info/journalid/10321" TargetMode="External"/><Relationship Id="rId4" Type="http://schemas.openxmlformats.org/officeDocument/2006/relationships/hyperlink" Target="https://github.com/JiaLim98/YOLO-PC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주제발표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[5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김연지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장욱진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ooo@cbnu.ac.kr, jangwj92@cbnu.ac.kr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산업인공지능학과</a:t>
            </a:r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 기반 논문 리뷰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#1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주제발표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18F6-F82B-59DF-B7B9-DF1540C9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88021F2-6B16-A156-C5D1-B2FDCE94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93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문제 정의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 딥러닝 모델은 다음과 같은 문제를 해결하지 못하고 있음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작은 결함의 탐지 정확도 저하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발생의 반복성 또는 증가 경향을 실시간으로 분석하는 기능 부재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공정 중 실시간 처리 능력 부족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 이 논문은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기반으로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문맥 정보를 활용한 특징 강화 네트워크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(FPN)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구성하여 작은 결함에도 민감하게 반응하고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결함의 시각적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패턴뿐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아니라 이상 징후의 발생 경향성까지 감지하는 모델을 개발함으로써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고속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고정밀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탐지 모델을 제안함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0937BA-F432-BC7C-4AFB-0FB2FF5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661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D47B-444D-EC80-7F55-64A05784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9515-D6E4-3AE9-CF37-C16DCC1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7BE87-FE78-EE39-8D31-53AA08AF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다양한 해상도의 문맥 정보를 포함하여 작은 결함에 민감하게 반응하도록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단순한 상향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하향 샘플링이 아닌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전역적인 문맥 정보를 포함하여 특징을 추출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다중 해상도 정보 통합 방식 강화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보조 연결 강화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4D3BE5-5C67-8E14-51C5-F955CCE2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3" y="3699003"/>
            <a:ext cx="3513592" cy="2381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11E8CF-27C9-B906-29A5-B0E125BD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449" y="3171525"/>
            <a:ext cx="3600040" cy="27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10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97D2-BF27-3863-EFD9-522005B7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A6A3-AF6D-0C20-F182-CB9CA7A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C7251-DA91-2800-9006-86802B82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28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개체 탐지의 정확한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Capsulation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위해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(Complete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인스턴스는 주로 배경으로 구성되어 전체 이미지의 대부분을 차지하므로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전체 박스의 면적보다 중심 위치의 정확도가 더욱 중요함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중심 거리 항의 중요도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가중치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증가하고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중요도를 완화함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크기에 따라 중심 거리 항과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비중을 동적으로 조절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76FFC-C1C0-F0A4-4A36-75A35F5F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88" y="3158997"/>
            <a:ext cx="4320048" cy="30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74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F4BF63-21DC-DDFE-E15F-48E303CC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환경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PyTorch v1.7.1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CUDA 11.1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cuDNN v8.0.35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NVIDIA GeForce RTX3070 (8GB VRAM)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이미지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 608 X 608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Batch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34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Optimizer : SGD (weight decay : 0.0005 /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lr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0.01)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YOLOv5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기본 값 유지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평가 방법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PASCAL VOC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mAP@0.5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및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COCO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4"/>
              </a:rPr>
              <a:t>mAP@0.5:0.05:0.95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사용하여 성능을 평가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모델의 효율성 평가를 위해 초당 프레임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(FPS)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단위로 프레임 처리 속도를 측정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1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C636-1855-FC59-97AF-C1180908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F0EAE0B-6633-560B-32F4-186268BA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310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결과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최신 기술과의 비교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다양한 규모에서의 감지 정확도 비교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(AP small: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소형 개체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/ AP medium: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 중형 개체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2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FFCEE-2599-57E9-1110-812B154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FA016-832D-1713-7D11-0ED8453E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67" y="4239009"/>
            <a:ext cx="4691831" cy="1651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157978-A1B7-591F-33EE-26BA1A0C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8" y="1898983"/>
            <a:ext cx="7992038" cy="18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68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5AC4CE-8F67-C793-8C6F-211D7896CA2A}"/>
              </a:ext>
            </a:extLst>
          </p:cNvPr>
          <p:cNvSpPr/>
          <p:nvPr/>
        </p:nvSpPr>
        <p:spPr bwMode="auto">
          <a:xfrm>
            <a:off x="3150203" y="198898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참고문헌 변경 및 작성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(Methodology)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해결을 위한 방법론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1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SMT(Surface Mount Technology)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공정은 전자기기의 핵심인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PCB(Printed Circuit Board)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제작 과정 중 가장 중요한 단계 중 하나로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 공정에서는 전자 부품을 자동으로 인쇄 회로 기판에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실장하는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과정이 포함되며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생산성과 정밀도가 높지만 그만큼 다양한 형태의 불량이 발생할 수 있음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공정에서는 납땜 불량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미삽입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틀어짐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브리지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크랙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등과 같은 특종 주요 불량 유형이 빈번하게 발생하며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이는 전체 제품의 품질과 신뢰도에 큰 영향을 미침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기존에는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AOI(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자동 광학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장비를 통해 불량을 탐지하고 있지만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어느 부분에 어떤 불량이 발생하였는지 알려주지 않는 상태로 검사가 진행되며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때에도 모두 불량으로 판정을 진행하여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보완하기 위해 불량품들을 대상으로 다시 최종 작업자의 육안 검사를 진행함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실제 불량이 아닌 것을 불량이라고 탐지하는 가성 불량이 전체 불량의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프로를 차지하고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프로만이 실제 불량으로 육안 검사자가 최종 판단을 내리고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35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자동화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(1,2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차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경우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영상처리 기반의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패턴매칭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검사이며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때에는 모두 불량으로 판정을 진행하며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떨어뜨리게 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그러나 사람의 경우 정말 중요한 부분이 무엇인지 구분하여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미묘한 결함과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비구조화된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장면을 정성적으로 해석하여 불량 판정에 유연성을 발휘할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AI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딥러닝 기술은 학습을 통해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지능을 흉내 내는 중립적 네트워크를 사용함으로써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복잡한 패턴의 자연적인 변화는 허용하는 한편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변칙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특징을 구분할 수 있기 때문에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검사 기술에 적용하여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육안 검사가 가질 수 있는 유연성을 컴퓨터 시스템의 속도와 안정성과 결합하도록 하고자 함</a:t>
            </a: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414D-1D98-06C8-247A-05DA839BE0AC}"/>
              </a:ext>
            </a:extLst>
          </p:cNvPr>
          <p:cNvSpPr txBox="1"/>
          <p:nvPr/>
        </p:nvSpPr>
        <p:spPr>
          <a:xfrm>
            <a:off x="375254" y="5515196"/>
            <a:ext cx="873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* SMT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공정에서 발생하는 불량 중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(missing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누락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double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과다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bridge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겹침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foreign material(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이물질 삽입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extra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들뜸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damage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스크래치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ball placement(</a:t>
            </a:r>
            <a:r>
              <a:rPr lang="ko-KR" altLang="en-US" sz="1200" kern="0" dirty="0" err="1">
                <a:solidFill>
                  <a:schemeClr val="accent1"/>
                </a:solidFill>
                <a:latin typeface="함초롬바탕" panose="02030604000101010101" pitchFamily="18" charset="-127"/>
              </a:rPr>
              <a:t>오정렬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))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을 검출하기 위한 딥러닝 모델을 연구하고자 함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.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불량의 근거는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실제 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PCB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제조업체이자 협력사인 주*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SMT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의 연구소장의 자문을 통해 결정하였음</a:t>
            </a:r>
            <a:endParaRPr lang="en-US" altLang="ko-KR" sz="1200" kern="0" dirty="0">
              <a:solidFill>
                <a:schemeClr val="accent1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67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159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91" y="2714984"/>
            <a:ext cx="2610029" cy="1764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991" y="4653328"/>
            <a:ext cx="2610029" cy="1308457"/>
          </a:xfrm>
          <a:prstGeom prst="rect">
            <a:avLst/>
          </a:prstGeom>
        </p:spPr>
      </p:pic>
      <p:pic>
        <p:nvPicPr>
          <p:cNvPr id="3076" name="Picture 4" descr="솔더 페이스트 인쇄 불량유형 및 형상에 따른 원인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8" b="10292"/>
          <a:stretch/>
        </p:blipFill>
        <p:spPr bwMode="auto">
          <a:xfrm>
            <a:off x="251952" y="2677977"/>
            <a:ext cx="3076659" cy="16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주식회사 화인스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1" y="4338939"/>
            <a:ext cx="3032470" cy="16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 bwMode="auto">
          <a:xfrm>
            <a:off x="3363741" y="3248998"/>
            <a:ext cx="308249" cy="2250025"/>
          </a:xfrm>
          <a:prstGeom prst="rightArrow">
            <a:avLst>
              <a:gd name="adj1" fmla="val 50000"/>
              <a:gd name="adj2" fmla="val 71696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6471870" y="3248998"/>
            <a:ext cx="308249" cy="2250025"/>
          </a:xfrm>
          <a:prstGeom prst="rightArrow">
            <a:avLst>
              <a:gd name="adj1" fmla="val 50000"/>
              <a:gd name="adj2" fmla="val 71696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911349" y="3825976"/>
            <a:ext cx="1980022" cy="36000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가성불량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912026" y="5409021"/>
            <a:ext cx="1980022" cy="552763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진성불량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Arial" charset="0"/>
              </a:rPr>
              <a:t>육안확인</a:t>
            </a:r>
            <a:r>
              <a:rPr lang="en-US" altLang="ko-KR" sz="1400" dirty="0">
                <a:solidFill>
                  <a:schemeClr val="bg1"/>
                </a:solidFill>
                <a:latin typeface="Arial" charset="0"/>
              </a:rPr>
              <a:t>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349" y="2714984"/>
            <a:ext cx="1080690" cy="10761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2026" y="4267408"/>
            <a:ext cx="1086585" cy="10729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92039" y="4611302"/>
            <a:ext cx="883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10%</a:t>
            </a:r>
            <a:endParaRPr lang="ko-KR" altLang="en-US" sz="2800" b="1" dirty="0">
              <a:solidFill>
                <a:schemeClr val="tx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65315" y="3020147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90%</a:t>
            </a:r>
            <a:endParaRPr lang="ko-KR" altLang="en-US" sz="2800" b="1" dirty="0">
              <a:solidFill>
                <a:schemeClr val="tx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547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159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24" y="2578521"/>
            <a:ext cx="2303996" cy="3376914"/>
          </a:xfrm>
          <a:prstGeom prst="rect">
            <a:avLst/>
          </a:prstGeom>
        </p:spPr>
      </p:pic>
      <p:pic>
        <p:nvPicPr>
          <p:cNvPr id="8" name="Picture 4" descr="솔더 페이스트 인쇄 불량유형 및 형상에 따른 원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8" b="10292"/>
          <a:stretch/>
        </p:blipFill>
        <p:spPr bwMode="auto">
          <a:xfrm>
            <a:off x="251952" y="2677977"/>
            <a:ext cx="3076659" cy="16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주식회사 화인스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1" y="4338939"/>
            <a:ext cx="3032470" cy="16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 bwMode="auto">
          <a:xfrm>
            <a:off x="3363741" y="3248998"/>
            <a:ext cx="308249" cy="2250025"/>
          </a:xfrm>
          <a:prstGeom prst="rightArrow">
            <a:avLst>
              <a:gd name="adj1" fmla="val 50000"/>
              <a:gd name="adj2" fmla="val 71696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6392614" y="3245283"/>
            <a:ext cx="308249" cy="2250025"/>
          </a:xfrm>
          <a:prstGeom prst="rightArrow">
            <a:avLst>
              <a:gd name="adj1" fmla="val 50000"/>
              <a:gd name="adj2" fmla="val 71696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428" y="2757479"/>
            <a:ext cx="2417481" cy="31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16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35284"/>
              </p:ext>
            </p:extLst>
          </p:nvPr>
        </p:nvGraphicFramePr>
        <p:xfrm>
          <a:off x="557814" y="1564144"/>
          <a:ext cx="8100090" cy="204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60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425930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 deep context learning based PCB defect detection model with anomalous trend alarming system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이상 징후 알람 시스템을 갖춘 심층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context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학습 기반의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PCB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결함 탐지 모델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in Engineering (ELSEVIER-</a:t>
                      </a:r>
                      <a:r>
                        <a:rPr lang="ko-KR" altLang="en-US" sz="1662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엘스비어</a:t>
                      </a:r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IF/JCR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IF(Result in Engineering) : 6.0 /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공학 전반</a:t>
                      </a:r>
                      <a:r>
                        <a:rPr lang="en-US" altLang="ko-KR" sz="1400" dirty="0"/>
                        <a:t>(Engineering, Multidisciplinary) </a:t>
                      </a:r>
                      <a:r>
                        <a:rPr lang="ko-KR" altLang="en-US" sz="1400" dirty="0"/>
                        <a:t>분야에서 </a:t>
                      </a:r>
                      <a:r>
                        <a:rPr lang="en-US" altLang="ko-KR" sz="1400" b="1" dirty="0"/>
                        <a:t>Q1</a:t>
                      </a:r>
                      <a:r>
                        <a:rPr lang="ko-KR" altLang="en-US" sz="1400" b="0" dirty="0"/>
                        <a:t>에 해당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인용횟수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팀 구성원 소개 및 역할분담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85143"/>
              </p:ext>
            </p:extLst>
          </p:nvPr>
        </p:nvGraphicFramePr>
        <p:xfrm>
          <a:off x="557814" y="4129070"/>
          <a:ext cx="8100092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비즈포스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장욱진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79C8AB-4805-040D-0017-303927808A05}"/>
              </a:ext>
            </a:extLst>
          </p:cNvPr>
          <p:cNvSpPr txBox="1"/>
          <p:nvPr/>
        </p:nvSpPr>
        <p:spPr>
          <a:xfrm>
            <a:off x="2231974" y="1102479"/>
            <a:ext cx="675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논문 링크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3"/>
              </a:rPr>
              <a:t>https://www.sciencedirect.com/science/article/pii/S2590123023000956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구현 코드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4"/>
              </a:rPr>
              <a:t>https://github.com/JiaLim98/YOLO-PCB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FDAD7-CDD5-0A67-D996-ACB8C8DA6F31}"/>
              </a:ext>
            </a:extLst>
          </p:cNvPr>
          <p:cNvSpPr txBox="1"/>
          <p:nvPr/>
        </p:nvSpPr>
        <p:spPr>
          <a:xfrm>
            <a:off x="2231973" y="3629377"/>
            <a:ext cx="675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/>
                </a:solidFill>
                <a:hlinkClick r:id="rId5"/>
              </a:rPr>
              <a:t>IF/JCR: https://wos-journal.info/journalid/10321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1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85" y="1804701"/>
            <a:ext cx="5515745" cy="2543530"/>
          </a:xfrm>
          <a:prstGeom prst="rect">
            <a:avLst/>
          </a:prstGeom>
        </p:spPr>
      </p:pic>
      <p:pic>
        <p:nvPicPr>
          <p:cNvPr id="4098" name="Picture 2" descr="AOI PCB 检测揭秘：技术、优点和缺点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r="11766"/>
          <a:stretch/>
        </p:blipFill>
        <p:spPr bwMode="auto">
          <a:xfrm>
            <a:off x="294533" y="2251788"/>
            <a:ext cx="2827138" cy="18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8538" y="4753915"/>
            <a:ext cx="878498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2" indent="-182563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최근 몇 년 동안 머신 비전에 </a:t>
            </a:r>
            <a:r>
              <a:rPr lang="ko-KR" altLang="en-US" sz="1600" b="1" kern="0" dirty="0" err="1">
                <a:solidFill>
                  <a:schemeClr val="tx1"/>
                </a:solidFill>
                <a:latin typeface="+mn-ea"/>
              </a:rPr>
              <a:t>딥러닝을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 도입하면서</a:t>
            </a:r>
            <a:r>
              <a:rPr lang="en-US" altLang="ko-KR" sz="1600" b="1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kern="0" dirty="0" err="1">
                <a:solidFill>
                  <a:schemeClr val="tx1"/>
                </a:solidFill>
                <a:latin typeface="+mn-ea"/>
              </a:rPr>
              <a:t>딥러닝을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 사용한 </a:t>
            </a:r>
            <a:r>
              <a:rPr lang="en-US" altLang="ko-KR" sz="1600" b="1" kern="0" dirty="0">
                <a:solidFill>
                  <a:schemeClr val="tx1"/>
                </a:solidFill>
                <a:latin typeface="+mn-ea"/>
              </a:rPr>
              <a:t>PCB 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검사에 대한 연구가 많이 수행되었으나</a:t>
            </a:r>
            <a:r>
              <a:rPr lang="en-US" altLang="ko-KR" sz="1600" b="1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 복잡한 배경이나 작은 결함에 취약하며</a:t>
            </a:r>
            <a:r>
              <a:rPr lang="en-US" altLang="ko-KR" sz="1600" b="1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실시간 처리 능력에도 한계가 있음</a:t>
            </a: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4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694E-0EE5-7CAC-4011-09F275DB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6CB3A10-15F6-18A6-F44C-4171F063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27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AOI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기반 시스템은 유연성이 부족하며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사람이 수행하는 육안 검사만큼의 적응성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(adaptability)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을 확보하기 어려움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현재 대부분의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검사는 자동 광학 검사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(AOI)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장비를 활용하고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이는 빠르고 반복 가능하지만 정밀도가 완벽하지 않음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이에 따라 딥러닝 기반의 시각 인지 기술이 새롭게 주목받고 있으며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 같은 객체 탐지 네트워크는 실시간성과 정확도를 동시에 만족할 가능성을 보여줌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하지만 기존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모델조차도 작은 결함 탐지에서의 성능 저하 및 정밀도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속도 균형 문제가 존재함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3C1B3-F6E4-A73C-38B8-5E93B46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007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59514</TotalTime>
  <Words>1186</Words>
  <Application>Microsoft Office PowerPoint</Application>
  <PresentationFormat>화면 슬라이드 쇼(4:3)</PresentationFormat>
  <Paragraphs>163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AppleSDGothicNeoH00</vt:lpstr>
      <vt:lpstr>나눔고딕 ExtraBold</vt:lpstr>
      <vt:lpstr>맑은 고딕</vt:lpstr>
      <vt:lpstr>함초롬바탕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프로젝트 #1 개요</vt:lpstr>
      <vt:lpstr>프로젝트 #1 개요</vt:lpstr>
      <vt:lpstr>프로젝트 #1 개요</vt:lpstr>
      <vt:lpstr>프로젝트 #1 개요</vt:lpstr>
      <vt:lpstr>프로젝트 #1 개요</vt:lpstr>
      <vt:lpstr>서론 (Introduction)</vt:lpstr>
      <vt:lpstr>서론 (Introduction)</vt:lpstr>
      <vt:lpstr>서론 (Introduction)</vt:lpstr>
      <vt:lpstr>방법 (Methodology)</vt:lpstr>
      <vt:lpstr>방법 (Methodology)</vt:lpstr>
      <vt:lpstr>실험 구성 및 평가 방법 (Experiment Settings) </vt:lpstr>
      <vt:lpstr>결과 및 분석 (Results &amp; Analysis)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v vbnvvvvv bv ll</cp:lastModifiedBy>
  <cp:revision>3157</cp:revision>
  <cp:lastPrinted>2023-01-25T05:07:50Z</cp:lastPrinted>
  <dcterms:created xsi:type="dcterms:W3CDTF">2004-08-18T11:28:05Z</dcterms:created>
  <dcterms:modified xsi:type="dcterms:W3CDTF">2025-04-08T06:54:28Z</dcterms:modified>
</cp:coreProperties>
</file>