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265" r:id="rId3"/>
    <p:sldId id="592" r:id="rId4"/>
    <p:sldId id="419" r:id="rId5"/>
    <p:sldId id="611" r:id="rId6"/>
    <p:sldId id="603" r:id="rId7"/>
    <p:sldId id="605" r:id="rId8"/>
    <p:sldId id="606" r:id="rId9"/>
    <p:sldId id="612" r:id="rId10"/>
    <p:sldId id="613" r:id="rId11"/>
    <p:sldId id="614" r:id="rId12"/>
    <p:sldId id="607" r:id="rId13"/>
    <p:sldId id="615" r:id="rId14"/>
    <p:sldId id="616" r:id="rId15"/>
    <p:sldId id="617" r:id="rId16"/>
    <p:sldId id="618" r:id="rId17"/>
    <p:sldId id="619" r:id="rId18"/>
    <p:sldId id="620" r:id="rId19"/>
    <p:sldId id="608" r:id="rId20"/>
    <p:sldId id="621" r:id="rId21"/>
    <p:sldId id="623" r:id="rId22"/>
    <p:sldId id="609" r:id="rId23"/>
    <p:sldId id="626" r:id="rId24"/>
    <p:sldId id="624" r:id="rId25"/>
    <p:sldId id="627" r:id="rId26"/>
    <p:sldId id="628" r:id="rId27"/>
    <p:sldId id="629" r:id="rId28"/>
    <p:sldId id="633" r:id="rId29"/>
    <p:sldId id="634" r:id="rId30"/>
    <p:sldId id="630" r:id="rId31"/>
    <p:sldId id="636" r:id="rId32"/>
    <p:sldId id="637" r:id="rId33"/>
    <p:sldId id="631" r:id="rId34"/>
    <p:sldId id="639" r:id="rId35"/>
    <p:sldId id="640" r:id="rId36"/>
    <p:sldId id="632" r:id="rId37"/>
    <p:sldId id="641" r:id="rId38"/>
    <p:sldId id="643" r:id="rId39"/>
    <p:sldId id="642" r:id="rId40"/>
    <p:sldId id="644" r:id="rId41"/>
    <p:sldId id="645" r:id="rId42"/>
    <p:sldId id="646" r:id="rId43"/>
    <p:sldId id="647" r:id="rId44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33CC"/>
    <a:srgbClr val="9966FF"/>
    <a:srgbClr val="FF9900"/>
    <a:srgbClr val="660033"/>
    <a:srgbClr val="FF9933"/>
    <a:srgbClr val="CC3300"/>
    <a:srgbClr val="CC99FF"/>
    <a:srgbClr val="FFCC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2" autoAdjust="0"/>
    <p:restoredTop sz="96628" autoAdjust="0"/>
  </p:normalViewPr>
  <p:slideViewPr>
    <p:cSldViewPr>
      <p:cViewPr varScale="1">
        <p:scale>
          <a:sx n="87" d="100"/>
          <a:sy n="87" d="100"/>
        </p:scale>
        <p:origin x="734" y="62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0138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614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7659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33246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86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49096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46608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4607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3767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8758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랜덤포레스트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161616"/>
                </a:solidFill>
                <a:effectLst/>
                <a:latin typeface="IBM Plex Sans KR"/>
              </a:rPr>
              <a:t>하나의 결과에 도달하기 위해 여러 의사결정 트리의 출력을 결합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- </a:t>
            </a:r>
            <a:r>
              <a:rPr lang="ko-KR" altLang="en-US" dirty="0" err="1"/>
              <a:t>에이다부스트</a:t>
            </a:r>
            <a:r>
              <a:rPr lang="en-US" altLang="ko-KR" dirty="0"/>
              <a:t>: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약한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(weak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들이 상호보완 하도록 순차적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(sequential)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으로 학습하고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이들을 조합하여 최종적으로 강한 분류기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Spoqa Han Sans"/>
              </a:rPr>
              <a:t>(strong classifier)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Spoqa Han Sans"/>
              </a:rPr>
              <a:t>의 성능을 향상시키는 것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6509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0068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0049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83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053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20217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10567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19969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6460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273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998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43744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31229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495400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482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1882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056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88802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08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0320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2023. 12. 11 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sz="2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어프렌티스</a:t>
            </a:r>
            <a:r>
              <a:rPr lang="ko-KR" altLang="en-US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프로젝트 기말 과제 발표 </a:t>
            </a:r>
            <a:r>
              <a:rPr lang="en-US" altLang="ko-KR" sz="2200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algn="ctr"/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압출 성형 공정 데이터를 활용한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불량 발생 예측 시스템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팀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비즈프로젝트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김혜영</a:t>
            </a:r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전체 불량률 확인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22B356-01FF-D39D-2D5B-33F15E4D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132856"/>
            <a:ext cx="1728122" cy="4086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2A80EE-29C8-009C-5CA8-8FFE419598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068960"/>
            <a:ext cx="5629275" cy="14763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C712D1-E683-3A67-1C63-684DEDA06C47}"/>
              </a:ext>
            </a:extLst>
          </p:cNvPr>
          <p:cNvSpPr txBox="1"/>
          <p:nvPr/>
        </p:nvSpPr>
        <p:spPr>
          <a:xfrm>
            <a:off x="5514429" y="4175956"/>
            <a:ext cx="128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불량률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0.6%</a:t>
            </a:r>
            <a:endParaRPr lang="ko-KR" altLang="en-US" sz="1400" b="1" dirty="0">
              <a:solidFill>
                <a:srgbClr val="0066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370540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데이터 분포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히스토그램을 통한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B4AE86-1623-4076-E44A-1418BE6C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938768"/>
            <a:ext cx="7056784" cy="4776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2790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610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656832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347864" y="3109938"/>
            <a:ext cx="374441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275122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타입 변환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(Float)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결측치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254859B-E4E7-3A36-EAEA-D0C29F66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060848"/>
            <a:ext cx="3179838" cy="44094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2C32F0-5DE8-827E-6E40-F6DA72180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893" y="2276872"/>
            <a:ext cx="1703439" cy="377681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53100C3-8773-F3D0-A521-5BC22D740E51}"/>
              </a:ext>
            </a:extLst>
          </p:cNvPr>
          <p:cNvSpPr/>
          <p:nvPr/>
        </p:nvSpPr>
        <p:spPr>
          <a:xfrm>
            <a:off x="5199752" y="2328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F74976-4D81-81FD-3C11-61CDCF0550B1}"/>
              </a:ext>
            </a:extLst>
          </p:cNvPr>
          <p:cNvSpPr/>
          <p:nvPr/>
        </p:nvSpPr>
        <p:spPr>
          <a:xfrm>
            <a:off x="5200248" y="2884304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87E0D3-A4A7-0F32-F7AE-967FDA25593A}"/>
              </a:ext>
            </a:extLst>
          </p:cNvPr>
          <p:cNvSpPr/>
          <p:nvPr/>
        </p:nvSpPr>
        <p:spPr>
          <a:xfrm>
            <a:off x="5199876" y="3212976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3E8F84-308C-DB72-0DBC-983EDD90B50E}"/>
              </a:ext>
            </a:extLst>
          </p:cNvPr>
          <p:cNvSpPr/>
          <p:nvPr/>
        </p:nvSpPr>
        <p:spPr>
          <a:xfrm>
            <a:off x="5189592" y="5609560"/>
            <a:ext cx="1872084" cy="216024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11151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결측치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한하여 결측 값이 있는 행을 제거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CE434-2322-1E2C-3770-289DA7CF0D07}"/>
              </a:ext>
            </a:extLst>
          </p:cNvPr>
          <p:cNvSpPr txBox="1"/>
          <p:nvPr/>
        </p:nvSpPr>
        <p:spPr>
          <a:xfrm>
            <a:off x="4355976" y="3789040"/>
            <a:ext cx="4225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Feature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</a:t>
            </a:r>
            <a:r>
              <a:rPr lang="ko-KR" altLang="en-US" sz="1400" b="1" dirty="0" err="1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결측치는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추후 데이터 스케일링시에 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Simple Imputer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804152-7FAC-0112-2F75-E228E39D4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546" y="1914445"/>
            <a:ext cx="27908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3982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이상치 처리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이상치 값을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0.1%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하한 값으로 대체함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400" b="1" dirty="0" err="1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전처리</a:t>
            </a:r>
            <a:endParaRPr lang="ko-KR" altLang="en-US" sz="2400" b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B1C1A-7687-FB77-D33D-9359C6135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694208"/>
            <a:ext cx="6968368" cy="19557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2AD902-88E0-1AE8-E6A3-1BE705479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2060848"/>
            <a:ext cx="6868560" cy="182173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13CD24-6EC5-7E7D-C301-467628E49C90}"/>
              </a:ext>
            </a:extLst>
          </p:cNvPr>
          <p:cNvSpPr/>
          <p:nvPr/>
        </p:nvSpPr>
        <p:spPr>
          <a:xfrm>
            <a:off x="892576" y="282770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BBC6E6-DBD2-B1CA-1655-19E34EFA2F76}"/>
              </a:ext>
            </a:extLst>
          </p:cNvPr>
          <p:cNvSpPr/>
          <p:nvPr/>
        </p:nvSpPr>
        <p:spPr>
          <a:xfrm>
            <a:off x="892576" y="3616938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4CA7BD6-F6C3-72DB-96AF-124C2827AC41}"/>
              </a:ext>
            </a:extLst>
          </p:cNvPr>
          <p:cNvSpPr/>
          <p:nvPr/>
        </p:nvSpPr>
        <p:spPr>
          <a:xfrm>
            <a:off x="886464" y="5541291"/>
            <a:ext cx="686856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9C1B55-2878-3ADD-BAF6-3846A00D0938}"/>
              </a:ext>
            </a:extLst>
          </p:cNvPr>
          <p:cNvSpPr/>
          <p:nvPr/>
        </p:nvSpPr>
        <p:spPr>
          <a:xfrm>
            <a:off x="886464" y="6404581"/>
            <a:ext cx="6868560" cy="261847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C1C1FB8-3141-C2D7-E1E0-54CB803DE918}"/>
              </a:ext>
            </a:extLst>
          </p:cNvPr>
          <p:cNvSpPr/>
          <p:nvPr/>
        </p:nvSpPr>
        <p:spPr>
          <a:xfrm rot="5400000">
            <a:off x="4034760" y="4060030"/>
            <a:ext cx="472992" cy="5908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73543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히트맵을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활용한 시각화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AB78426-448E-5BB1-124B-C5C9B38E0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923965"/>
            <a:ext cx="6408712" cy="479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9915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간 상관 관계 시각화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 관계 확인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1A650-FC94-A42F-72DE-9B3D62D6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44781"/>
            <a:ext cx="4968552" cy="469469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623085B-122D-4ADE-1C79-DB27F5CB7589}"/>
              </a:ext>
            </a:extLst>
          </p:cNvPr>
          <p:cNvSpPr/>
          <p:nvPr/>
        </p:nvSpPr>
        <p:spPr>
          <a:xfrm>
            <a:off x="1547664" y="6093296"/>
            <a:ext cx="2520280" cy="2880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63295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조합으로 실험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조합을 통한 새로운 </a:t>
            </a:r>
            <a:r>
              <a:rPr lang="ko-KR" altLang="en-US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상관관계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9D0298-5402-A084-7060-0855EC15D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2060848"/>
            <a:ext cx="4392488" cy="45336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C118DEA-A09D-AD3A-A3A5-7D39BD8B184F}"/>
              </a:ext>
            </a:extLst>
          </p:cNvPr>
          <p:cNvSpPr/>
          <p:nvPr/>
        </p:nvSpPr>
        <p:spPr>
          <a:xfrm>
            <a:off x="2483768" y="6247472"/>
            <a:ext cx="252028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7A65CE-B6D2-10E9-2A09-C431F1105027}"/>
              </a:ext>
            </a:extLst>
          </p:cNvPr>
          <p:cNvSpPr/>
          <p:nvPr/>
        </p:nvSpPr>
        <p:spPr>
          <a:xfrm>
            <a:off x="2483768" y="5949280"/>
            <a:ext cx="2520280" cy="144016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718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367240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데이터셋 분리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41200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1907704" y="847780"/>
            <a:ext cx="6934733" cy="5808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3. 2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sz="2800" b="1" dirty="0" err="1">
                <a:latin typeface="HY헤드라인M" pitchFamily="18" charset="-127"/>
                <a:ea typeface="HY헤드라인M" pitchFamily="18" charset="-127"/>
              </a:rPr>
              <a:t>전처리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4. 3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셋 만들기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5. 4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6. 5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7. 6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선택 및 훈련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8. 7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9. 8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train_test_split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함수를 사용하여 분리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(test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size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20%)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59A3A9-4969-8E6C-F73F-72274ADE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060848"/>
            <a:ext cx="6581775" cy="771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14350" y="306896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_1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6E743C-53D8-24A5-270A-84C8B9655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3996613"/>
            <a:ext cx="3312368" cy="241775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5D8430-74A1-CC5B-8660-64E18692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28" y="3783187"/>
            <a:ext cx="3600400" cy="270892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CA0EE9-B90B-E362-F203-9C3516BB89D4}"/>
              </a:ext>
            </a:extLst>
          </p:cNvPr>
          <p:cNvSpPr/>
          <p:nvPr/>
        </p:nvSpPr>
        <p:spPr>
          <a:xfrm>
            <a:off x="4031940" y="4756370"/>
            <a:ext cx="864096" cy="48212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77193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훈련</a:t>
            </a:r>
            <a:r>
              <a:rPr lang="en-US" altLang="ko-KR" dirty="0">
                <a:latin typeface="HY헤드라인M" pitchFamily="18" charset="-127"/>
                <a:ea typeface="HY헤드라인M" pitchFamily="18" charset="-127"/>
              </a:rPr>
              <a:t>/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테스트 셋 분리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데이터셋 분리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55898-E4A3-8033-BBF7-D73184E83B90}"/>
              </a:ext>
            </a:extLst>
          </p:cNvPr>
          <p:cNvSpPr txBox="1"/>
          <p:nvPr/>
        </p:nvSpPr>
        <p:spPr>
          <a:xfrm>
            <a:off x="539552" y="1480328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계층적 샘플링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_2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(Feature: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EX1.H2O_PV)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8B15B-5A2A-4F13-EBC7-519186B33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99" y="2163814"/>
            <a:ext cx="4464495" cy="14436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2B9CF42-3ECF-9940-CF82-4F944DF2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643" y="3933056"/>
            <a:ext cx="6408712" cy="2376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8F1778-C587-6712-415F-09EEDC0638A4}"/>
              </a:ext>
            </a:extLst>
          </p:cNvPr>
          <p:cNvSpPr txBox="1"/>
          <p:nvPr/>
        </p:nvSpPr>
        <p:spPr>
          <a:xfrm>
            <a:off x="3913129" y="2722497"/>
            <a:ext cx="2619297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latin typeface="+mj-lt"/>
                <a:ea typeface="HY헤드라인M" panose="02030600000101010101" pitchFamily="18" charset="-127"/>
              </a:rPr>
              <a:t>카테고리 별 데이터 분포</a:t>
            </a:r>
            <a:endParaRPr lang="en-US" altLang="ko-KR" sz="1200" dirty="0"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0A7765-93E4-AB2B-A013-CA9E216AFB4C}"/>
              </a:ext>
            </a:extLst>
          </p:cNvPr>
          <p:cNvSpPr/>
          <p:nvPr/>
        </p:nvSpPr>
        <p:spPr>
          <a:xfrm>
            <a:off x="4173774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1E17F7-6B54-439C-6488-00C6099D90F9}"/>
              </a:ext>
            </a:extLst>
          </p:cNvPr>
          <p:cNvSpPr/>
          <p:nvPr/>
        </p:nvSpPr>
        <p:spPr>
          <a:xfrm>
            <a:off x="5037870" y="4513576"/>
            <a:ext cx="648072" cy="172819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9AE2C1-A5ED-9811-F6CB-8F37540F70B6}"/>
              </a:ext>
            </a:extLst>
          </p:cNvPr>
          <p:cNvSpPr txBox="1"/>
          <p:nvPr/>
        </p:nvSpPr>
        <p:spPr>
          <a:xfrm>
            <a:off x="3347864" y="6173105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계층적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8A5C47-0CA7-680A-6AE9-5C21ABF97593}"/>
              </a:ext>
            </a:extLst>
          </p:cNvPr>
          <p:cNvSpPr txBox="1"/>
          <p:nvPr/>
        </p:nvSpPr>
        <p:spPr>
          <a:xfrm>
            <a:off x="4303234" y="4187333"/>
            <a:ext cx="1944341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0" lvl="2">
              <a:lnSpc>
                <a:spcPct val="150000"/>
              </a:lnSpc>
              <a:buClr>
                <a:schemeClr val="tx1"/>
              </a:buClr>
            </a:pPr>
            <a:r>
              <a:rPr lang="ko-KR" altLang="en-US" sz="1200" dirty="0">
                <a:solidFill>
                  <a:srgbClr val="0033CC"/>
                </a:solidFill>
                <a:latin typeface="+mj-lt"/>
                <a:ea typeface="HY헤드라인M" panose="02030600000101010101" pitchFamily="18" charset="-127"/>
              </a:rPr>
              <a:t>무작위 샘플링</a:t>
            </a:r>
            <a:endParaRPr lang="en-US" altLang="ko-KR" sz="1200" dirty="0">
              <a:solidFill>
                <a:srgbClr val="0033CC"/>
              </a:solidFill>
              <a:latin typeface="+mj-lt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193532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96594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512816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5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203848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4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 스케일링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38026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Heavy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tail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data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scale (np.log]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33665008-9DC3-11C2-614B-4C4C521B070C}"/>
              </a:ext>
            </a:extLst>
          </p:cNvPr>
          <p:cNvSpPr/>
          <p:nvPr/>
        </p:nvSpPr>
        <p:spPr>
          <a:xfrm>
            <a:off x="4330676" y="3429000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43E5FB-CF52-1C81-58F0-5B354F3D7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1" y="2351451"/>
            <a:ext cx="3960440" cy="3083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0B58B1-BE2C-42B8-A38E-C10ED56FC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871" y="2351451"/>
            <a:ext cx="3409774" cy="318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52509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Min-Max Scaler 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표준화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3B81D1-CE0C-256B-3FE1-D60D23B89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3" y="2540961"/>
            <a:ext cx="3960440" cy="28944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40F7241-94DD-5256-AC2F-04E22C3F9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18" y="2540961"/>
            <a:ext cx="4083435" cy="3042270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EC0DD5DC-F7F7-9C7D-6D99-F6DD2F806806}"/>
              </a:ext>
            </a:extLst>
          </p:cNvPr>
          <p:cNvSpPr/>
          <p:nvPr/>
        </p:nvSpPr>
        <p:spPr>
          <a:xfrm>
            <a:off x="4247963" y="3573016"/>
            <a:ext cx="648072" cy="57606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9396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특성 스케일링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7545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Simple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Imputer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스케일링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DF6D9-626C-50F7-9780-C69461B7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940384"/>
            <a:ext cx="7212128" cy="45129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6864FB-C9D3-6F7F-EDF9-7F0CE969A928}"/>
              </a:ext>
            </a:extLst>
          </p:cNvPr>
          <p:cNvSpPr txBox="1"/>
          <p:nvPr/>
        </p:nvSpPr>
        <p:spPr>
          <a:xfrm>
            <a:off x="3995936" y="5435400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data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분포가 연속적이지 않으므로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strategy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평균값이 아닌</a:t>
            </a:r>
            <a:r>
              <a:rPr lang="en-US" altLang="ko-KR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0066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가장 빈도가 높은 값으로 대체</a:t>
            </a:r>
          </a:p>
        </p:txBody>
      </p:sp>
    </p:spTree>
    <p:extLst>
      <p:ext uri="{BB962C8B-B14F-4D97-AF65-F5344CB8AC3E}">
        <p14:creationId xmlns:p14="http://schemas.microsoft.com/office/powerpoint/2010/main" val="151126214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6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5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8462729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Default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Simple Imputer + Min-Max Scaler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A4C86EE-B1E3-7EBC-8E96-E266D9A01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988840"/>
            <a:ext cx="5760640" cy="21563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514638" y="4169729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Ratio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Default Pipeline  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4C2DF1-B244-0A23-2B5C-1BE143420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743" y="4676205"/>
            <a:ext cx="3685580" cy="197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008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9C6553-957D-AFF8-6A34-2F349878E9EF}"/>
              </a:ext>
            </a:extLst>
          </p:cNvPr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 Pipeline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Logarithm + Default Pipeline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9E18BD-0A31-08DD-69CC-E45BCC076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1988840"/>
            <a:ext cx="5335021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4488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62965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 파이프라인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Ratio pipeline → Log pipeline → Default pipeline(Remainder)  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파이프라인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8869395-AAF9-E4EC-8B17-2FB4436A2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5973588" cy="39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18063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9962" y="2994879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1886184" y="3012023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27784" y="3140968"/>
            <a:ext cx="5018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123287890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8562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224784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7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915816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6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선택 및 훈련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43620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훈련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선택 및 훈련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611560" y="4068444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C360CF-0250-0468-5F8D-4E0F26928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40" y="2493244"/>
            <a:ext cx="3384376" cy="59262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7692EB2-B7F2-81D6-CFE4-64BDA5F6B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868" y="1939400"/>
            <a:ext cx="3496740" cy="19959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4AF8B9E-94B9-D959-1990-BFE42F65E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544" y="5013176"/>
            <a:ext cx="3456384" cy="5927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C8175E8-80C2-33D7-CE50-42CFA9203C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505" y="4581128"/>
            <a:ext cx="3384376" cy="195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90888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모델 훈련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선택 및 훈련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8D9248-17A0-C072-D467-7458DC2F433B}"/>
              </a:ext>
            </a:extLst>
          </p:cNvPr>
          <p:cNvSpPr txBox="1"/>
          <p:nvPr/>
        </p:nvSpPr>
        <p:spPr>
          <a:xfrm>
            <a:off x="611560" y="4068444"/>
            <a:ext cx="7369730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EFDB3B-D1B2-DC6E-2A5F-070B30D54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963317"/>
            <a:ext cx="4032448" cy="5245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7FC7ED-E073-1BB6-9BE9-7A1A0487A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9989" y="1882475"/>
            <a:ext cx="3706709" cy="20880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63C218B-C4F4-ECD4-03F0-4DFEED31F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9" y="5014257"/>
            <a:ext cx="3528391" cy="58927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DFACD68-97EF-013A-91F9-4D31C5FBB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976" y="4391370"/>
            <a:ext cx="3696758" cy="20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8208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8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7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모델 세부 튜닝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94848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세부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Forest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n_estimators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DEC40-E690-0006-88D5-45D7ABE8A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21305"/>
            <a:ext cx="5616624" cy="479384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9E80-39EC-4665-4547-C9953FEBE157}"/>
              </a:ext>
            </a:extLst>
          </p:cNvPr>
          <p:cNvSpPr/>
          <p:nvPr/>
        </p:nvSpPr>
        <p:spPr>
          <a:xfrm>
            <a:off x="2267744" y="4319628"/>
            <a:ext cx="648072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8257-A63D-AAC2-1FBD-410EC013FAA4}"/>
              </a:ext>
            </a:extLst>
          </p:cNvPr>
          <p:cNvSpPr txBox="1"/>
          <p:nvPr/>
        </p:nvSpPr>
        <p:spPr>
          <a:xfrm>
            <a:off x="2951222" y="4294837"/>
            <a:ext cx="2268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3, 7, 9, 10</a:t>
            </a:r>
            <a:r>
              <a:rPr lang="ko-KR" altLang="en-US" sz="1200" b="1" dirty="0">
                <a:solidFill>
                  <a:srgbClr val="FF0000"/>
                </a:solidFill>
              </a:rPr>
              <a:t>에서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정확도 최대 </a:t>
            </a:r>
            <a:r>
              <a:rPr lang="en-US" altLang="ko-KR" sz="1200" b="1" dirty="0">
                <a:solidFill>
                  <a:srgbClr val="FF0000"/>
                </a:solidFill>
              </a:rPr>
              <a:t>1.0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en-US" altLang="ko-KR" sz="1200" b="1" u="sng" dirty="0">
                <a:solidFill>
                  <a:srgbClr val="FF0000"/>
                </a:solidFill>
              </a:rPr>
              <a:t>10</a:t>
            </a:r>
            <a:r>
              <a:rPr lang="ko-KR" altLang="en-US" sz="1200" b="1" u="sng" dirty="0">
                <a:solidFill>
                  <a:srgbClr val="FF0000"/>
                </a:solidFill>
              </a:rPr>
              <a:t>으로 확정</a:t>
            </a:r>
            <a:r>
              <a:rPr lang="en-US" altLang="ko-KR" sz="1200" b="1" dirty="0">
                <a:solidFill>
                  <a:srgbClr val="FF0000"/>
                </a:solidFill>
              </a:rPr>
              <a:t>) 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02606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0618915-C298-778A-06AE-EFFDAE8EA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497" y="1950839"/>
            <a:ext cx="6019807" cy="4824472"/>
          </a:xfrm>
          <a:prstGeom prst="rect">
            <a:avLst/>
          </a:prstGeom>
        </p:spPr>
      </p:pic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세부 튜닝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 - </a:t>
            </a:r>
            <a:r>
              <a:rPr lang="en-US" altLang="ko-KR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n_estimators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파라미터 변경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모델 세부 튜닝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679E80-39EC-4665-4547-C9953FEBE157}"/>
              </a:ext>
            </a:extLst>
          </p:cNvPr>
          <p:cNvSpPr/>
          <p:nvPr/>
        </p:nvSpPr>
        <p:spPr>
          <a:xfrm>
            <a:off x="2555776" y="4244790"/>
            <a:ext cx="26213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88257-A63D-AAC2-1FBD-410EC013FAA4}"/>
              </a:ext>
            </a:extLst>
          </p:cNvPr>
          <p:cNvSpPr txBox="1"/>
          <p:nvPr/>
        </p:nvSpPr>
        <p:spPr>
          <a:xfrm>
            <a:off x="2817910" y="4453113"/>
            <a:ext cx="225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13 </a:t>
            </a:r>
            <a:r>
              <a:rPr lang="ko-KR" altLang="en-US" sz="1200" b="1" dirty="0">
                <a:solidFill>
                  <a:srgbClr val="FF0000"/>
                </a:solidFill>
              </a:rPr>
              <a:t>이상에서 정확도 최대 </a:t>
            </a:r>
            <a:r>
              <a:rPr lang="en-US" altLang="ko-KR" sz="1200" b="1" dirty="0">
                <a:solidFill>
                  <a:srgbClr val="FF0000"/>
                </a:solidFill>
              </a:rPr>
              <a:t>1.0 </a:t>
            </a:r>
            <a:r>
              <a:rPr lang="ko-KR" altLang="en-US" sz="1200" b="1" dirty="0">
                <a:solidFill>
                  <a:srgbClr val="FF0000"/>
                </a:solidFill>
              </a:rPr>
              <a:t>확인</a:t>
            </a:r>
            <a:r>
              <a:rPr lang="en-US" altLang="ko-KR" sz="1200" b="1" dirty="0">
                <a:solidFill>
                  <a:srgbClr val="FF0000"/>
                </a:solidFill>
              </a:rPr>
              <a:t> (</a:t>
            </a:r>
            <a:r>
              <a:rPr lang="en-US" altLang="ko-KR" sz="1200" b="1" u="sng" dirty="0">
                <a:solidFill>
                  <a:srgbClr val="FF0000"/>
                </a:solidFill>
              </a:rPr>
              <a:t>15</a:t>
            </a:r>
            <a:r>
              <a:rPr lang="ko-KR" altLang="en-US" sz="1200" b="1" u="sng" dirty="0">
                <a:solidFill>
                  <a:srgbClr val="FF0000"/>
                </a:solidFill>
              </a:rPr>
              <a:t>로 확정</a:t>
            </a:r>
            <a:r>
              <a:rPr lang="en-US" altLang="ko-KR" sz="1200" b="1" dirty="0">
                <a:solidFill>
                  <a:srgbClr val="FF0000"/>
                </a:solidFill>
              </a:rPr>
              <a:t>)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2234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4586" y="3109938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440808" y="3127082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9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3109938"/>
            <a:ext cx="4104456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8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결과 및 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525411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Logistic Regression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B08523B-60E8-72AB-D2D4-DDB8AA87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27" y="1988840"/>
            <a:ext cx="4601960" cy="4516896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369121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0.846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0.916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0.998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473100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93796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0.884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0.938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0.9991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7B58BAD7-BB92-727C-FDA2-1607C88F6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988840"/>
            <a:ext cx="4583243" cy="462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5029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354633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D4D0AAF0-5580-2FC1-29E0-CA039239C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1" y="1988840"/>
            <a:ext cx="4629560" cy="462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721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5" y="908720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723811"/>
              </p:ext>
            </p:extLst>
          </p:nvPr>
        </p:nvGraphicFramePr>
        <p:xfrm>
          <a:off x="323464" y="1412875"/>
          <a:ext cx="8497069" cy="5345112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619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 성형 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53624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자동차 스틸 튜브를 생산하는 프레스 설비의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압출성형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MELT_TEMP(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온도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MELT_P_PV(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MD_TQ(</a:t>
                      </a:r>
                      <a:r>
                        <a:rPr kumimoji="0" lang="ko-KR" altLang="en-US" sz="12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kumimoji="0" lang="en-US" altLang="ko-KR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</a:t>
                      </a:r>
                      <a:r>
                        <a:rPr kumimoji="0" lang="ko-KR" altLang="en-US" sz="12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불량여부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381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압력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모터 관련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+ 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품질 데이터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 </a:t>
                      </a:r>
                      <a:r>
                        <a:rPr kumimoji="0" lang="en-US" altLang="ko-KR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19</a:t>
                      </a:r>
                      <a:r>
                        <a:rPr kumimoji="0" lang="ko-KR" altLang="en-US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37020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개수 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row 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수 </a:t>
                      </a:r>
                      <a:r>
                        <a:rPr lang="en-US" altLang="ko-KR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17,280</a:t>
                      </a:r>
                      <a:r>
                        <a:rPr lang="ko-KR" altLang="en-US" sz="15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10124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EX2.MELT_TEMP~EX5.MELT_TEMP (</a:t>
                      </a:r>
                      <a:r>
                        <a:rPr lang="ko-KR" altLang="en-US" sz="1400" b="0" kern="0" spc="0" dirty="0" err="1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온도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EX1.Z1_PV~EX1.Z4_PV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스크류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EX1.A1_PV~EX1.A2_PV / EX1.H1_PV~EX1.H4_PV(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어댑터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해드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압력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EX1.H2O_PV / EX1.MELT_P_PV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챔버 물 온도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수지 압력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EX1.MD_PV / EX1.MD_PV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속도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압출기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모터 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부하량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36527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pass or fail (0 / 1) :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 발생 여부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31758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36374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Preprocessing</a:t>
                      </a: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(pipeline)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Ratio/ log 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변환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(Default: Simple-Imputer(Median) + Min-Max-Scaler)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5329582"/>
                  </a:ext>
                </a:extLst>
              </a:tr>
              <a:tr h="477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Logistic Regression(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로지스틱 회귀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Decision Tree(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의사결정나무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Random Forest(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랜덤포레스트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</a:t>
                      </a:r>
                      <a:r>
                        <a:rPr kumimoji="0" lang="en-US" altLang="ko-KR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Adaboost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에이다 </a:t>
                      </a:r>
                      <a:r>
                        <a:rPr kumimoji="0" lang="ko-KR" alt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부스트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4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가지 비교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200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Confusion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및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F1-Score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AdaBoost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Confusion Matrix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모델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18796C6-D500-B389-E5EF-5E8930B0A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10480"/>
              </p:ext>
            </p:extLst>
          </p:nvPr>
        </p:nvGraphicFramePr>
        <p:xfrm>
          <a:off x="5576033" y="4221088"/>
          <a:ext cx="30322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109">
                  <a:extLst>
                    <a:ext uri="{9D8B030D-6E8A-4147-A177-3AD203B41FA5}">
                      <a16:colId xmlns:a16="http://schemas.microsoft.com/office/drawing/2014/main" val="183536148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148118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평가 지표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>
                          <a:solidFill>
                            <a:schemeClr val="tx1"/>
                          </a:solidFill>
                        </a:rPr>
                        <a:t>결과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66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예측도</a:t>
                      </a:r>
                      <a:r>
                        <a:rPr lang="en-US" altLang="ko-KR" sz="1200" b="1" dirty="0"/>
                        <a:t>(Precision)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90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재현률</a:t>
                      </a:r>
                      <a:r>
                        <a:rPr lang="en-US" altLang="ko-KR" sz="1200" b="1" dirty="0"/>
                        <a:t>(Recall)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41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조화평균</a:t>
                      </a:r>
                      <a:r>
                        <a:rPr lang="en-US" altLang="ko-KR" sz="1200" b="1" dirty="0"/>
                        <a:t>(F1-Score)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4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정확도</a:t>
                      </a:r>
                      <a:r>
                        <a:rPr lang="en-US" altLang="ko-KR" sz="1200" b="1" dirty="0"/>
                        <a:t>(Accuracy)</a:t>
                      </a:r>
                      <a:endParaRPr lang="ko-KR" alt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1.0</a:t>
                      </a: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7548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5F652FC-CED2-7D16-FD30-D1712C8DF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88840"/>
            <a:ext cx="4680520" cy="467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80684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평가 결과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4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가지 모델 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C3D564-EDB1-BB99-0598-C07208044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4" y="2257425"/>
            <a:ext cx="5086350" cy="2343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A36355-6F2E-762E-2660-7C803E4D3A49}"/>
              </a:ext>
            </a:extLst>
          </p:cNvPr>
          <p:cNvSpPr/>
          <p:nvPr/>
        </p:nvSpPr>
        <p:spPr>
          <a:xfrm>
            <a:off x="2100013" y="3913609"/>
            <a:ext cx="5015161" cy="6869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1DD7A-45D0-C445-B04F-2E26033D9C44}"/>
              </a:ext>
            </a:extLst>
          </p:cNvPr>
          <p:cNvSpPr txBox="1"/>
          <p:nvPr/>
        </p:nvSpPr>
        <p:spPr>
          <a:xfrm>
            <a:off x="817655" y="4584328"/>
            <a:ext cx="8222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Random Forest </a:t>
            </a:r>
            <a:r>
              <a:rPr lang="ko-KR" altLang="en-US" sz="1400" b="1" dirty="0">
                <a:solidFill>
                  <a:srgbClr val="FF0000"/>
                </a:solidFill>
              </a:rPr>
              <a:t>모델과 </a:t>
            </a:r>
            <a:r>
              <a:rPr lang="en-US" altLang="ko-KR" sz="1400" b="1" dirty="0">
                <a:solidFill>
                  <a:srgbClr val="FF0000"/>
                </a:solidFill>
              </a:rPr>
              <a:t>AdaBoost </a:t>
            </a:r>
            <a:r>
              <a:rPr lang="ko-KR" altLang="en-US" sz="1400" b="1" dirty="0">
                <a:solidFill>
                  <a:srgbClr val="FF0000"/>
                </a:solidFill>
              </a:rPr>
              <a:t>모델에서 높은 정확도</a:t>
            </a:r>
            <a:r>
              <a:rPr lang="en-US" altLang="ko-KR" sz="1400" b="1" dirty="0">
                <a:solidFill>
                  <a:srgbClr val="FF0000"/>
                </a:solidFill>
              </a:rPr>
              <a:t>(Accuracy)</a:t>
            </a:r>
            <a:r>
              <a:rPr lang="ko-KR" altLang="en-US" sz="1400" b="1" dirty="0">
                <a:solidFill>
                  <a:srgbClr val="FF0000"/>
                </a:solidFill>
              </a:rPr>
              <a:t>와 조화평균</a:t>
            </a:r>
            <a:r>
              <a:rPr lang="en-US" altLang="ko-KR" sz="1400" b="1" dirty="0">
                <a:solidFill>
                  <a:srgbClr val="FF0000"/>
                </a:solidFill>
              </a:rPr>
              <a:t>(F1-score)</a:t>
            </a:r>
            <a:r>
              <a:rPr lang="ko-KR" altLang="en-US" sz="1400" b="1" dirty="0">
                <a:solidFill>
                  <a:srgbClr val="FF0000"/>
                </a:solidFill>
              </a:rPr>
              <a:t>를 보임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ko-KR" sz="1600" b="1" dirty="0">
                <a:solidFill>
                  <a:srgbClr val="FF0000"/>
                </a:solidFill>
              </a:rPr>
              <a:t>→</a:t>
            </a:r>
            <a:r>
              <a:rPr lang="en-US" altLang="ko-KR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해당 분석 모델로 불량 발생 예측 시스템을 만들어 대응하도록 함</a:t>
            </a:r>
          </a:p>
        </p:txBody>
      </p:sp>
    </p:spTree>
    <p:extLst>
      <p:ext uri="{BB962C8B-B14F-4D97-AF65-F5344CB8AC3E}">
        <p14:creationId xmlns:p14="http://schemas.microsoft.com/office/powerpoint/2010/main" val="3276692116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No-Pipeline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결과 평가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40D5C-8900-9ADC-FAAF-2365E360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34" y="4399437"/>
            <a:ext cx="5029113" cy="20402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4F889B-A005-897D-7A5B-52D56A1C16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2060848"/>
            <a:ext cx="4631407" cy="213357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9BADF8C-706E-958A-D048-890FA72C308D}"/>
              </a:ext>
            </a:extLst>
          </p:cNvPr>
          <p:cNvSpPr/>
          <p:nvPr/>
        </p:nvSpPr>
        <p:spPr>
          <a:xfrm>
            <a:off x="4427984" y="2590014"/>
            <a:ext cx="1535063" cy="3888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3BE90-486F-07DA-0848-4CA0067CAC06}"/>
              </a:ext>
            </a:extLst>
          </p:cNvPr>
          <p:cNvSpPr txBox="1"/>
          <p:nvPr/>
        </p:nvSpPr>
        <p:spPr>
          <a:xfrm>
            <a:off x="1259755" y="2590014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Pipeline </a:t>
            </a:r>
            <a:r>
              <a:rPr lang="ko-KR" altLang="en-US" sz="1500" b="1" dirty="0">
                <a:solidFill>
                  <a:srgbClr val="FF0000"/>
                </a:solidFill>
              </a:rPr>
              <a:t>적용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B0AFC1-0A3D-DD84-ADB6-B3A097A2C97A}"/>
              </a:ext>
            </a:extLst>
          </p:cNvPr>
          <p:cNvSpPr txBox="1"/>
          <p:nvPr/>
        </p:nvSpPr>
        <p:spPr>
          <a:xfrm>
            <a:off x="1115616" y="4908224"/>
            <a:ext cx="225814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</a:rPr>
              <a:t>Pipeline </a:t>
            </a:r>
            <a:r>
              <a:rPr lang="ko-KR" altLang="en-US" sz="1500" b="1" dirty="0">
                <a:solidFill>
                  <a:srgbClr val="FF0000"/>
                </a:solidFill>
              </a:rPr>
              <a:t>비적용 모델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9A31E4-451F-8C5B-E552-9A36F950F520}"/>
              </a:ext>
            </a:extLst>
          </p:cNvPr>
          <p:cNvSpPr txBox="1"/>
          <p:nvPr/>
        </p:nvSpPr>
        <p:spPr>
          <a:xfrm>
            <a:off x="5995548" y="3771728"/>
            <a:ext cx="296906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랜덤 포레스트</a:t>
            </a:r>
            <a:r>
              <a:rPr lang="en-US" altLang="ko-KR" sz="1400" b="1" dirty="0"/>
              <a:t>/AdaBoost </a:t>
            </a:r>
            <a:r>
              <a:rPr lang="ko-KR" altLang="en-US" sz="1400" b="1" dirty="0"/>
              <a:t>모델에서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파이프라인 적용 시 정확도와 조화평균이 좋아짐을 확인</a:t>
            </a:r>
            <a:endParaRPr lang="en-US" altLang="ko-KR" sz="1400" b="1" dirty="0"/>
          </a:p>
          <a:p>
            <a:r>
              <a:rPr lang="en-US" altLang="ko-KR" sz="1400" b="1" dirty="0"/>
              <a:t>(But, </a:t>
            </a:r>
            <a:r>
              <a:rPr lang="ko-KR" altLang="en-US" sz="1400" b="1" dirty="0"/>
              <a:t>로지스틱 회귀와 </a:t>
            </a:r>
            <a:r>
              <a:rPr lang="ko-KR" altLang="en-US" sz="1400" b="1" dirty="0" err="1"/>
              <a:t>결정트리에서는</a:t>
            </a:r>
            <a:r>
              <a:rPr lang="ko-KR" altLang="en-US" sz="1400" b="1" dirty="0"/>
              <a:t> 반대의 결과가 보임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06602164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추가 평가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특성 중요도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결과 및 결론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C673C4-57A0-B6D1-9002-37BF8D93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988840"/>
            <a:ext cx="7704856" cy="451999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8EA1F97-0D5A-59E3-C98E-42D5BE3398EF}"/>
              </a:ext>
            </a:extLst>
          </p:cNvPr>
          <p:cNvSpPr/>
          <p:nvPr/>
        </p:nvSpPr>
        <p:spPr>
          <a:xfrm>
            <a:off x="1547664" y="2958058"/>
            <a:ext cx="6480720" cy="254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2DC67-9BA2-3E5E-0344-B7880AF91B84}"/>
              </a:ext>
            </a:extLst>
          </p:cNvPr>
          <p:cNvSpPr txBox="1"/>
          <p:nvPr/>
        </p:nvSpPr>
        <p:spPr>
          <a:xfrm>
            <a:off x="5132376" y="3212976"/>
            <a:ext cx="316835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solidFill>
                  <a:srgbClr val="FF0000"/>
                </a:solidFill>
              </a:rPr>
              <a:t>가장 큰 영향을 </a:t>
            </a:r>
            <a:r>
              <a:rPr lang="ko-KR" altLang="en-US" sz="1500" b="1">
                <a:solidFill>
                  <a:srgbClr val="FF0000"/>
                </a:solidFill>
              </a:rPr>
              <a:t>주는 </a:t>
            </a:r>
            <a:r>
              <a:rPr lang="en-US" altLang="ko-KR" sz="1500" b="1" dirty="0">
                <a:solidFill>
                  <a:srgbClr val="FF0000"/>
                </a:solidFill>
              </a:rPr>
              <a:t>Feature </a:t>
            </a:r>
            <a:r>
              <a:rPr lang="ko-KR" altLang="en-US" sz="1500" b="1" dirty="0">
                <a:solidFill>
                  <a:srgbClr val="FF0000"/>
                </a:solidFill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9821073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프로젝트 목표 및 문제 정의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637" y="1565489"/>
            <a:ext cx="8280724" cy="456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프로젝트 배경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 및 문제 정의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데이터셋에서 활용할 데이터는 자동차 부품 중 하나인 스틸 튜브 제품의 제조 데이터이며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제품은 소성가공 압출공정을 통해 생산 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품질 불량이 간혹 발생하지만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원인을 제대로 알 수 없어 개선이 어려운 상황임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활용한 불량 원인 탐색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소성가공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에서 발생하는 품질 불량의 원인을 찾아 개선하기 위해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해당 공정의 데이터들을 분석하여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양품과 불량에 영향을 주는 변수들 간의 상관관계를 알아봄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불량 예측 분석 모델을 만들고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판정과 품질에 주요하게 영향을 미치는 변수들을 확인하도록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확인된 변수들 중 공정 내에서 조정 가능한 사항들을 제어하여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발생을 낮춤으로써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향상 및 비용절감을 통해 해당 기업의 경쟁력을 높일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264313995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2950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공정명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압출성형</a:t>
            </a:r>
            <a:endParaRPr lang="en-US" altLang="ko-KR" sz="14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압출성형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프레스 설비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내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4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30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23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 </a:t>
            </a:r>
            <a:r>
              <a:rPr kumimoji="1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59</a:t>
            </a: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초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Data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압력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모터 관련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+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품질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 19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 Data :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passorfail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(0/1)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78B9BD-B899-8D64-F6C8-B735CA7BA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76" y="4382813"/>
            <a:ext cx="8035936" cy="2141081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B0832F70-0DBC-3EC2-F86C-AAAE2A9A2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32BE93-54BD-082F-342D-18B19CEAB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061" y="858135"/>
            <a:ext cx="2682858" cy="16164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600D2FD-88C5-C02C-4CEB-41AF33C78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975" y="810298"/>
            <a:ext cx="1180386" cy="171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설명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상세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8A3B1D-31A6-E40C-404E-A633507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396" y="1988840"/>
            <a:ext cx="5400600" cy="4610077"/>
          </a:xfrm>
          <a:prstGeom prst="rect">
            <a:avLst/>
          </a:prstGeom>
        </p:spPr>
      </p:pic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프로젝트 개요 및 데이터 소개</a:t>
            </a:r>
          </a:p>
        </p:txBody>
      </p:sp>
    </p:spTree>
    <p:extLst>
      <p:ext uri="{BB962C8B-B14F-4D97-AF65-F5344CB8AC3E}">
        <p14:creationId xmlns:p14="http://schemas.microsoft.com/office/powerpoint/2010/main" val="361164515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2538" y="3212976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008760" y="3230120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699792" y="3212976"/>
            <a:ext cx="5112568" cy="638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단계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(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데이터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탐색 및 시각화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)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83808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데이터 </a:t>
            </a:r>
            <a:r>
              <a:rPr lang="ko-KR" altLang="en-US" dirty="0" err="1">
                <a:latin typeface="HY헤드라인M" pitchFamily="18" charset="-127"/>
                <a:ea typeface="HY헤드라인M" pitchFamily="18" charset="-127"/>
              </a:rPr>
              <a:t>피쳐들의</a:t>
            </a: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 기초 통계량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 &amp; Describe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F3781700-51B4-0BC0-C3F4-E02EE8ECB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데이터 탐색 및 시각화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273B88-54CB-FF32-FA3E-3C00C194A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926" y="2703193"/>
            <a:ext cx="2616829" cy="37640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3D2F3E-9D02-B761-242E-4F92EFFFE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809" y="3034921"/>
            <a:ext cx="5869673" cy="155680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B394BDB-3E92-1BAC-C153-5C28DF4A3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5059" y="4768840"/>
            <a:ext cx="5829319" cy="15568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4E6597A-483B-0BAA-F057-38C0FC165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775" y="2037856"/>
            <a:ext cx="1181100" cy="3333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BB9E85-F5D4-F511-16B4-045651D62CAF}"/>
              </a:ext>
            </a:extLst>
          </p:cNvPr>
          <p:cNvSpPr txBox="1"/>
          <p:nvPr/>
        </p:nvSpPr>
        <p:spPr>
          <a:xfrm>
            <a:off x="933095" y="2368741"/>
            <a:ext cx="974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&lt;Shape&gt;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25A7D-3F0B-3696-BC49-0F1F440A0E0E}"/>
              </a:ext>
            </a:extLst>
          </p:cNvPr>
          <p:cNvSpPr txBox="1"/>
          <p:nvPr/>
        </p:nvSpPr>
        <p:spPr>
          <a:xfrm>
            <a:off x="964317" y="6340023"/>
            <a:ext cx="15194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&lt;Information&gt;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7CF6A-0CB8-C32C-A3E4-A73140C95DD6}"/>
              </a:ext>
            </a:extLst>
          </p:cNvPr>
          <p:cNvSpPr txBox="1"/>
          <p:nvPr/>
        </p:nvSpPr>
        <p:spPr>
          <a:xfrm>
            <a:off x="5519833" y="6321164"/>
            <a:ext cx="13754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&lt;Describe&gt;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B13A4B3-2FE0-8025-1055-6B110C5597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0789" y="1578575"/>
            <a:ext cx="4529683" cy="10309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45D3E1-3E3A-095F-E714-6A634B9FD4B9}"/>
              </a:ext>
            </a:extLst>
          </p:cNvPr>
          <p:cNvSpPr txBox="1"/>
          <p:nvPr/>
        </p:nvSpPr>
        <p:spPr>
          <a:xfrm>
            <a:off x="5841971" y="2617167"/>
            <a:ext cx="1572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&lt;Column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List&gt;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442972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22898</TotalTime>
  <Words>1399</Words>
  <Application>Microsoft Office PowerPoint</Application>
  <PresentationFormat>화면 슬라이드 쇼(4:3)</PresentationFormat>
  <Paragraphs>272</Paragraphs>
  <Slides>43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4" baseType="lpstr">
      <vt:lpstr>HY견고딕</vt:lpstr>
      <vt:lpstr>HY수평선M</vt:lpstr>
      <vt:lpstr>HY헤드라인M</vt:lpstr>
      <vt:lpstr>IBM Plex Sans KR</vt:lpstr>
      <vt:lpstr>Spoqa Han Sans</vt:lpstr>
      <vt:lpstr>굴림</vt:lpstr>
      <vt:lpstr>굴림체</vt:lpstr>
      <vt:lpstr>맑은 고딕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616</cp:revision>
  <cp:lastPrinted>2022-11-17T05:16:45Z</cp:lastPrinted>
  <dcterms:created xsi:type="dcterms:W3CDTF">2006-01-13T09:37:44Z</dcterms:created>
  <dcterms:modified xsi:type="dcterms:W3CDTF">2023-11-26T12:32:13Z</dcterms:modified>
</cp:coreProperties>
</file>