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  <p:sldMasterId id="2147483795" r:id="rId2"/>
  </p:sldMasterIdLst>
  <p:notesMasterIdLst>
    <p:notesMasterId r:id="rId16"/>
  </p:notesMasterIdLst>
  <p:handoutMasterIdLst>
    <p:handoutMasterId r:id="rId17"/>
  </p:handoutMasterIdLst>
  <p:sldIdLst>
    <p:sldId id="449" r:id="rId3"/>
    <p:sldId id="1017" r:id="rId4"/>
    <p:sldId id="1008" r:id="rId5"/>
    <p:sldId id="999" r:id="rId6"/>
    <p:sldId id="1018" r:id="rId7"/>
    <p:sldId id="1019" r:id="rId8"/>
    <p:sldId id="1020" r:id="rId9"/>
    <p:sldId id="1021" r:id="rId10"/>
    <p:sldId id="1022" r:id="rId11"/>
    <p:sldId id="1011" r:id="rId12"/>
    <p:sldId id="1012" r:id="rId13"/>
    <p:sldId id="1016" r:id="rId14"/>
    <p:sldId id="1006" r:id="rId15"/>
  </p:sldIdLst>
  <p:sldSz cx="9144000" cy="6858000" type="screen4x3"/>
  <p:notesSz cx="6797675" cy="99266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1017"/>
            <p14:sldId id="1008"/>
            <p14:sldId id="999"/>
            <p14:sldId id="1018"/>
            <p14:sldId id="1019"/>
            <p14:sldId id="1020"/>
            <p14:sldId id="1021"/>
            <p14:sldId id="1022"/>
            <p14:sldId id="1011"/>
            <p14:sldId id="1012"/>
            <p14:sldId id="1016"/>
            <p14:sldId id="10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275E"/>
    <a:srgbClr val="9A1F4E"/>
    <a:srgbClr val="E8E8E8"/>
    <a:srgbClr val="152B65"/>
    <a:srgbClr val="8FAADC"/>
    <a:srgbClr val="3367BB"/>
    <a:srgbClr val="CCECFF"/>
    <a:srgbClr val="FFFFCC"/>
    <a:srgbClr val="FFCC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2077" autoAdjust="0"/>
  </p:normalViewPr>
  <p:slideViewPr>
    <p:cSldViewPr>
      <p:cViewPr varScale="1">
        <p:scale>
          <a:sx n="85" d="100"/>
          <a:sy n="85" d="100"/>
        </p:scale>
        <p:origin x="1224" y="45"/>
      </p:cViewPr>
      <p:guideLst>
        <p:guide orient="horz" pos="492"/>
        <p:guide orient="horz" pos="813"/>
        <p:guide orient="horz" pos="1122"/>
        <p:guide orient="horz" pos="3537"/>
        <p:guide orient="horz" pos="4199"/>
        <p:guide orient="horz" pos="3921"/>
        <p:guide orient="horz" pos="1952"/>
        <p:guide pos="5551"/>
        <p:guide pos="338"/>
        <p:guide pos="4497"/>
        <p:guide pos="2829"/>
        <p:guide pos="1557"/>
        <p:guide pos="3056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5710"/>
            <a:ext cx="5435600" cy="446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2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BBD44-7F29-4E49-97C7-26E178271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8E34C6-4200-1AF3-69DF-B0F125E853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6060860-0C1B-32DC-0EB7-CC65AD0C7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AECC2E-A141-F59F-D484-14690DBA23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47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82B1E-B9CF-E049-316D-27F0FFFD6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61890CF-4DD5-2A10-8495-72B3C10634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EBB6A1-6AE1-66F0-4BC1-36183104C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94FA4F-8B72-3D96-56EE-19C16790DA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98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8D07E-D475-740E-D774-B753BBC1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5E8493-48DB-1744-58F7-F4A427059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37ADD73-8E63-AE13-0665-D29980FA9E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DF6B07-78AD-5026-804A-309B2AE2A3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7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BBD44-7F29-4E49-97C7-26E178271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8E34C6-4200-1AF3-69DF-B0F125E853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6060860-0C1B-32DC-0EB7-CC65AD0C7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AECC2E-A141-F59F-D484-14690DBA23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4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503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AC059-7225-9F27-9091-53CF2BD38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BDEAC6-1BDC-BBC2-9353-2BD8C41570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F23A9E-D86C-3B7B-C2B4-1C1C761A9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1FB1E9-EFD8-C8EE-7C8D-762DDFA8A2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75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D9685-7F23-F9A1-1D80-B69453E4A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B18B73-F5F0-7CEE-9B5E-2F8C8C15C3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3804AA-160E-1CA6-8E8E-F3A911BCF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04E12C-C88E-F1AC-EC6D-A59395EF89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25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CEC3A-6E98-A112-7E89-E090C3E45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64F0A2-E33E-2E97-6477-3B162698C0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CD66C7-6C9A-0D7E-2FD9-ECD61DE12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56727-9B7A-498E-18C7-87C42DCE18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978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E3868-6199-7B49-96E8-7C3A1CABB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210A35-6C6C-E96A-5BAA-15C1E55768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79546C-1E2E-F5BC-0723-5DDC6B504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CDB774-F6AB-A30A-AEEC-5DB3F3E0B3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025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82B1E-B9CF-E049-316D-27F0FFFD6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61890CF-4DD5-2A10-8495-72B3C10634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EBB6A1-6AE1-66F0-4BC1-36183104C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94FA4F-8B72-3D96-56EE-19C16790DA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98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E3868-6199-7B49-96E8-7C3A1CABB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210A35-6C6C-E96A-5BAA-15C1E55768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79546C-1E2E-F5BC-0723-5DDC6B504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CDB774-F6AB-A30A-AEEC-5DB3F3E0B3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02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2FF581-74A3-4A97-A84D-A91C762C65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329820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Corbel" panose="020B0503020204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1200" b="0" smtClean="0">
                <a:solidFill>
                  <a:srgbClr val="002060"/>
                </a:solidFill>
                <a:latin typeface="+mn-ea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1200" b="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5095D5-CF54-4B73-A88B-2E207E0900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8A4EB-2A1B-B60E-7C34-379AA946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310797-E8F0-33FF-3EAC-DF0D297E0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B02B1F-C918-4EA9-8A71-4A69BA71DD78}" type="slidenum">
              <a:rPr lang="en-GB" altLang="ko-KR" smtClean="0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2FF581-74A3-4A97-A84D-A91C762C65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695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Corbel" panose="020B0503020204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5095D5-CF54-4B73-A88B-2E207E0900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4037ABE-D605-7DC2-CD98-5957AE0F5873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rgbClr val="9A1F4E"/>
              </a:gs>
              <a:gs pos="25000">
                <a:srgbClr val="9A1F4E"/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1656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14089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8A4EB-2A1B-B60E-7C34-379AA946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7828934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455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591A48D-7862-4BD3-BDC0-4940E5CAC7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396649"/>
            <a:ext cx="1495572" cy="276754"/>
          </a:xfrm>
          <a:prstGeom prst="rect">
            <a:avLst/>
          </a:prstGeom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008097E2-E215-16CD-58E7-6BD749988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9971" y="6510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Corbel" panose="020B0503020204020204" pitchFamily="34" charset="0"/>
          <a:ea typeface="+mn-ea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Corbel" panose="020B0503020204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Corbel" panose="020B0503020204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Corbel" panose="020B0503020204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FF8754-B9F3-D76F-38C3-B0091EEFC5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C00000">
                <a:tint val="45000"/>
                <a:satMod val="400000"/>
              </a:srgbClr>
            </a:duotone>
          </a:blip>
          <a:srcRect r="24209"/>
          <a:stretch/>
        </p:blipFill>
        <p:spPr>
          <a:xfrm>
            <a:off x="-1255" y="-3606"/>
            <a:ext cx="7376881" cy="792606"/>
          </a:xfrm>
          <a:custGeom>
            <a:avLst/>
            <a:gdLst>
              <a:gd name="connsiteX0" fmla="*/ 0 w 7376881"/>
              <a:gd name="connsiteY0" fmla="*/ 0 h 792606"/>
              <a:gd name="connsiteX1" fmla="*/ 7376881 w 7376881"/>
              <a:gd name="connsiteY1" fmla="*/ 0 h 792606"/>
              <a:gd name="connsiteX2" fmla="*/ 7335083 w 7376881"/>
              <a:gd name="connsiteY2" fmla="*/ 72101 h 792606"/>
              <a:gd name="connsiteX3" fmla="*/ 6478558 w 7376881"/>
              <a:gd name="connsiteY3" fmla="*/ 773769 h 792606"/>
              <a:gd name="connsiteX4" fmla="*/ 6439960 w 7376881"/>
              <a:gd name="connsiteY4" fmla="*/ 792606 h 792606"/>
              <a:gd name="connsiteX5" fmla="*/ 0 w 7376881"/>
              <a:gd name="connsiteY5" fmla="*/ 792606 h 79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76881" h="792606">
                <a:moveTo>
                  <a:pt x="0" y="0"/>
                </a:moveTo>
                <a:lnTo>
                  <a:pt x="7376881" y="0"/>
                </a:lnTo>
                <a:lnTo>
                  <a:pt x="7335083" y="72101"/>
                </a:lnTo>
                <a:cubicBezTo>
                  <a:pt x="7153136" y="331561"/>
                  <a:pt x="6859280" y="569153"/>
                  <a:pt x="6478558" y="773769"/>
                </a:cubicBezTo>
                <a:lnTo>
                  <a:pt x="6439960" y="792606"/>
                </a:lnTo>
                <a:lnTo>
                  <a:pt x="0" y="792606"/>
                </a:lnTo>
                <a:close/>
              </a:path>
            </a:pathLst>
          </a:cu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39971" y="6510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455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591A48D-7862-4BD3-BDC0-4940E5CAC7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396649"/>
            <a:ext cx="1495572" cy="2767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617EA2C-9563-3A9C-CD52-0AE019419479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rgbClr val="9A1F4E"/>
              </a:gs>
              <a:gs pos="25000">
                <a:srgbClr val="9A1F4E"/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B15DAD-E0C6-A00C-DFBE-C16F6DB1373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BDD22-E678-EB87-D6D2-EB743F53AA76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1200" b="0" smtClean="0">
                <a:solidFill>
                  <a:srgbClr val="002060"/>
                </a:solidFill>
                <a:latin typeface="+mn-ea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1200" b="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066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Corbel" panose="020B0503020204020204" pitchFamily="34" charset="0"/>
          <a:ea typeface="+mn-ea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Corbel" panose="020B0503020204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Corbel" panose="020B0503020204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Corbel" panose="020B0503020204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016960" y="2193435"/>
            <a:ext cx="7110079" cy="875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프로젝트</a:t>
            </a:r>
            <a:r>
              <a:rPr lang="en-US" altLang="ko-KR" sz="4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#1 </a:t>
            </a:r>
            <a:r>
              <a:rPr lang="ko-KR" altLang="en-US" sz="4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발표평가</a:t>
            </a:r>
            <a:endParaRPr lang="en-US" altLang="ko-KR" sz="4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DA4912B-7505-A2FB-FBB8-4DF4D2A23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963" y="4878004"/>
            <a:ext cx="6300072" cy="79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0" indent="0" algn="l" defTabSz="647700" rtl="0" eaLnBrk="0" fontAlgn="base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None/>
              <a:defRPr sz="16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44500" indent="-180975" algn="l" defTabSz="647700" rtl="0" eaLnBrk="0" fontAlgn="base" hangingPunct="0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>
                <a:srgbClr val="F37121"/>
              </a:buClr>
              <a:buFont typeface="Arial Unicode MS" pitchFamily="50" charset="-127"/>
              <a:buChar char="–"/>
              <a:defRPr sz="1400">
                <a:solidFill>
                  <a:srgbClr val="000000"/>
                </a:solidFill>
                <a:latin typeface="+mn-lt"/>
              </a:defRPr>
            </a:lvl2pPr>
            <a:lvl3pPr marL="628650" indent="-182563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3pPr>
            <a:lvl4pPr marL="811213" indent="-180975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Arial" pitchFamily="34" charset="0"/>
              <a:buChar char="-"/>
              <a:defRPr sz="1400">
                <a:solidFill>
                  <a:srgbClr val="000000"/>
                </a:solidFill>
                <a:latin typeface="+mn-lt"/>
              </a:defRPr>
            </a:lvl4pPr>
            <a:lvl5pPr marL="993775" indent="-180975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5pPr>
            <a:lvl6pPr marL="14509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6pPr>
            <a:lvl7pPr marL="19081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7pPr>
            <a:lvl8pPr marL="23653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8pPr>
            <a:lvl9pPr marL="28225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algn="ctr" eaLnBrk="1" hangingPunct="1"/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[O</a:t>
            </a:r>
            <a:r>
              <a:rPr lang="ko-KR" altLang="en-US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en-US" altLang="ko-KR" b="0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ooo</a:t>
            </a:r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팀장</a:t>
            </a:r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en-US" altLang="ko-KR" b="0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ooo</a:t>
            </a:r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0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ooo</a:t>
            </a:r>
            <a:endParaRPr lang="en-US" altLang="ko-KR" b="0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ooo@cbnu.ac.kr, ooo@cbnu.ac.kr, ooo@cbnu.ac.kr, </a:t>
            </a:r>
          </a:p>
          <a:p>
            <a:pPr algn="ctr" eaLnBrk="1" hangingPunct="1"/>
            <a:r>
              <a:rPr lang="ko-KR" altLang="en-US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충</a:t>
            </a:r>
            <a:r>
              <a:rPr lang="ko-KR" altLang="en-US" b="0" dirty="0">
                <a:solidFill>
                  <a:srgbClr val="002060"/>
                </a:solidFill>
                <a:latin typeface="맑은 고딕" pitchFamily="50" charset="-127"/>
              </a:rPr>
              <a:t>북대학교 산업인공지능연구센터</a:t>
            </a:r>
            <a:endParaRPr lang="en-US" altLang="ko-KR" b="0" dirty="0">
              <a:solidFill>
                <a:srgbClr val="002060"/>
              </a:solidFill>
              <a:latin typeface="맑은 고딕" pitchFamily="50" charset="-127"/>
            </a:endParaRPr>
          </a:p>
          <a:p>
            <a:pPr algn="ctr" eaLnBrk="1" hangingPunct="1"/>
            <a:endParaRPr lang="en-GB" altLang="ko-KR" b="0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12AAC-3E69-1D46-503B-5B89E4C8F6DA}"/>
              </a:ext>
            </a:extLst>
          </p:cNvPr>
          <p:cNvSpPr txBox="1"/>
          <p:nvPr/>
        </p:nvSpPr>
        <p:spPr>
          <a:xfrm>
            <a:off x="656956" y="3068996"/>
            <a:ext cx="7830088" cy="51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딥러닝 기반 논문 리뷰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571C43D-1094-CBC8-93A7-E64A401C7D9C}"/>
              </a:ext>
            </a:extLst>
          </p:cNvPr>
          <p:cNvSpPr/>
          <p:nvPr/>
        </p:nvSpPr>
        <p:spPr bwMode="auto">
          <a:xfrm>
            <a:off x="115260" y="102298"/>
            <a:ext cx="2678427" cy="270003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지능화캡스톤프로젝트</a:t>
            </a: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#1 </a:t>
            </a: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발표평가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8F7B2-4E9C-3990-CB40-20DEE1216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EEB009EF-C04C-39F4-91DF-8E6456122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4060579" cy="33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내용 작성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2668BA-18C6-CF45-4CDD-7ACC85A4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한계점</a:t>
            </a:r>
            <a:r>
              <a:rPr lang="en-US" altLang="ko-KR" dirty="0"/>
              <a:t> </a:t>
            </a:r>
            <a:r>
              <a:rPr lang="ko-KR" altLang="en-US" dirty="0"/>
              <a:t>및 토론 </a:t>
            </a:r>
            <a:r>
              <a:rPr lang="en-US" altLang="ko-KR" dirty="0"/>
              <a:t>(Limitations &amp; Discussions)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DF636A-0EE6-7EF2-BE03-66653A922593}"/>
              </a:ext>
            </a:extLst>
          </p:cNvPr>
          <p:cNvSpPr/>
          <p:nvPr/>
        </p:nvSpPr>
        <p:spPr bwMode="auto">
          <a:xfrm>
            <a:off x="561518" y="1718746"/>
            <a:ext cx="8042031" cy="405004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선정 논문의 분석 결과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향후 본 프로젝트 진행에 있어 선정 논문의 한계점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,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개선점 등 논의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페이지 내외로 작성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58218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15F2B-FB2A-0C0C-920D-1B397085E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ECC8831B-30AA-9DE8-C328-3635A8ACD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4060579" cy="33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내용 작성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6200F8-6A1C-B776-8E39-024C9513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연구 방향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AC9060-4204-2D8C-8F06-DDCF6443FCEC}"/>
              </a:ext>
            </a:extLst>
          </p:cNvPr>
          <p:cNvSpPr/>
          <p:nvPr/>
        </p:nvSpPr>
        <p:spPr bwMode="auto">
          <a:xfrm>
            <a:off x="561518" y="1718746"/>
            <a:ext cx="8042031" cy="405004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선정 논문과 관련하여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향후 본 프로젝트의 연구 방향 제시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1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페이지 내외로 작성</a:t>
            </a:r>
          </a:p>
        </p:txBody>
      </p:sp>
    </p:spTree>
    <p:extLst>
      <p:ext uri="{BB962C8B-B14F-4D97-AF65-F5344CB8AC3E}">
        <p14:creationId xmlns:p14="http://schemas.microsoft.com/office/powerpoint/2010/main" val="236320179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A7D46-C139-9199-B45A-7A777DE93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37717338-6C73-0DAB-541E-C2131D16D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3" y="1088974"/>
            <a:ext cx="8312034" cy="1003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 marL="304800" indent="-30480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[1] </a:t>
            </a:r>
            <a:r>
              <a:rPr lang="ko-KR" altLang="en-US" b="0" i="0" dirty="0" err="1">
                <a:solidFill>
                  <a:srgbClr val="0033CC"/>
                </a:solidFill>
                <a:effectLst/>
                <a:latin typeface="Arial" panose="020B0604020202020204" pitchFamily="34" charset="0"/>
              </a:rPr>
              <a:t>이상정</a:t>
            </a:r>
            <a:r>
              <a:rPr lang="en-US" altLang="ko-KR" b="0" i="0" dirty="0">
                <a:solidFill>
                  <a:srgbClr val="0033C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 err="1">
                <a:solidFill>
                  <a:srgbClr val="0033CC"/>
                </a:solidFill>
                <a:effectLst/>
                <a:latin typeface="Arial" panose="020B0604020202020204" pitchFamily="34" charset="0"/>
              </a:rPr>
              <a:t>서성발</a:t>
            </a:r>
            <a:r>
              <a:rPr lang="en-US" altLang="ko-KR" b="0" i="0" dirty="0">
                <a:solidFill>
                  <a:srgbClr val="0033CC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ko-KR" altLang="en-US" b="0" i="0" dirty="0" err="1">
                <a:solidFill>
                  <a:srgbClr val="0033CC"/>
                </a:solidFill>
                <a:effectLst/>
                <a:latin typeface="Arial" panose="020B0604020202020204" pitchFamily="34" charset="0"/>
              </a:rPr>
              <a:t>배유석</a:t>
            </a:r>
            <a:r>
              <a:rPr lang="en-US" altLang="ko-KR" b="0" i="0" dirty="0">
                <a:solidFill>
                  <a:srgbClr val="0033CC"/>
                </a:solidFill>
                <a:effectLst/>
                <a:latin typeface="Arial" panose="020B0604020202020204" pitchFamily="34" charset="0"/>
              </a:rPr>
              <a:t>. "</a:t>
            </a:r>
            <a:r>
              <a:rPr lang="ko-KR" altLang="en-US" b="0" i="0" dirty="0">
                <a:solidFill>
                  <a:srgbClr val="0033CC"/>
                </a:solidFill>
                <a:effectLst/>
                <a:latin typeface="Arial" panose="020B0604020202020204" pitchFamily="34" charset="0"/>
              </a:rPr>
              <a:t>이상 감지 모델 기반 </a:t>
            </a:r>
            <a:r>
              <a:rPr lang="en-US" altLang="ko-KR" b="0" i="0" dirty="0">
                <a:solidFill>
                  <a:srgbClr val="0033CC"/>
                </a:solidFill>
                <a:effectLst/>
                <a:latin typeface="Arial" panose="020B0604020202020204" pitchFamily="34" charset="0"/>
              </a:rPr>
              <a:t>PCB </a:t>
            </a:r>
            <a:r>
              <a:rPr lang="ko-KR" altLang="en-US" b="0" i="0" dirty="0">
                <a:solidFill>
                  <a:srgbClr val="0033CC"/>
                </a:solidFill>
                <a:effectLst/>
                <a:latin typeface="Arial" panose="020B0604020202020204" pitchFamily="34" charset="0"/>
              </a:rPr>
              <a:t>제조 공정 중 비전검사 방법</a:t>
            </a:r>
            <a:r>
              <a:rPr lang="en-US" altLang="ko-KR" b="0" i="0" dirty="0">
                <a:solidFill>
                  <a:srgbClr val="0033CC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ko-KR" altLang="en-US" b="0" i="1" dirty="0">
                <a:solidFill>
                  <a:srgbClr val="0033CC"/>
                </a:solidFill>
                <a:effectLst/>
                <a:latin typeface="Arial" panose="020B0604020202020204" pitchFamily="34" charset="0"/>
              </a:rPr>
              <a:t>전기학회논문지</a:t>
            </a:r>
            <a:r>
              <a:rPr lang="ko-KR" altLang="en-US" b="0" i="0" dirty="0">
                <a:solidFill>
                  <a:srgbClr val="0033C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dirty="0">
                <a:solidFill>
                  <a:srgbClr val="0033CC"/>
                </a:solidFill>
                <a:effectLst/>
                <a:latin typeface="Arial" panose="020B0604020202020204" pitchFamily="34" charset="0"/>
              </a:rPr>
              <a:t>73.11 (2024).</a:t>
            </a:r>
            <a:endParaRPr lang="en-US" altLang="ko-KR" b="0" i="0" kern="0" dirty="0">
              <a:solidFill>
                <a:srgbClr val="0033CC"/>
              </a:solidFill>
              <a:effectLst/>
              <a:latin typeface="+mn-ea"/>
              <a:ea typeface="+mn-ea"/>
            </a:endParaRPr>
          </a:p>
          <a:p>
            <a:pPr marL="358775" indent="-358775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[2] 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098DF2-0FED-0E54-CAA4-04A96F7E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/>
              <a:t>문헌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5AC4CE-8F67-C793-8C6F-211D7896CA2A}"/>
              </a:ext>
            </a:extLst>
          </p:cNvPr>
          <p:cNvSpPr/>
          <p:nvPr/>
        </p:nvSpPr>
        <p:spPr bwMode="auto">
          <a:xfrm>
            <a:off x="6196583" y="104264"/>
            <a:ext cx="2811653" cy="720008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참고문헌 변경 및 작성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!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03631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016960" y="2078985"/>
            <a:ext cx="7110079" cy="2133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감사합니다</a:t>
            </a:r>
            <a:endParaRPr lang="en-US" altLang="ko-KR" sz="5400" b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5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Q&amp;A</a:t>
            </a:r>
            <a:endParaRPr lang="ko-KR" altLang="en-US" sz="5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323391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70E02-3417-9313-EC23-20CF483FF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E1CE6F-76AD-000F-FC26-1ED75C8B7A1E}"/>
              </a:ext>
            </a:extLst>
          </p:cNvPr>
          <p:cNvSpPr/>
          <p:nvPr/>
        </p:nvSpPr>
        <p:spPr bwMode="auto">
          <a:xfrm>
            <a:off x="1007441" y="1583763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44DB7F6-FF4D-9D0C-9F40-0FE318A46B04}"/>
              </a:ext>
            </a:extLst>
          </p:cNvPr>
          <p:cNvGrpSpPr/>
          <p:nvPr/>
        </p:nvGrpSpPr>
        <p:grpSpPr>
          <a:xfrm>
            <a:off x="684584" y="1494115"/>
            <a:ext cx="892810" cy="892810"/>
            <a:chOff x="611956" y="1268976"/>
            <a:chExt cx="772344" cy="77234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3373F4-2E7B-8903-8CE2-0B4727255424}"/>
                </a:ext>
              </a:extLst>
            </p:cNvPr>
            <p:cNvSpPr/>
            <p:nvPr/>
          </p:nvSpPr>
          <p:spPr bwMode="auto">
            <a:xfrm>
              <a:off x="611956" y="1268976"/>
              <a:ext cx="772344" cy="77234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rgbClr val="12275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원형: 비어 있음 9">
              <a:extLst>
                <a:ext uri="{FF2B5EF4-FFF2-40B4-BE49-F238E27FC236}">
                  <a16:creationId xmlns:a16="http://schemas.microsoft.com/office/drawing/2014/main" id="{2C433100-51C9-040F-E15D-ECEE4E91FD4B}"/>
                </a:ext>
              </a:extLst>
            </p:cNvPr>
            <p:cNvSpPr/>
            <p:nvPr/>
          </p:nvSpPr>
          <p:spPr bwMode="auto">
            <a:xfrm>
              <a:off x="641596" y="1298616"/>
              <a:ext cx="713064" cy="713064"/>
            </a:xfrm>
            <a:prstGeom prst="donut">
              <a:avLst>
                <a:gd name="adj" fmla="val 15399"/>
              </a:avLst>
            </a:prstGeom>
            <a:solidFill>
              <a:srgbClr val="12275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C0C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63AB9A9-9021-5A6F-0EA2-F269AB9BFEEB}"/>
              </a:ext>
            </a:extLst>
          </p:cNvPr>
          <p:cNvSpPr txBox="1"/>
          <p:nvPr/>
        </p:nvSpPr>
        <p:spPr>
          <a:xfrm>
            <a:off x="1016960" y="858239"/>
            <a:ext cx="7110079" cy="59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CONTENTS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CB832B4C-A785-B90A-53E1-EEB7FDBA694E}"/>
              </a:ext>
            </a:extLst>
          </p:cNvPr>
          <p:cNvSpPr/>
          <p:nvPr/>
        </p:nvSpPr>
        <p:spPr bwMode="auto">
          <a:xfrm>
            <a:off x="1007441" y="2513122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906A9AF-C8CB-2CE4-1191-BDD34460B712}"/>
              </a:ext>
            </a:extLst>
          </p:cNvPr>
          <p:cNvGrpSpPr/>
          <p:nvPr/>
        </p:nvGrpSpPr>
        <p:grpSpPr>
          <a:xfrm>
            <a:off x="684584" y="2423474"/>
            <a:ext cx="892810" cy="892810"/>
            <a:chOff x="611956" y="1268976"/>
            <a:chExt cx="772344" cy="772344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B107DAFD-9A61-9215-2786-657BC8F93286}"/>
                </a:ext>
              </a:extLst>
            </p:cNvPr>
            <p:cNvSpPr/>
            <p:nvPr/>
          </p:nvSpPr>
          <p:spPr bwMode="auto">
            <a:xfrm>
              <a:off x="611956" y="1268976"/>
              <a:ext cx="772344" cy="77234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rgbClr val="12275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원형: 비어 있음 69">
              <a:extLst>
                <a:ext uri="{FF2B5EF4-FFF2-40B4-BE49-F238E27FC236}">
                  <a16:creationId xmlns:a16="http://schemas.microsoft.com/office/drawing/2014/main" id="{FE03CDB2-3657-1F6D-113B-0C30131481C2}"/>
                </a:ext>
              </a:extLst>
            </p:cNvPr>
            <p:cNvSpPr/>
            <p:nvPr/>
          </p:nvSpPr>
          <p:spPr bwMode="auto">
            <a:xfrm>
              <a:off x="641596" y="1298616"/>
              <a:ext cx="713064" cy="713064"/>
            </a:xfrm>
            <a:prstGeom prst="donut">
              <a:avLst>
                <a:gd name="adj" fmla="val 15399"/>
              </a:avLst>
            </a:prstGeom>
            <a:solidFill>
              <a:srgbClr val="12275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C0C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1B02D9E-1E71-E7CE-557A-0A0E94437863}"/>
              </a:ext>
            </a:extLst>
          </p:cNvPr>
          <p:cNvSpPr/>
          <p:nvPr/>
        </p:nvSpPr>
        <p:spPr bwMode="auto">
          <a:xfrm>
            <a:off x="1007441" y="3442481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D185EA5-580C-659B-0138-EC5E05E0FB39}"/>
              </a:ext>
            </a:extLst>
          </p:cNvPr>
          <p:cNvSpPr/>
          <p:nvPr/>
        </p:nvSpPr>
        <p:spPr bwMode="auto">
          <a:xfrm>
            <a:off x="684584" y="3352833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원형: 비어 있음 74">
            <a:extLst>
              <a:ext uri="{FF2B5EF4-FFF2-40B4-BE49-F238E27FC236}">
                <a16:creationId xmlns:a16="http://schemas.microsoft.com/office/drawing/2014/main" id="{8F198A70-FC60-0877-B322-9360D1ACD8FD}"/>
              </a:ext>
            </a:extLst>
          </p:cNvPr>
          <p:cNvSpPr/>
          <p:nvPr/>
        </p:nvSpPr>
        <p:spPr bwMode="auto">
          <a:xfrm>
            <a:off x="718847" y="3387096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1452986-DABC-30DA-C446-FB53EF55A64E}"/>
              </a:ext>
            </a:extLst>
          </p:cNvPr>
          <p:cNvSpPr/>
          <p:nvPr/>
        </p:nvSpPr>
        <p:spPr bwMode="auto">
          <a:xfrm>
            <a:off x="1007441" y="4371840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01D40BA-86E6-050D-8ED4-8652281AA359}"/>
              </a:ext>
            </a:extLst>
          </p:cNvPr>
          <p:cNvSpPr/>
          <p:nvPr/>
        </p:nvSpPr>
        <p:spPr bwMode="auto">
          <a:xfrm>
            <a:off x="684584" y="4282192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원형: 비어 있음 79">
            <a:extLst>
              <a:ext uri="{FF2B5EF4-FFF2-40B4-BE49-F238E27FC236}">
                <a16:creationId xmlns:a16="http://schemas.microsoft.com/office/drawing/2014/main" id="{B4D7C20E-7284-6173-CF49-1DDE69650CE0}"/>
              </a:ext>
            </a:extLst>
          </p:cNvPr>
          <p:cNvSpPr/>
          <p:nvPr/>
        </p:nvSpPr>
        <p:spPr bwMode="auto">
          <a:xfrm>
            <a:off x="718847" y="4316455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BD59DEE-2319-7898-87A5-8370B2DBDCD8}"/>
              </a:ext>
            </a:extLst>
          </p:cNvPr>
          <p:cNvSpPr/>
          <p:nvPr/>
        </p:nvSpPr>
        <p:spPr bwMode="auto">
          <a:xfrm>
            <a:off x="1007441" y="5301201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D1452B7-32FC-E53F-7ED7-9758B0E1F153}"/>
              </a:ext>
            </a:extLst>
          </p:cNvPr>
          <p:cNvSpPr/>
          <p:nvPr/>
        </p:nvSpPr>
        <p:spPr bwMode="auto">
          <a:xfrm>
            <a:off x="684584" y="5211553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원형: 비어 있음 84">
            <a:extLst>
              <a:ext uri="{FF2B5EF4-FFF2-40B4-BE49-F238E27FC236}">
                <a16:creationId xmlns:a16="http://schemas.microsoft.com/office/drawing/2014/main" id="{157A5F63-566D-25E2-6244-A31A611B1811}"/>
              </a:ext>
            </a:extLst>
          </p:cNvPr>
          <p:cNvSpPr/>
          <p:nvPr/>
        </p:nvSpPr>
        <p:spPr bwMode="auto">
          <a:xfrm>
            <a:off x="718847" y="5245816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185146-9791-486D-69D7-EF78025638B0}"/>
              </a:ext>
            </a:extLst>
          </p:cNvPr>
          <p:cNvSpPr txBox="1"/>
          <p:nvPr/>
        </p:nvSpPr>
        <p:spPr>
          <a:xfrm>
            <a:off x="1891949" y="1597641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#1 </a:t>
            </a:r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DB39E71-0A0A-BC03-2274-739250D53486}"/>
              </a:ext>
            </a:extLst>
          </p:cNvPr>
          <p:cNvSpPr txBox="1"/>
          <p:nvPr/>
        </p:nvSpPr>
        <p:spPr>
          <a:xfrm>
            <a:off x="1911844" y="1978237"/>
            <a:ext cx="5165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프로젝트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개요 및 선정 논문 소개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팀 구성원 소개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및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업무분장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4A7EBCB-10ED-0A4A-72EE-FBB93E6E90DA}"/>
              </a:ext>
            </a:extLst>
          </p:cNvPr>
          <p:cNvSpPr txBox="1"/>
          <p:nvPr/>
        </p:nvSpPr>
        <p:spPr>
          <a:xfrm>
            <a:off x="1891949" y="253381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서론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(Introduction)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AE6A570-1F99-2BE3-0F53-25CF4E465B3D}"/>
              </a:ext>
            </a:extLst>
          </p:cNvPr>
          <p:cNvSpPr txBox="1"/>
          <p:nvPr/>
        </p:nvSpPr>
        <p:spPr>
          <a:xfrm>
            <a:off x="1911844" y="2914409"/>
            <a:ext cx="2924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연구 배경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연구 필요성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문제 정의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D70BE0A-6F25-7259-EE57-2AA0793C797E}"/>
              </a:ext>
            </a:extLst>
          </p:cNvPr>
          <p:cNvSpPr txBox="1"/>
          <p:nvPr/>
        </p:nvSpPr>
        <p:spPr>
          <a:xfrm>
            <a:off x="1891949" y="3458906"/>
            <a:ext cx="5593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방법 및 구현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(Methodology &amp; Implementation)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CE7C25-4275-8625-A44C-C578BEA75030}"/>
              </a:ext>
            </a:extLst>
          </p:cNvPr>
          <p:cNvSpPr txBox="1"/>
          <p:nvPr/>
        </p:nvSpPr>
        <p:spPr>
          <a:xfrm>
            <a:off x="1911844" y="3839502"/>
            <a:ext cx="4188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리뷰 논문의 연구 방법론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구현 결과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코드 설명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EB72F57-4BB7-5D88-569B-2F3FC2196FE6}"/>
              </a:ext>
            </a:extLst>
          </p:cNvPr>
          <p:cNvSpPr txBox="1"/>
          <p:nvPr/>
        </p:nvSpPr>
        <p:spPr>
          <a:xfrm>
            <a:off x="1891949" y="4395078"/>
            <a:ext cx="5264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실험 구성 및 평가 방법 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(Experiment Settings)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4A24CC2-FBB0-32F4-F482-1EE9DCE1AD24}"/>
              </a:ext>
            </a:extLst>
          </p:cNvPr>
          <p:cNvSpPr txBox="1"/>
          <p:nvPr/>
        </p:nvSpPr>
        <p:spPr>
          <a:xfrm>
            <a:off x="1911844" y="4775674"/>
            <a:ext cx="4164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데이터셋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하이퍼파라미터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컴퓨팅 환경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평가지표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DCD9292-7992-5B6A-A39D-3F6EF1859311}"/>
              </a:ext>
            </a:extLst>
          </p:cNvPr>
          <p:cNvSpPr txBox="1"/>
          <p:nvPr/>
        </p:nvSpPr>
        <p:spPr>
          <a:xfrm>
            <a:off x="1891949" y="5317626"/>
            <a:ext cx="3890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 및 분석 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(Results &amp; Analysis)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63D5396-8747-F0DB-A672-B9552FEC6550}"/>
              </a:ext>
            </a:extLst>
          </p:cNvPr>
          <p:cNvSpPr txBox="1"/>
          <p:nvPr/>
        </p:nvSpPr>
        <p:spPr>
          <a:xfrm>
            <a:off x="1911844" y="5698222"/>
            <a:ext cx="4219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학습 결과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정확도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혼동행렬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비교 평가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결과 분석</a:t>
            </a:r>
          </a:p>
        </p:txBody>
      </p:sp>
      <p:sp>
        <p:nvSpPr>
          <p:cNvPr id="97" name="제목 96">
            <a:extLst>
              <a:ext uri="{FF2B5EF4-FFF2-40B4-BE49-F238E27FC236}">
                <a16:creationId xmlns:a16="http://schemas.microsoft.com/office/drawing/2014/main" id="{6449DDCE-00F9-EE78-73DB-E3DB540E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8037436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70E02-3417-9313-EC23-20CF483FF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63AB9A9-9021-5A6F-0EA2-F269AB9BFEEB}"/>
              </a:ext>
            </a:extLst>
          </p:cNvPr>
          <p:cNvSpPr txBox="1"/>
          <p:nvPr/>
        </p:nvSpPr>
        <p:spPr>
          <a:xfrm>
            <a:off x="1016960" y="858239"/>
            <a:ext cx="7110079" cy="59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CONTENTS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1452986-DABC-30DA-C446-FB53EF55A64E}"/>
              </a:ext>
            </a:extLst>
          </p:cNvPr>
          <p:cNvSpPr/>
          <p:nvPr/>
        </p:nvSpPr>
        <p:spPr bwMode="auto">
          <a:xfrm>
            <a:off x="1007441" y="1706622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01D40BA-86E6-050D-8ED4-8652281AA359}"/>
              </a:ext>
            </a:extLst>
          </p:cNvPr>
          <p:cNvSpPr/>
          <p:nvPr/>
        </p:nvSpPr>
        <p:spPr bwMode="auto">
          <a:xfrm>
            <a:off x="684584" y="1616974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원형: 비어 있음 79">
            <a:extLst>
              <a:ext uri="{FF2B5EF4-FFF2-40B4-BE49-F238E27FC236}">
                <a16:creationId xmlns:a16="http://schemas.microsoft.com/office/drawing/2014/main" id="{B4D7C20E-7284-6173-CF49-1DDE69650CE0}"/>
              </a:ext>
            </a:extLst>
          </p:cNvPr>
          <p:cNvSpPr/>
          <p:nvPr/>
        </p:nvSpPr>
        <p:spPr bwMode="auto">
          <a:xfrm>
            <a:off x="718847" y="1651237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BD59DEE-2319-7898-87A5-8370B2DBDCD8}"/>
              </a:ext>
            </a:extLst>
          </p:cNvPr>
          <p:cNvSpPr/>
          <p:nvPr/>
        </p:nvSpPr>
        <p:spPr bwMode="auto">
          <a:xfrm>
            <a:off x="1007441" y="2635983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D1452B7-32FC-E53F-7ED7-9758B0E1F153}"/>
              </a:ext>
            </a:extLst>
          </p:cNvPr>
          <p:cNvSpPr/>
          <p:nvPr/>
        </p:nvSpPr>
        <p:spPr bwMode="auto">
          <a:xfrm>
            <a:off x="684584" y="2546335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VII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원형: 비어 있음 84">
            <a:extLst>
              <a:ext uri="{FF2B5EF4-FFF2-40B4-BE49-F238E27FC236}">
                <a16:creationId xmlns:a16="http://schemas.microsoft.com/office/drawing/2014/main" id="{157A5F63-566D-25E2-6244-A31A611B1811}"/>
              </a:ext>
            </a:extLst>
          </p:cNvPr>
          <p:cNvSpPr/>
          <p:nvPr/>
        </p:nvSpPr>
        <p:spPr bwMode="auto">
          <a:xfrm>
            <a:off x="718847" y="2580598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EB72F57-4BB7-5D88-569B-2F3FC2196FE6}"/>
              </a:ext>
            </a:extLst>
          </p:cNvPr>
          <p:cNvSpPr txBox="1"/>
          <p:nvPr/>
        </p:nvSpPr>
        <p:spPr>
          <a:xfrm>
            <a:off x="1891949" y="1729860"/>
            <a:ext cx="4985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한계점 및 토론 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(Limitations &amp; Discussions)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4A24CC2-FBB0-32F4-F482-1EE9DCE1AD24}"/>
              </a:ext>
            </a:extLst>
          </p:cNvPr>
          <p:cNvSpPr txBox="1"/>
          <p:nvPr/>
        </p:nvSpPr>
        <p:spPr>
          <a:xfrm>
            <a:off x="1911844" y="2110456"/>
            <a:ext cx="4697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본 주제의 연구 방향에 있어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리뷰 논문의 한계점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 논의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DCD9292-7992-5B6A-A39D-3F6EF1859311}"/>
              </a:ext>
            </a:extLst>
          </p:cNvPr>
          <p:cNvSpPr txBox="1"/>
          <p:nvPr/>
        </p:nvSpPr>
        <p:spPr>
          <a:xfrm>
            <a:off x="1891949" y="2652408"/>
            <a:ext cx="177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연구 방안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63D5396-8747-F0DB-A672-B9552FEC6550}"/>
              </a:ext>
            </a:extLst>
          </p:cNvPr>
          <p:cNvSpPr txBox="1"/>
          <p:nvPr/>
        </p:nvSpPr>
        <p:spPr>
          <a:xfrm>
            <a:off x="1911844" y="3033004"/>
            <a:ext cx="4142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리뷰 논문의 개선 방안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본 주제로의 적용 방안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</a:t>
            </a:r>
          </a:p>
        </p:txBody>
      </p:sp>
      <p:sp>
        <p:nvSpPr>
          <p:cNvPr id="97" name="제목 96">
            <a:extLst>
              <a:ext uri="{FF2B5EF4-FFF2-40B4-BE49-F238E27FC236}">
                <a16:creationId xmlns:a16="http://schemas.microsoft.com/office/drawing/2014/main" id="{6449DDCE-00F9-EE78-73DB-E3DB540E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8884553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B64757B-96D9-EFBA-0C96-626D20E91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312034" cy="515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프로젝트 목표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8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프로젝트 배경</a:t>
            </a:r>
            <a:r>
              <a:rPr lang="en-US" altLang="ko-KR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및 필요성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marL="586160" lvl="1" indent="-342900">
              <a:lnSpc>
                <a:spcPct val="13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프로젝트 배경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rgbClr val="0033CC"/>
                </a:solidFill>
                <a:latin typeface="+mn-ea"/>
                <a:ea typeface="+mn-ea"/>
              </a:rPr>
              <a:t>프로젝트 주제를 선정하게 된 배경 설명</a:t>
            </a:r>
            <a:br>
              <a:rPr lang="en-US" altLang="ko-KR" sz="1400" kern="0" dirty="0">
                <a:solidFill>
                  <a:srgbClr val="0033CC"/>
                </a:solidFill>
                <a:latin typeface="+mn-ea"/>
                <a:ea typeface="+mn-ea"/>
              </a:rPr>
            </a:b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ex) 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최근 산업 자동화 및 디지털 전환이 가속화됨에 따라 이상 감지 기술의 중요성 증가</a:t>
            </a:r>
            <a:endParaRPr lang="en-US" altLang="ko-KR" kern="0" dirty="0">
              <a:solidFill>
                <a:srgbClr val="0033CC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rgbClr val="0033CC"/>
                </a:solidFill>
                <a:latin typeface="+mn-ea"/>
                <a:ea typeface="+mn-ea"/>
              </a:rPr>
              <a:t>프로젝트 주제가 현재 학문적</a:t>
            </a:r>
            <a:r>
              <a:rPr lang="en-US" altLang="ko-KR" sz="1400" kern="0" dirty="0">
                <a:solidFill>
                  <a:srgbClr val="0033CC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rgbClr val="0033CC"/>
                </a:solidFill>
                <a:latin typeface="+mn-ea"/>
                <a:ea typeface="+mn-ea"/>
              </a:rPr>
              <a:t>산업적</a:t>
            </a:r>
            <a:r>
              <a:rPr lang="en-US" altLang="ko-KR" sz="1400" kern="0" dirty="0">
                <a:solidFill>
                  <a:srgbClr val="0033CC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rgbClr val="0033CC"/>
                </a:solidFill>
                <a:latin typeface="+mn-ea"/>
                <a:ea typeface="+mn-ea"/>
              </a:rPr>
              <a:t>사회적으로 어떤 의미가 있는지 설명</a:t>
            </a:r>
            <a:br>
              <a:rPr lang="en-US" altLang="ko-KR" sz="1400" kern="0" dirty="0">
                <a:solidFill>
                  <a:srgbClr val="0033CC"/>
                </a:solidFill>
                <a:latin typeface="+mn-ea"/>
                <a:ea typeface="+mn-ea"/>
              </a:rPr>
            </a:b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ex) 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특히</a:t>
            </a: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, 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전자 부품</a:t>
            </a: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(PCB 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등</a:t>
            </a: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)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에서</a:t>
            </a: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 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발생하는 미세한 이상을 조기에 감지하는 것은 품질 관리 및 비용 절감 측면에서 필수적임</a:t>
            </a:r>
            <a:br>
              <a:rPr lang="en-US" altLang="ko-KR" sz="14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</a:br>
            <a:endParaRPr lang="en-US" altLang="ko-KR" sz="1400" kern="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marL="586160" lvl="1" indent="-342900">
              <a:lnSpc>
                <a:spcPct val="13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프로젝트 필요성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rgbClr val="0033CC"/>
                </a:solidFill>
                <a:latin typeface="+mn-ea"/>
                <a:ea typeface="+mn-ea"/>
              </a:rPr>
              <a:t>프로젝트가 필요한 이유를 명확히 제시하여 연구의 당위성 강조 </a:t>
            </a:r>
            <a:r>
              <a:rPr lang="en-US" altLang="ko-KR" sz="1400" kern="0" dirty="0">
                <a:solidFill>
                  <a:srgbClr val="0033CC"/>
                </a:solidFill>
                <a:latin typeface="+mn-ea"/>
                <a:ea typeface="+mn-ea"/>
              </a:rPr>
              <a:t>(</a:t>
            </a:r>
            <a:r>
              <a:rPr lang="ko-KR" altLang="en-US" sz="1400" kern="0" dirty="0">
                <a:solidFill>
                  <a:srgbClr val="0033CC"/>
                </a:solidFill>
                <a:latin typeface="+mn-ea"/>
                <a:ea typeface="+mn-ea"/>
              </a:rPr>
              <a:t>기술적</a:t>
            </a:r>
            <a:r>
              <a:rPr lang="en-US" altLang="ko-KR" sz="1400" kern="0" dirty="0">
                <a:solidFill>
                  <a:srgbClr val="0033CC"/>
                </a:solidFill>
                <a:latin typeface="+mn-ea"/>
                <a:ea typeface="+mn-ea"/>
              </a:rPr>
              <a:t>/</a:t>
            </a:r>
            <a:r>
              <a:rPr lang="ko-KR" altLang="en-US" sz="1400" kern="0" dirty="0">
                <a:solidFill>
                  <a:srgbClr val="0033CC"/>
                </a:solidFill>
                <a:latin typeface="+mn-ea"/>
                <a:ea typeface="+mn-ea"/>
              </a:rPr>
              <a:t>산업적</a:t>
            </a:r>
            <a:r>
              <a:rPr lang="en-US" altLang="ko-KR" sz="1400" kern="0" dirty="0">
                <a:solidFill>
                  <a:srgbClr val="0033CC"/>
                </a:solidFill>
                <a:latin typeface="+mn-ea"/>
                <a:ea typeface="+mn-ea"/>
              </a:rPr>
              <a:t>/</a:t>
            </a:r>
            <a:r>
              <a:rPr lang="ko-KR" altLang="en-US" sz="1400" kern="0" dirty="0">
                <a:solidFill>
                  <a:srgbClr val="0033CC"/>
                </a:solidFill>
                <a:latin typeface="+mn-ea"/>
                <a:ea typeface="+mn-ea"/>
              </a:rPr>
              <a:t>사회적 측면</a:t>
            </a:r>
            <a:r>
              <a:rPr lang="en-US" altLang="ko-KR" sz="1400" kern="0" dirty="0">
                <a:solidFill>
                  <a:srgbClr val="0033CC"/>
                </a:solidFill>
                <a:latin typeface="+mn-ea"/>
                <a:ea typeface="+mn-ea"/>
              </a:rPr>
              <a:t>)</a:t>
            </a:r>
            <a:br>
              <a:rPr lang="en-US" altLang="ko-KR" sz="1400" kern="0" dirty="0">
                <a:solidFill>
                  <a:srgbClr val="0033CC"/>
                </a:solidFill>
                <a:latin typeface="+mn-ea"/>
                <a:ea typeface="+mn-ea"/>
              </a:rPr>
            </a:b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ex) 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현재 전자 부품 제조업체에서는 불량 감지를 위해 전문가의 육안 검사에 의존하는 경우가 많음</a:t>
            </a: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 </a:t>
            </a:r>
            <a:b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</a:b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이는 검사 비용이 높고</a:t>
            </a: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, 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숙련된 인력이 필요하며</a:t>
            </a: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, 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일관성 부족 문제를 초래할 수 있으므로</a:t>
            </a: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, AI 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기반의 자동화된 이상 감지 시스템 개발이 필요함</a:t>
            </a:r>
            <a:endParaRPr lang="en-US" altLang="ko-KR" kern="0" dirty="0">
              <a:solidFill>
                <a:srgbClr val="0033CC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4C633F-B60D-FEBA-ED2F-B3F10B03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#1 </a:t>
            </a:r>
            <a:r>
              <a:rPr lang="ko-KR" altLang="en-US" dirty="0"/>
              <a:t>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6A8B6B-70B6-9BA1-A6F4-9C37D6172746}"/>
              </a:ext>
            </a:extLst>
          </p:cNvPr>
          <p:cNvSpPr/>
          <p:nvPr/>
        </p:nvSpPr>
        <p:spPr bwMode="auto">
          <a:xfrm>
            <a:off x="748275" y="1578798"/>
            <a:ext cx="7650085" cy="536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 err="1">
                <a:solidFill>
                  <a:srgbClr val="0033CC"/>
                </a:solidFill>
                <a:latin typeface="Arial" charset="0"/>
              </a:rPr>
              <a:t>지능화캡스톤프로젝트</a:t>
            </a:r>
            <a:r>
              <a:rPr lang="ko-KR" altLang="en-US" sz="1600" dirty="0">
                <a:solidFill>
                  <a:srgbClr val="0033CC"/>
                </a:solidFill>
                <a:latin typeface="Arial" charset="0"/>
              </a:rPr>
              <a:t> 교과목에서 진행할 최종 프로젝트 목표 작성</a:t>
            </a:r>
            <a:endParaRPr lang="en-US" altLang="ko-KR" sz="1600" dirty="0">
              <a:solidFill>
                <a:srgbClr val="0033CC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</a:rPr>
              <a:t>ex)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</a:rPr>
              <a:t>전자 부품 검사를 위한 이상 감지 시스템 개발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rgbClr val="0033CC"/>
              </a:solidFill>
              <a:effectLst/>
              <a:latin typeface="Arial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48115B-94DA-64E1-AB6B-E6A06198D0F2}"/>
              </a:ext>
            </a:extLst>
          </p:cNvPr>
          <p:cNvSpPr/>
          <p:nvPr/>
        </p:nvSpPr>
        <p:spPr bwMode="auto">
          <a:xfrm>
            <a:off x="6205547" y="122194"/>
            <a:ext cx="2811653" cy="720008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예시 및 가이드 내용 삭제</a:t>
            </a:r>
          </a:p>
        </p:txBody>
      </p:sp>
    </p:spTree>
    <p:extLst>
      <p:ext uri="{BB962C8B-B14F-4D97-AF65-F5344CB8AC3E}">
        <p14:creationId xmlns:p14="http://schemas.microsoft.com/office/powerpoint/2010/main" val="23978947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0A5F2-7333-2989-E46D-29A50FA32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0F5F631E-60A0-8C05-A9CF-FE833ECC8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312034" cy="32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선정 논문</a:t>
            </a:r>
            <a:endParaRPr lang="en-US" altLang="ko-KR" kern="0" dirty="0">
              <a:solidFill>
                <a:srgbClr val="0033CC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25FF8C-6426-1564-3CD2-9A95BB71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#1 </a:t>
            </a:r>
            <a:r>
              <a:rPr lang="ko-KR" altLang="en-US" dirty="0"/>
              <a:t>개요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8F3DBF-004E-4701-0AE5-0DCDC650AA26}"/>
              </a:ext>
            </a:extLst>
          </p:cNvPr>
          <p:cNvGraphicFramePr>
            <a:graphicFrameLocks noGrp="1"/>
          </p:cNvGraphicFramePr>
          <p:nvPr/>
        </p:nvGraphicFramePr>
        <p:xfrm>
          <a:off x="557814" y="1564144"/>
          <a:ext cx="8100090" cy="1598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719">
                  <a:extLst>
                    <a:ext uri="{9D8B030D-6E8A-4147-A177-3AD203B41FA5}">
                      <a16:colId xmlns:a16="http://schemas.microsoft.com/office/drawing/2014/main" val="4170148597"/>
                    </a:ext>
                  </a:extLst>
                </a:gridCol>
                <a:gridCol w="6251371">
                  <a:extLst>
                    <a:ext uri="{9D8B030D-6E8A-4147-A177-3AD203B41FA5}">
                      <a16:colId xmlns:a16="http://schemas.microsoft.com/office/drawing/2014/main" val="974918593"/>
                    </a:ext>
                  </a:extLst>
                </a:gridCol>
              </a:tblGrid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논문 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87363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저널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112152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IF/JCR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311154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인용횟수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723098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06BAFE4B-2AC4-3602-D7D6-B9140FE73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3677428"/>
            <a:ext cx="8312034" cy="32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팀 구성원 소개 및 역할분담</a:t>
            </a:r>
            <a:endParaRPr lang="en-US" altLang="ko-KR" kern="0" dirty="0">
              <a:solidFill>
                <a:srgbClr val="0033CC"/>
              </a:solidFill>
              <a:latin typeface="+mn-ea"/>
              <a:ea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C857B6F-F7AE-112C-B57B-241477F18A08}"/>
              </a:ext>
            </a:extLst>
          </p:cNvPr>
          <p:cNvGraphicFramePr>
            <a:graphicFrameLocks noGrp="1"/>
          </p:cNvGraphicFramePr>
          <p:nvPr/>
        </p:nvGraphicFramePr>
        <p:xfrm>
          <a:off x="557814" y="4129070"/>
          <a:ext cx="8100092" cy="1598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023">
                  <a:extLst>
                    <a:ext uri="{9D8B030D-6E8A-4147-A177-3AD203B41FA5}">
                      <a16:colId xmlns:a16="http://schemas.microsoft.com/office/drawing/2014/main" val="4170148597"/>
                    </a:ext>
                  </a:extLst>
                </a:gridCol>
                <a:gridCol w="2025023">
                  <a:extLst>
                    <a:ext uri="{9D8B030D-6E8A-4147-A177-3AD203B41FA5}">
                      <a16:colId xmlns:a16="http://schemas.microsoft.com/office/drawing/2014/main" val="974918593"/>
                    </a:ext>
                  </a:extLst>
                </a:gridCol>
                <a:gridCol w="2025023">
                  <a:extLst>
                    <a:ext uri="{9D8B030D-6E8A-4147-A177-3AD203B41FA5}">
                      <a16:colId xmlns:a16="http://schemas.microsoft.com/office/drawing/2014/main" val="1175147742"/>
                    </a:ext>
                  </a:extLst>
                </a:gridCol>
                <a:gridCol w="2025023">
                  <a:extLst>
                    <a:ext uri="{9D8B030D-6E8A-4147-A177-3AD203B41FA5}">
                      <a16:colId xmlns:a16="http://schemas.microsoft.com/office/drawing/2014/main" val="165681411"/>
                    </a:ext>
                  </a:extLst>
                </a:gridCol>
              </a:tblGrid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소속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직위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87363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112152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311154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723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9285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10D13-A7F8-4502-DD65-20B5774B9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6ADA9890-26D2-8E29-0383-8BD35A607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4060579" cy="33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내용 작성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E800F3-E48B-C1FF-262C-90F45017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 </a:t>
            </a:r>
            <a:r>
              <a:rPr lang="en-US" altLang="ko-KR" dirty="0"/>
              <a:t>(Introduction)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2730C6-6BB7-6C84-B3D4-3C40579317DF}"/>
              </a:ext>
            </a:extLst>
          </p:cNvPr>
          <p:cNvSpPr/>
          <p:nvPr/>
        </p:nvSpPr>
        <p:spPr bwMode="auto">
          <a:xfrm>
            <a:off x="561518" y="1718746"/>
            <a:ext cx="8042031" cy="405004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선정 논문에서 제시하는 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연구 배경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/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필요성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/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문제정의를 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2</a:t>
            </a:r>
            <a:r>
              <a:rPr lang="ko-KR" altLang="en-US" b="1" dirty="0">
                <a:solidFill>
                  <a:schemeClr val="bg1"/>
                </a:solidFill>
                <a:latin typeface="Arial" charset="0"/>
              </a:rPr>
              <a:t>페이지 내외로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자유롭게 기술</a:t>
            </a:r>
          </a:p>
        </p:txBody>
      </p:sp>
    </p:spTree>
    <p:extLst>
      <p:ext uri="{BB962C8B-B14F-4D97-AF65-F5344CB8AC3E}">
        <p14:creationId xmlns:p14="http://schemas.microsoft.com/office/powerpoint/2010/main" val="26882153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CD47B-444D-EC80-7F55-64A057840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B8FE2521-1511-BE8B-7D1E-2CC84840E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4060579" cy="33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내용 작성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449515-D6E4-3AE9-CF37-C16DCC1C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 및 구현 </a:t>
            </a:r>
            <a:r>
              <a:rPr lang="en-US" altLang="ko-KR" dirty="0"/>
              <a:t>(Methodology &amp; Implementation)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53B547-6A8B-5298-56B7-A577A980E5F3}"/>
              </a:ext>
            </a:extLst>
          </p:cNvPr>
          <p:cNvSpPr/>
          <p:nvPr/>
        </p:nvSpPr>
        <p:spPr bwMode="auto">
          <a:xfrm>
            <a:off x="561518" y="1718746"/>
            <a:ext cx="8042031" cy="405004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선정 논문에서 제시하는 </a:t>
            </a:r>
            <a:endParaRPr lang="en-US" altLang="ko-KR" b="1" dirty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chemeClr val="bg1"/>
                </a:solidFill>
                <a:latin typeface="Arial" charset="0"/>
              </a:rPr>
              <a:t>방법론을 </a:t>
            </a:r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3</a:t>
            </a:r>
            <a:r>
              <a:rPr lang="ko-KR" altLang="en-US" b="1" dirty="0">
                <a:solidFill>
                  <a:schemeClr val="bg1"/>
                </a:solidFill>
                <a:latin typeface="Arial" charset="0"/>
              </a:rPr>
              <a:t>페이지 내외로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자유롭게 기술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Arial" charset="0"/>
              </a:rPr>
              <a:t>그림 포함</a:t>
            </a:r>
            <a:r>
              <a:rPr lang="en-US" altLang="ko-KR" b="1" dirty="0">
                <a:solidFill>
                  <a:schemeClr val="bg1"/>
                </a:solidFill>
                <a:latin typeface="Arial" charset="0"/>
              </a:rPr>
              <a:t>!)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0288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8F7B2-4E9C-3990-CB40-20DEE1216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EEB009EF-C04C-39F4-91DF-8E6456122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4060579" cy="33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내용 작성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2668BA-18C6-CF45-4CDD-7ACC85A4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r>
              <a:rPr lang="en-US" altLang="ko-KR" dirty="0"/>
              <a:t> </a:t>
            </a:r>
            <a:r>
              <a:rPr lang="ko-KR" altLang="en-US" dirty="0"/>
              <a:t>구성 및 평가 방법 </a:t>
            </a:r>
            <a:r>
              <a:rPr lang="en-US" altLang="ko-KR" dirty="0"/>
              <a:t>(Experiment Settings)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256570-E64F-E318-6273-633C471DECD4}"/>
              </a:ext>
            </a:extLst>
          </p:cNvPr>
          <p:cNvSpPr/>
          <p:nvPr/>
        </p:nvSpPr>
        <p:spPr bwMode="auto">
          <a:xfrm>
            <a:off x="561518" y="1718746"/>
            <a:ext cx="8042031" cy="405004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선정 논문에서 제시하는 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실험 구성 및 평가 방법</a:t>
            </a:r>
            <a:br>
              <a:rPr lang="en-US" altLang="ko-KR" b="1" dirty="0">
                <a:solidFill>
                  <a:schemeClr val="bg1"/>
                </a:solidFill>
                <a:latin typeface="+mn-ea"/>
              </a:rPr>
            </a:br>
            <a:r>
              <a:rPr lang="en-US" altLang="ko-KR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데이터셋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하이퍼파라미터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컴퓨팅 환경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평가지표 등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을 </a:t>
            </a:r>
            <a:br>
              <a:rPr lang="en-US" altLang="ko-KR" b="1" dirty="0">
                <a:solidFill>
                  <a:schemeClr val="bg1"/>
                </a:solidFill>
                <a:latin typeface="+mn-ea"/>
              </a:rPr>
            </a:br>
            <a:r>
              <a:rPr lang="en-US" altLang="ko-KR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페이지 내외로 자유롭게 기술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(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그림 및 표 포함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)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78222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15F2B-FB2A-0C0C-920D-1B397085E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ECC8831B-30AA-9DE8-C328-3635A8ACD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4060579" cy="33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내용 작성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6200F8-6A1C-B776-8E39-024C9513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  <a:r>
              <a:rPr lang="en-US" altLang="ko-KR" dirty="0"/>
              <a:t> </a:t>
            </a:r>
            <a:r>
              <a:rPr lang="ko-KR" altLang="en-US" dirty="0"/>
              <a:t>및 분석 </a:t>
            </a:r>
            <a:r>
              <a:rPr lang="en-US" altLang="ko-KR" dirty="0"/>
              <a:t>(Results &amp; Analysis)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D0FFC5-D9B6-6DD1-D62B-9FCCFB82FE56}"/>
              </a:ext>
            </a:extLst>
          </p:cNvPr>
          <p:cNvSpPr/>
          <p:nvPr/>
        </p:nvSpPr>
        <p:spPr bwMode="auto">
          <a:xfrm>
            <a:off x="561518" y="1718746"/>
            <a:ext cx="8042031" cy="405004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선정 논문에서 제시하는 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결과 분석을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페이지 내외로 자유롭게 기술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(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그림 및 표 포함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)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391229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58982</TotalTime>
  <Words>567</Words>
  <Application>Microsoft Office PowerPoint</Application>
  <PresentationFormat>화면 슬라이드 쇼(4:3)</PresentationFormat>
  <Paragraphs>104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나눔고딕 ExtraBold</vt:lpstr>
      <vt:lpstr>맑은 고딕</vt:lpstr>
      <vt:lpstr>Arial</vt:lpstr>
      <vt:lpstr>Cambria</vt:lpstr>
      <vt:lpstr>Corbel</vt:lpstr>
      <vt:lpstr>Times New Roman</vt:lpstr>
      <vt:lpstr>Wingdings</vt:lpstr>
      <vt:lpstr>1_Default Design</vt:lpstr>
      <vt:lpstr>2_Default Design</vt:lpstr>
      <vt:lpstr>PowerPoint 프레젠테이션</vt:lpstr>
      <vt:lpstr>목차</vt:lpstr>
      <vt:lpstr>목차</vt:lpstr>
      <vt:lpstr>프로젝트 #1 개요</vt:lpstr>
      <vt:lpstr>프로젝트 #1 개요</vt:lpstr>
      <vt:lpstr>서론 (Introduction)</vt:lpstr>
      <vt:lpstr>방법 및 구현 (Methodology &amp; Implementation)</vt:lpstr>
      <vt:lpstr>실험 구성 및 평가 방법 (Experiment Settings) </vt:lpstr>
      <vt:lpstr>결과 및 분석 (Results &amp; Analysis)</vt:lpstr>
      <vt:lpstr>한계점 및 토론 (Limitations &amp; Discussions)</vt:lpstr>
      <vt:lpstr>향후 연구 방향</vt:lpstr>
      <vt:lpstr>참고 문헌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김영진</cp:lastModifiedBy>
  <cp:revision>3137</cp:revision>
  <cp:lastPrinted>2023-01-25T05:07:50Z</cp:lastPrinted>
  <dcterms:created xsi:type="dcterms:W3CDTF">2004-08-18T11:28:05Z</dcterms:created>
  <dcterms:modified xsi:type="dcterms:W3CDTF">2025-04-14T01:38:24Z</dcterms:modified>
</cp:coreProperties>
</file>