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73" r:id="rId5"/>
    <p:sldId id="261" r:id="rId6"/>
    <p:sldId id="264" r:id="rId7"/>
    <p:sldId id="262" r:id="rId8"/>
    <p:sldId id="266" r:id="rId9"/>
    <p:sldId id="268" r:id="rId10"/>
    <p:sldId id="269" r:id="rId11"/>
    <p:sldId id="271" r:id="rId12"/>
    <p:sldId id="258" r:id="rId13"/>
    <p:sldId id="259" r:id="rId14"/>
    <p:sldId id="26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7B4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4706838" y="1589650"/>
            <a:ext cx="27783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 smtClean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</a:t>
            </a:r>
            <a:r>
              <a:rPr kumimoji="1" lang="en-US" altLang="ja-JP" sz="6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e</a:t>
            </a:r>
            <a:endParaRPr kumimoji="1" lang="ja-JP" altLang="en-US" sz="66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59558" y="5066675"/>
            <a:ext cx="5849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July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飯田橋校　スマホアプリ・ゲーム開発科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平成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27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年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5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月訓練生</a:t>
            </a:r>
            <a:r>
              <a:rPr kumimoji="1" lang="ja-JP" altLang="en-US" sz="2400" b="1" dirty="0" smtClean="0"/>
              <a:t>　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Team-SAKURA</a:t>
            </a:r>
            <a:endParaRPr kumimoji="1" lang="ja-JP" alt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32" y="-14485"/>
            <a:ext cx="2684686" cy="229147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32" y="1989787"/>
            <a:ext cx="4355849" cy="212952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536118" y="224287"/>
            <a:ext cx="3119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その他ツール</a:t>
            </a:r>
            <a:endParaRPr kumimoji="1" lang="ja-JP" altLang="en-US" sz="4000" b="1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640156" y="1268390"/>
            <a:ext cx="10557931" cy="5017010"/>
            <a:chOff x="1090730" y="1241886"/>
            <a:chExt cx="10557931" cy="5017010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090730" y="1241886"/>
              <a:ext cx="2355377" cy="584775"/>
              <a:chOff x="1621246" y="1531772"/>
              <a:chExt cx="2174316" cy="584775"/>
            </a:xfrm>
          </p:grpSpPr>
          <p:grpSp>
            <p:nvGrpSpPr>
              <p:cNvPr id="6" name="グループ化 5"/>
              <p:cNvGrpSpPr/>
              <p:nvPr/>
            </p:nvGrpSpPr>
            <p:grpSpPr>
              <a:xfrm>
                <a:off x="1621246" y="1624123"/>
                <a:ext cx="388809" cy="400072"/>
                <a:chOff x="4463716" y="2702349"/>
                <a:chExt cx="421105" cy="425862"/>
              </a:xfrm>
            </p:grpSpPr>
            <p:grpSp>
              <p:nvGrpSpPr>
                <p:cNvPr id="7" name="グループ化 6"/>
                <p:cNvGrpSpPr/>
                <p:nvPr/>
              </p:nvGrpSpPr>
              <p:grpSpPr>
                <a:xfrm>
                  <a:off x="4463716" y="2702349"/>
                  <a:ext cx="421105" cy="425862"/>
                  <a:chOff x="4463716" y="2702349"/>
                  <a:chExt cx="421105" cy="425862"/>
                </a:xfrm>
              </p:grpSpPr>
              <p:sp>
                <p:nvSpPr>
                  <p:cNvPr id="10" name="正方形/長方形 9"/>
                  <p:cNvSpPr/>
                  <p:nvPr/>
                </p:nvSpPr>
                <p:spPr>
                  <a:xfrm>
                    <a:off x="4463716" y="2851484"/>
                    <a:ext cx="421105" cy="276727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11" name="円/楕円 10"/>
                  <p:cNvSpPr/>
                  <p:nvPr/>
                </p:nvSpPr>
                <p:spPr>
                  <a:xfrm>
                    <a:off x="4553576" y="2939841"/>
                    <a:ext cx="61287" cy="6703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12" name="円/楕円 11"/>
                  <p:cNvSpPr/>
                  <p:nvPr/>
                </p:nvSpPr>
                <p:spPr>
                  <a:xfrm>
                    <a:off x="4731280" y="2939841"/>
                    <a:ext cx="63143" cy="6703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13" name="円/楕円 12"/>
                  <p:cNvSpPr/>
                  <p:nvPr/>
                </p:nvSpPr>
                <p:spPr>
                  <a:xfrm>
                    <a:off x="4772973" y="2702349"/>
                    <a:ext cx="45719" cy="45719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14" name="円/楕円 13"/>
                  <p:cNvSpPr/>
                  <p:nvPr/>
                </p:nvSpPr>
                <p:spPr>
                  <a:xfrm>
                    <a:off x="4530575" y="2702349"/>
                    <a:ext cx="45719" cy="45719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</p:grpSp>
            <p:cxnSp>
              <p:nvCxnSpPr>
                <p:cNvPr id="8" name="直線コネクタ 7"/>
                <p:cNvCxnSpPr>
                  <a:stCxn id="13" idx="4"/>
                </p:cNvCxnSpPr>
                <p:nvPr/>
              </p:nvCxnSpPr>
              <p:spPr>
                <a:xfrm flipH="1">
                  <a:off x="4794423" y="2748068"/>
                  <a:ext cx="1410" cy="10457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" name="直線コネクタ 8"/>
                <p:cNvCxnSpPr>
                  <a:stCxn id="14" idx="4"/>
                </p:cNvCxnSpPr>
                <p:nvPr/>
              </p:nvCxnSpPr>
              <p:spPr>
                <a:xfrm flipH="1">
                  <a:off x="4553434" y="2748068"/>
                  <a:ext cx="1" cy="10341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5" name="テキスト ボックス 14"/>
              <p:cNvSpPr txBox="1"/>
              <p:nvPr/>
            </p:nvSpPr>
            <p:spPr>
              <a:xfrm>
                <a:off x="2440704" y="1531772"/>
                <a:ext cx="13548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smtClean="0"/>
                  <a:t>GitHu</a:t>
                </a:r>
                <a:r>
                  <a:rPr kumimoji="1" lang="en-US" altLang="ja-JP" sz="3200" dirty="0"/>
                  <a:t>b</a:t>
                </a:r>
                <a:endParaRPr kumimoji="1" lang="ja-JP" altLang="en-US" sz="3200" dirty="0"/>
              </a:p>
            </p:txBody>
          </p:sp>
        </p:grpSp>
        <p:sp>
          <p:nvSpPr>
            <p:cNvPr id="43" name="テキスト ボックス 42"/>
            <p:cNvSpPr txBox="1"/>
            <p:nvPr/>
          </p:nvSpPr>
          <p:spPr>
            <a:xfrm>
              <a:off x="1301323" y="1976871"/>
              <a:ext cx="5828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Unity</a:t>
              </a:r>
              <a:r>
                <a:rPr kumimoji="1" lang="ja-JP" altLang="en-US" sz="2400" dirty="0" smtClean="0"/>
                <a:t>データの保存とアイディア共有に使用。</a:t>
              </a:r>
              <a:endParaRPr kumimoji="1" lang="ja-JP" altLang="en-US" sz="2400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301323" y="3421916"/>
              <a:ext cx="8238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かんば</a:t>
              </a:r>
              <a:r>
                <a:rPr kumimoji="1" lang="ja-JP" altLang="en-US" sz="2400" dirty="0"/>
                <a:t>ん</a:t>
              </a:r>
              <a:r>
                <a:rPr kumimoji="1" lang="ja-JP" altLang="en-US" sz="2400" dirty="0" smtClean="0"/>
                <a:t>管理をするため、無料タスク管理ツールを使用。</a:t>
              </a:r>
              <a:endParaRPr kumimoji="1" lang="ja-JP" altLang="en-US" sz="2400" dirty="0"/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1090731" y="2681098"/>
              <a:ext cx="1957605" cy="584775"/>
              <a:chOff x="1621246" y="1531772"/>
              <a:chExt cx="1807120" cy="584775"/>
            </a:xfrm>
          </p:grpSpPr>
          <p:grpSp>
            <p:nvGrpSpPr>
              <p:cNvPr id="45" name="グループ化 44"/>
              <p:cNvGrpSpPr/>
              <p:nvPr/>
            </p:nvGrpSpPr>
            <p:grpSpPr>
              <a:xfrm>
                <a:off x="1621246" y="1624123"/>
                <a:ext cx="388809" cy="400072"/>
                <a:chOff x="4463716" y="2702349"/>
                <a:chExt cx="421105" cy="425862"/>
              </a:xfrm>
            </p:grpSpPr>
            <p:grpSp>
              <p:nvGrpSpPr>
                <p:cNvPr id="47" name="グループ化 46"/>
                <p:cNvGrpSpPr/>
                <p:nvPr/>
              </p:nvGrpSpPr>
              <p:grpSpPr>
                <a:xfrm>
                  <a:off x="4463716" y="2702349"/>
                  <a:ext cx="421105" cy="425862"/>
                  <a:chOff x="4463716" y="2702349"/>
                  <a:chExt cx="421105" cy="425862"/>
                </a:xfrm>
              </p:grpSpPr>
              <p:sp>
                <p:nvSpPr>
                  <p:cNvPr id="50" name="正方形/長方形 49"/>
                  <p:cNvSpPr/>
                  <p:nvPr/>
                </p:nvSpPr>
                <p:spPr>
                  <a:xfrm>
                    <a:off x="4463716" y="2851484"/>
                    <a:ext cx="421105" cy="276727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51" name="円/楕円 50"/>
                  <p:cNvSpPr/>
                  <p:nvPr/>
                </p:nvSpPr>
                <p:spPr>
                  <a:xfrm>
                    <a:off x="4553576" y="2939841"/>
                    <a:ext cx="61287" cy="6703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52" name="円/楕円 51"/>
                  <p:cNvSpPr/>
                  <p:nvPr/>
                </p:nvSpPr>
                <p:spPr>
                  <a:xfrm>
                    <a:off x="4731280" y="2939841"/>
                    <a:ext cx="63143" cy="6703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53" name="円/楕円 52"/>
                  <p:cNvSpPr/>
                  <p:nvPr/>
                </p:nvSpPr>
                <p:spPr>
                  <a:xfrm>
                    <a:off x="4772973" y="2702349"/>
                    <a:ext cx="45719" cy="45719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54" name="円/楕円 53"/>
                  <p:cNvSpPr/>
                  <p:nvPr/>
                </p:nvSpPr>
                <p:spPr>
                  <a:xfrm>
                    <a:off x="4530575" y="2702349"/>
                    <a:ext cx="45719" cy="45719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</p:grpSp>
            <p:cxnSp>
              <p:nvCxnSpPr>
                <p:cNvPr id="48" name="直線コネクタ 47"/>
                <p:cNvCxnSpPr>
                  <a:stCxn id="53" idx="4"/>
                </p:cNvCxnSpPr>
                <p:nvPr/>
              </p:nvCxnSpPr>
              <p:spPr>
                <a:xfrm flipH="1">
                  <a:off x="4794423" y="2748068"/>
                  <a:ext cx="1410" cy="10457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9" name="直線コネクタ 48"/>
                <p:cNvCxnSpPr>
                  <a:stCxn id="54" idx="4"/>
                </p:cNvCxnSpPr>
                <p:nvPr/>
              </p:nvCxnSpPr>
              <p:spPr>
                <a:xfrm flipH="1">
                  <a:off x="4553434" y="2748068"/>
                  <a:ext cx="1" cy="10341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46" name="テキスト ボックス 45"/>
              <p:cNvSpPr txBox="1"/>
              <p:nvPr/>
            </p:nvSpPr>
            <p:spPr>
              <a:xfrm>
                <a:off x="2440704" y="1531772"/>
                <a:ext cx="9876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smtClean="0"/>
                  <a:t>Trell</a:t>
                </a:r>
                <a:r>
                  <a:rPr kumimoji="1" lang="en-US" altLang="ja-JP" sz="3200" dirty="0"/>
                  <a:t>o</a:t>
                </a:r>
                <a:endParaRPr kumimoji="1" lang="ja-JP" altLang="en-US" sz="3200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1090732" y="4224052"/>
              <a:ext cx="1939780" cy="584775"/>
              <a:chOff x="1621246" y="1531772"/>
              <a:chExt cx="1790666" cy="584775"/>
            </a:xfrm>
          </p:grpSpPr>
          <p:grpSp>
            <p:nvGrpSpPr>
              <p:cNvPr id="56" name="グループ化 55"/>
              <p:cNvGrpSpPr/>
              <p:nvPr/>
            </p:nvGrpSpPr>
            <p:grpSpPr>
              <a:xfrm>
                <a:off x="1621246" y="1624123"/>
                <a:ext cx="388809" cy="400072"/>
                <a:chOff x="4463716" y="2702349"/>
                <a:chExt cx="421105" cy="425862"/>
              </a:xfrm>
            </p:grpSpPr>
            <p:grpSp>
              <p:nvGrpSpPr>
                <p:cNvPr id="58" name="グループ化 57"/>
                <p:cNvGrpSpPr/>
                <p:nvPr/>
              </p:nvGrpSpPr>
              <p:grpSpPr>
                <a:xfrm>
                  <a:off x="4463716" y="2702349"/>
                  <a:ext cx="421105" cy="425862"/>
                  <a:chOff x="4463716" y="2702349"/>
                  <a:chExt cx="421105" cy="425862"/>
                </a:xfrm>
              </p:grpSpPr>
              <p:sp>
                <p:nvSpPr>
                  <p:cNvPr id="61" name="正方形/長方形 60"/>
                  <p:cNvSpPr/>
                  <p:nvPr/>
                </p:nvSpPr>
                <p:spPr>
                  <a:xfrm>
                    <a:off x="4463716" y="2851484"/>
                    <a:ext cx="421105" cy="276727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62" name="円/楕円 61"/>
                  <p:cNvSpPr/>
                  <p:nvPr/>
                </p:nvSpPr>
                <p:spPr>
                  <a:xfrm>
                    <a:off x="4553576" y="2939841"/>
                    <a:ext cx="61287" cy="6703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63" name="円/楕円 62"/>
                  <p:cNvSpPr/>
                  <p:nvPr/>
                </p:nvSpPr>
                <p:spPr>
                  <a:xfrm>
                    <a:off x="4731280" y="2939841"/>
                    <a:ext cx="63143" cy="6703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64" name="円/楕円 63"/>
                  <p:cNvSpPr/>
                  <p:nvPr/>
                </p:nvSpPr>
                <p:spPr>
                  <a:xfrm>
                    <a:off x="4772973" y="2702349"/>
                    <a:ext cx="45719" cy="45719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65" name="円/楕円 64"/>
                  <p:cNvSpPr/>
                  <p:nvPr/>
                </p:nvSpPr>
                <p:spPr>
                  <a:xfrm>
                    <a:off x="4530575" y="2702349"/>
                    <a:ext cx="45719" cy="45719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</p:grpSp>
            <p:cxnSp>
              <p:nvCxnSpPr>
                <p:cNvPr id="59" name="直線コネクタ 58"/>
                <p:cNvCxnSpPr>
                  <a:stCxn id="64" idx="4"/>
                </p:cNvCxnSpPr>
                <p:nvPr/>
              </p:nvCxnSpPr>
              <p:spPr>
                <a:xfrm flipH="1">
                  <a:off x="4794423" y="2748068"/>
                  <a:ext cx="1410" cy="10457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0" name="直線コネクタ 59"/>
                <p:cNvCxnSpPr>
                  <a:stCxn id="65" idx="4"/>
                </p:cNvCxnSpPr>
                <p:nvPr/>
              </p:nvCxnSpPr>
              <p:spPr>
                <a:xfrm flipH="1">
                  <a:off x="4553434" y="2748068"/>
                  <a:ext cx="1" cy="10341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57" name="テキスト ボックス 56"/>
              <p:cNvSpPr txBox="1"/>
              <p:nvPr/>
            </p:nvSpPr>
            <p:spPr>
              <a:xfrm>
                <a:off x="2440704" y="1531772"/>
                <a:ext cx="9712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smtClean="0"/>
                  <a:t>Slac</a:t>
                </a:r>
                <a:r>
                  <a:rPr kumimoji="1" lang="en-US" altLang="ja-JP" sz="3200"/>
                  <a:t>k</a:t>
                </a:r>
                <a:endParaRPr kumimoji="1" lang="ja-JP" altLang="en-US" sz="3200" dirty="0"/>
              </a:p>
            </p:txBody>
          </p:sp>
        </p:grpSp>
        <p:sp>
          <p:nvSpPr>
            <p:cNvPr id="77" name="テキスト ボックス 76"/>
            <p:cNvSpPr txBox="1"/>
            <p:nvPr/>
          </p:nvSpPr>
          <p:spPr>
            <a:xfrm>
              <a:off x="1301323" y="5058567"/>
              <a:ext cx="103473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共通の連絡手段がなかった</a:t>
              </a:r>
              <a:r>
                <a:rPr kumimoji="1" lang="ja-JP" altLang="en-US" sz="2400" dirty="0"/>
                <a:t>ため</a:t>
              </a:r>
              <a:r>
                <a:rPr kumimoji="1" lang="ja-JP" altLang="en-US" sz="2400" dirty="0" smtClean="0"/>
                <a:t>、</a:t>
              </a:r>
              <a:endParaRPr kumimoji="1" lang="en-US" altLang="ja-JP" sz="2400" dirty="0" smtClean="0"/>
            </a:p>
            <a:p>
              <a:r>
                <a:rPr kumimoji="1" lang="ja-JP" altLang="en-US" sz="2400" dirty="0"/>
                <a:t>　</a:t>
              </a:r>
              <a:r>
                <a:rPr kumimoji="1" lang="ja-JP" altLang="en-US" sz="2400" dirty="0" smtClean="0"/>
                <a:t>　　　　　　　　　　</a:t>
              </a:r>
              <a:r>
                <a:rPr kumimoji="1" lang="ja-JP" altLang="en-US" sz="2400" dirty="0" smtClean="0"/>
                <a:t>チームコミュニケーションツール</a:t>
              </a:r>
              <a:r>
                <a:rPr kumimoji="1" lang="ja-JP" altLang="en-US" sz="2400" dirty="0" smtClean="0"/>
                <a:t>を使用。</a:t>
              </a:r>
              <a:endParaRPr kumimoji="1" lang="en-US" altLang="ja-JP" sz="2400" dirty="0" smtClean="0"/>
            </a:p>
            <a:p>
              <a:endParaRPr kumimoji="1" lang="ja-JP" altLang="en-US" sz="2400" dirty="0"/>
            </a:p>
          </p:txBody>
        </p:sp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024" y="4434433"/>
            <a:ext cx="2119063" cy="21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9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27606" y="3012957"/>
            <a:ext cx="7936788" cy="832087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ja-JP" altLang="en-US" sz="4800" dirty="0" smtClean="0"/>
              <a:t>一人一人担当</a:t>
            </a:r>
            <a:r>
              <a:rPr kumimoji="1" lang="ja-JP" altLang="en-US" sz="4800" dirty="0" smtClean="0"/>
              <a:t>したところ・感想</a:t>
            </a:r>
            <a:endParaRPr kumimoji="1" lang="ja-JP" alt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29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126018" y="1466493"/>
            <a:ext cx="2175540" cy="1082000"/>
            <a:chOff x="1126018" y="1466493"/>
            <a:chExt cx="2175540" cy="1082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126018" y="1466493"/>
              <a:ext cx="388809" cy="400072"/>
              <a:chOff x="4463716" y="2702349"/>
              <a:chExt cx="421105" cy="425862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9" name="円/楕円 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0" name="円/楕円 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" name="直線コネクタ 4"/>
              <p:cNvCxnSpPr>
                <a:stCxn id="1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/>
              <p:cNvCxnSpPr>
                <a:stCxn id="1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1" name="テキスト ボックス 20"/>
            <p:cNvSpPr txBox="1"/>
            <p:nvPr/>
          </p:nvSpPr>
          <p:spPr>
            <a:xfrm>
              <a:off x="1187749" y="1963718"/>
              <a:ext cx="1529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野地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亮</a:t>
              </a:r>
              <a:endParaRPr kumimoji="1" lang="ja-JP" altLang="en-US" sz="3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736706" y="1536525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プログラマー</a:t>
              </a:r>
              <a:endParaRPr kumimoji="1" lang="ja-JP" altLang="en-US" sz="2000" b="1" dirty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126018" y="3962869"/>
            <a:ext cx="2797505" cy="1082000"/>
            <a:chOff x="1126018" y="3962869"/>
            <a:chExt cx="2797505" cy="1082000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229962" y="4460094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小島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政洋</a:t>
              </a:r>
              <a:endParaRPr kumimoji="1" lang="ja-JP" altLang="en-US" sz="3200" dirty="0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1126018" y="3962869"/>
              <a:ext cx="388809" cy="400072"/>
              <a:chOff x="4463716" y="2702349"/>
              <a:chExt cx="421105" cy="425862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0" name="円/楕円 2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1" name="円/楕円 3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25" name="直線コネクタ 24"/>
              <p:cNvCxnSpPr>
                <a:stCxn id="3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直線コネクタ 25"/>
              <p:cNvCxnSpPr>
                <a:stCxn id="3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3" name="テキスト ボックス 32"/>
            <p:cNvSpPr txBox="1"/>
            <p:nvPr/>
          </p:nvSpPr>
          <p:spPr>
            <a:xfrm>
              <a:off x="1736706" y="4032901"/>
              <a:ext cx="21868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メインプログラマー</a:t>
              </a: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6335211" y="1606596"/>
            <a:ext cx="235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・ステージデザイン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・オブジェクト</a:t>
            </a:r>
            <a:r>
              <a:rPr kumimoji="1" lang="ja-JP" altLang="en-US" sz="2000" b="1" dirty="0" smtClean="0"/>
              <a:t>作成</a:t>
            </a:r>
            <a:endParaRPr kumimoji="1" lang="ja-JP" altLang="en-US" sz="2000" b="1" dirty="0"/>
          </a:p>
          <a:p>
            <a:r>
              <a:rPr kumimoji="1" lang="ja-JP" altLang="en-US" sz="2000" b="1" dirty="0" smtClean="0"/>
              <a:t>・パズル作成　　　等</a:t>
            </a:r>
            <a:endParaRPr kumimoji="1" lang="ja-JP" altLang="en-US" sz="20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335211" y="4038249"/>
            <a:ext cx="2121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・ステージ</a:t>
            </a:r>
            <a:r>
              <a:rPr kumimoji="1" lang="ja-JP" altLang="en-US" sz="2000" b="1" dirty="0" smtClean="0"/>
              <a:t>作成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・スクリプト</a:t>
            </a:r>
            <a:r>
              <a:rPr kumimoji="1" lang="ja-JP" altLang="en-US" sz="2000" b="1" dirty="0" smtClean="0"/>
              <a:t>調整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・シーン切替　　等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91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126018" y="1466493"/>
            <a:ext cx="5479328" cy="1082000"/>
            <a:chOff x="1126018" y="1466493"/>
            <a:chExt cx="5479328" cy="1082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126018" y="1466493"/>
              <a:ext cx="388809" cy="400072"/>
              <a:chOff x="4463716" y="2702349"/>
              <a:chExt cx="421105" cy="425862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0070C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9" name="円/楕円 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0" name="円/楕円 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" name="直線コネクタ 4"/>
              <p:cNvCxnSpPr>
                <a:stCxn id="1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/>
              <p:cNvCxnSpPr>
                <a:stCxn id="1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1" name="テキスト ボックス 20"/>
            <p:cNvSpPr txBox="1"/>
            <p:nvPr/>
          </p:nvSpPr>
          <p:spPr>
            <a:xfrm>
              <a:off x="1187749" y="1963718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宮崎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民易</a:t>
              </a:r>
              <a:endParaRPr kumimoji="1" lang="ja-JP" altLang="en-US" sz="3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736706" y="1536525"/>
              <a:ext cx="4868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プログラマー</a:t>
              </a:r>
              <a:r>
                <a:rPr kumimoji="1" lang="en-US" altLang="ja-JP" sz="2000" b="1" dirty="0" smtClean="0"/>
                <a:t>(</a:t>
              </a:r>
              <a:r>
                <a:rPr kumimoji="1" lang="ja-JP" altLang="en-US" sz="2000" b="1" dirty="0" smtClean="0"/>
                <a:t>就職成功のため、途中離脱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126018" y="3962869"/>
            <a:ext cx="2624381" cy="1082000"/>
            <a:chOff x="1126018" y="3962869"/>
            <a:chExt cx="2624381" cy="1082000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229962" y="4460094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渡辺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一行</a:t>
              </a:r>
              <a:endParaRPr kumimoji="1" lang="ja-JP" altLang="en-US" sz="3200" dirty="0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1126018" y="3962869"/>
              <a:ext cx="388809" cy="400072"/>
              <a:chOff x="4463716" y="2702349"/>
              <a:chExt cx="421105" cy="425862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FFFF0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0" name="円/楕円 2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1" name="円/楕円 3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25" name="直線コネクタ 24"/>
              <p:cNvCxnSpPr>
                <a:stCxn id="3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直線コネクタ 25"/>
              <p:cNvCxnSpPr>
                <a:stCxn id="3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3" name="テキスト ボックス 32"/>
            <p:cNvSpPr txBox="1"/>
            <p:nvPr/>
          </p:nvSpPr>
          <p:spPr>
            <a:xfrm>
              <a:off x="1736706" y="4032901"/>
              <a:ext cx="2013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メインデザイナー</a:t>
              </a:r>
              <a:endParaRPr kumimoji="1" lang="ja-JP" altLang="en-US" sz="2000" b="1" dirty="0"/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6530276" y="2056050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・エネミー</a:t>
            </a:r>
            <a:r>
              <a:rPr kumimoji="1" lang="ja-JP" altLang="en-US" sz="2000" b="1" dirty="0" smtClean="0"/>
              <a:t>動作</a:t>
            </a:r>
            <a:r>
              <a:rPr kumimoji="1" lang="ja-JP" altLang="en-US" sz="2000" b="1" dirty="0" smtClean="0"/>
              <a:t>作成　　等</a:t>
            </a:r>
            <a:endParaRPr kumimoji="1" lang="ja-JP" altLang="en-US" sz="20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0276" y="4257996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</a:t>
            </a:r>
            <a:r>
              <a:rPr kumimoji="1" lang="en-US" altLang="ja-JP" sz="2000" b="1" dirty="0" smtClean="0"/>
              <a:t>OP</a:t>
            </a:r>
            <a:r>
              <a:rPr kumimoji="1" lang="ja-JP" altLang="en-US" sz="2000" b="1" dirty="0" smtClean="0"/>
              <a:t>・</a:t>
            </a:r>
            <a:r>
              <a:rPr kumimoji="1" lang="en-US" altLang="ja-JP" sz="2000" b="1" dirty="0" smtClean="0"/>
              <a:t>ED</a:t>
            </a:r>
            <a:r>
              <a:rPr kumimoji="1" lang="ja-JP" altLang="en-US" sz="2000" b="1" dirty="0" smtClean="0"/>
              <a:t>アニメーション作成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・ロボット作成　　　　等</a:t>
            </a:r>
            <a:endParaRPr kumimoji="1" lang="ja-JP" altLang="en-US" sz="2000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79445">
            <a:off x="10847865" y="3422977"/>
            <a:ext cx="2900306" cy="352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126018" y="1466493"/>
            <a:ext cx="5306204" cy="1082000"/>
            <a:chOff x="1126018" y="1466493"/>
            <a:chExt cx="5306204" cy="1082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126018" y="1466493"/>
              <a:ext cx="388809" cy="400072"/>
              <a:chOff x="4463716" y="2702349"/>
              <a:chExt cx="421105" cy="425862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9" name="円/楕円 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0" name="円/楕円 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" name="直線コネクタ 4"/>
              <p:cNvCxnSpPr>
                <a:stCxn id="1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/>
              <p:cNvCxnSpPr>
                <a:stCxn id="1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1" name="テキスト ボックス 20"/>
            <p:cNvSpPr txBox="1"/>
            <p:nvPr/>
          </p:nvSpPr>
          <p:spPr>
            <a:xfrm>
              <a:off x="1187749" y="1963718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高居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奈穂</a:t>
              </a:r>
              <a:endParaRPr kumimoji="1" lang="ja-JP" altLang="en-US" sz="3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736706" y="1536525"/>
              <a:ext cx="4695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デザイナー</a:t>
              </a:r>
              <a:r>
                <a:rPr kumimoji="1" lang="en-US" altLang="ja-JP" sz="2000" b="1" dirty="0" smtClean="0"/>
                <a:t>(</a:t>
              </a:r>
              <a:r>
                <a:rPr kumimoji="1" lang="ja-JP" altLang="en-US" sz="2000" b="1" dirty="0" smtClean="0"/>
                <a:t>就職成功のため、途中離脱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126018" y="3962869"/>
            <a:ext cx="2832771" cy="1082000"/>
            <a:chOff x="1126018" y="3962869"/>
            <a:chExt cx="2832771" cy="1082000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229962" y="4460094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櫻</a:t>
              </a:r>
              <a:r>
                <a:rPr kumimoji="1" lang="ja-JP" altLang="en-US" sz="3200" dirty="0" smtClean="0"/>
                <a:t>畑 友里</a:t>
              </a:r>
              <a:endParaRPr kumimoji="1" lang="ja-JP" altLang="en-US" sz="3200" dirty="0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1126018" y="3962869"/>
              <a:ext cx="388809" cy="400072"/>
              <a:chOff x="4463716" y="2702349"/>
              <a:chExt cx="421105" cy="425862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FF000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0" name="円/楕円 2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1" name="円/楕円 3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25" name="直線コネクタ 24"/>
              <p:cNvCxnSpPr>
                <a:stCxn id="3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直線コネクタ 25"/>
              <p:cNvCxnSpPr>
                <a:stCxn id="3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3" name="テキスト ボックス 32"/>
            <p:cNvSpPr txBox="1"/>
            <p:nvPr/>
          </p:nvSpPr>
          <p:spPr>
            <a:xfrm>
              <a:off x="1736706" y="4032901"/>
              <a:ext cx="2222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プロダクトオーナー</a:t>
              </a:r>
              <a:endParaRPr kumimoji="1" lang="ja-JP" altLang="en-US" sz="2000" b="1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7097236" y="4232956"/>
            <a:ext cx="1851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・発表</a:t>
            </a:r>
            <a:r>
              <a:rPr kumimoji="1" lang="ja-JP" altLang="en-US" sz="2000" b="1" dirty="0" smtClean="0"/>
              <a:t>資料作成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・音源調達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・雑用　　　　等</a:t>
            </a:r>
            <a:endParaRPr kumimoji="1" lang="en-US" altLang="ja-JP" sz="2000" b="1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097236" y="1902162"/>
            <a:ext cx="2786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・オブジェクト</a:t>
            </a:r>
            <a:r>
              <a:rPr kumimoji="1" lang="ja-JP" altLang="en-US" sz="2000" b="1" dirty="0" smtClean="0"/>
              <a:t>作成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・スクリプト</a:t>
            </a:r>
            <a:r>
              <a:rPr kumimoji="1" lang="ja-JP" altLang="en-US" sz="2000" b="1" dirty="0" smtClean="0"/>
              <a:t>資料</a:t>
            </a:r>
            <a:r>
              <a:rPr kumimoji="1" lang="ja-JP" altLang="en-US" sz="2000" b="1" dirty="0" smtClean="0"/>
              <a:t>検索　等</a:t>
            </a:r>
            <a:endParaRPr kumimoji="1"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8394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569" y="1695637"/>
            <a:ext cx="3017782" cy="332870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296709" y="2575159"/>
            <a:ext cx="51155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b="1" dirty="0" smtClean="0">
                <a:blipFill>
                  <a:blip r:embed="rId3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おしま</a:t>
            </a:r>
            <a:r>
              <a:rPr kumimoji="1" lang="ja-JP" altLang="en-US" sz="9600" b="1" dirty="0">
                <a:blipFill>
                  <a:blip r:embed="rId3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い</a:t>
            </a:r>
          </a:p>
        </p:txBody>
      </p:sp>
    </p:spTree>
    <p:extLst>
      <p:ext uri="{BB962C8B-B14F-4D97-AF65-F5344CB8AC3E}">
        <p14:creationId xmlns:p14="http://schemas.microsoft.com/office/powerpoint/2010/main" val="359147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76619" y="258793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Riddle</a:t>
            </a:r>
            <a:r>
              <a:rPr kumimoji="1" lang="ja-JP" altLang="en-US" sz="4400" dirty="0" smtClean="0"/>
              <a:t>とは？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1541" y="1228333"/>
            <a:ext cx="10568919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音節 </a:t>
            </a:r>
            <a:r>
              <a:rPr kumimoji="1" lang="en-US" altLang="ja-JP" sz="2400" dirty="0" smtClean="0"/>
              <a:t>rid</a:t>
            </a:r>
            <a:r>
              <a:rPr kumimoji="1" lang="ja-JP" altLang="en-US" sz="2400" dirty="0" smtClean="0"/>
              <a:t>・</a:t>
            </a:r>
            <a:r>
              <a:rPr kumimoji="1" lang="en-US" altLang="ja-JP" sz="2400" dirty="0" err="1" smtClean="0"/>
              <a:t>dle</a:t>
            </a:r>
            <a:r>
              <a:rPr kumimoji="1" lang="ja-JP" altLang="en-US" sz="2400" b="1" dirty="0" smtClean="0"/>
              <a:t>　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発音記号 </a:t>
            </a:r>
            <a:r>
              <a:rPr lang="en-US" altLang="ja-JP" sz="2400" dirty="0" err="1" smtClean="0"/>
              <a:t>rídl</a:t>
            </a:r>
            <a:endParaRPr lang="en-US" altLang="ja-JP" sz="2400" dirty="0" smtClean="0"/>
          </a:p>
          <a:p>
            <a:endParaRPr kumimoji="1" lang="en-US" altLang="ja-JP" sz="2400" b="1" dirty="0" smtClean="0"/>
          </a:p>
          <a:p>
            <a:r>
              <a:rPr kumimoji="1" lang="en-US" altLang="ja-JP" sz="2800" dirty="0" smtClean="0"/>
              <a:t>【</a:t>
            </a:r>
            <a:r>
              <a:rPr kumimoji="1" lang="ja-JP" altLang="en-US" sz="2800" dirty="0" smtClean="0"/>
              <a:t>名詞</a:t>
            </a:r>
            <a:r>
              <a:rPr kumimoji="1" lang="en-US" altLang="ja-JP" sz="2800" dirty="0"/>
              <a:t>】【</a:t>
            </a:r>
            <a:r>
              <a:rPr kumimoji="1" lang="ja-JP" altLang="en-US" sz="2800" dirty="0"/>
              <a:t>可算名詞</a:t>
            </a:r>
            <a:r>
              <a:rPr kumimoji="1" lang="en-US" altLang="ja-JP" sz="2800" dirty="0"/>
              <a:t>】</a:t>
            </a:r>
          </a:p>
          <a:p>
            <a:r>
              <a:rPr kumimoji="1" lang="en-US" altLang="ja-JP" sz="2400" b="1" dirty="0" smtClean="0"/>
              <a:t>1.</a:t>
            </a:r>
            <a:r>
              <a:rPr kumimoji="1" lang="ja-JP" altLang="en-US" sz="2400" b="1" dirty="0"/>
              <a:t> 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/>
              <a:t>当てものなどの</a:t>
            </a:r>
            <a:r>
              <a:rPr kumimoji="1" lang="en-US" altLang="ja-JP" sz="2400" b="1" dirty="0"/>
              <a:t>)</a:t>
            </a:r>
            <a:r>
              <a:rPr kumimoji="1" lang="ja-JP" altLang="en-US" sz="2400" b="1" dirty="0"/>
              <a:t>なぞ，なぞなぞ，判じ物 </a:t>
            </a:r>
            <a:r>
              <a:rPr kumimoji="1" lang="en-US" altLang="ja-JP" sz="2400" b="1" dirty="0"/>
              <a:t>《★</a:t>
            </a:r>
            <a:r>
              <a:rPr kumimoji="1" lang="ja-JP" altLang="en-US" sz="2400" b="1" dirty="0"/>
              <a:t>例</a:t>
            </a:r>
            <a:r>
              <a:rPr kumimoji="1" lang="en-US" altLang="ja-JP" sz="2400" b="1" dirty="0"/>
              <a:t>: </a:t>
            </a:r>
            <a:r>
              <a:rPr kumimoji="1" lang="en-US" altLang="ja-JP" sz="2400" b="1" i="1" dirty="0"/>
              <a:t>What gets wet when drying? </a:t>
            </a:r>
            <a:endParaRPr kumimoji="1" lang="en-US" altLang="ja-JP" sz="2400" b="1" i="1" dirty="0" smtClean="0"/>
          </a:p>
          <a:p>
            <a:r>
              <a:rPr kumimoji="1" lang="ja-JP" altLang="en-US" sz="2400" b="1" dirty="0" smtClean="0"/>
              <a:t>　　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/>
              <a:t>乾かす時</a:t>
            </a:r>
            <a:r>
              <a:rPr kumimoji="1" lang="ja-JP" altLang="en-US" sz="2400" b="1" dirty="0" smtClean="0"/>
              <a:t>に濡れる</a:t>
            </a:r>
            <a:r>
              <a:rPr kumimoji="1" lang="ja-JP" altLang="en-US" sz="2400" b="1" dirty="0" err="1"/>
              <a:t>ものなあに</a:t>
            </a:r>
            <a:r>
              <a:rPr kumimoji="1" lang="en-US" altLang="ja-JP" sz="2400" b="1" dirty="0"/>
              <a:t>) </a:t>
            </a:r>
            <a:r>
              <a:rPr kumimoji="1" lang="ja-JP" altLang="en-US" sz="2400" b="1" dirty="0" smtClean="0"/>
              <a:t>答え</a:t>
            </a:r>
            <a:r>
              <a:rPr kumimoji="1" lang="ja-JP" altLang="en-US" sz="2400" b="1" dirty="0"/>
              <a:t>は </a:t>
            </a:r>
            <a:r>
              <a:rPr kumimoji="1" lang="en-US" altLang="ja-JP" sz="2400" dirty="0"/>
              <a:t>A towel</a:t>
            </a:r>
            <a:r>
              <a:rPr kumimoji="1" lang="en-US" altLang="ja-JP" sz="2400" b="1" dirty="0" smtClean="0"/>
              <a:t>.》.</a:t>
            </a:r>
          </a:p>
          <a:p>
            <a:r>
              <a:rPr kumimoji="1" lang="en-US" altLang="ja-JP" sz="2400" b="1" dirty="0" smtClean="0"/>
              <a:t>			</a:t>
            </a:r>
            <a:r>
              <a:rPr kumimoji="1" lang="ja-JP" altLang="en-US" sz="2400" b="1" dirty="0" smtClean="0"/>
              <a:t>用例　</a:t>
            </a:r>
            <a:r>
              <a:rPr kumimoji="1" lang="en-US" altLang="ja-JP" sz="2400" dirty="0"/>
              <a:t>solve</a:t>
            </a:r>
            <a:r>
              <a:rPr kumimoji="1" lang="en-US" altLang="ja-JP" sz="2400" b="1" dirty="0"/>
              <a:t> [</a:t>
            </a:r>
            <a:r>
              <a:rPr kumimoji="1" lang="en-US" altLang="ja-JP" sz="2400" dirty="0"/>
              <a:t>find out, guess</a:t>
            </a:r>
            <a:r>
              <a:rPr kumimoji="1" lang="en-US" altLang="ja-JP" sz="2400" b="1" dirty="0"/>
              <a:t>] </a:t>
            </a:r>
            <a:r>
              <a:rPr kumimoji="1" lang="en-US" altLang="ja-JP" sz="2400" dirty="0"/>
              <a:t>a riddle </a:t>
            </a:r>
            <a:r>
              <a:rPr kumimoji="1" lang="ja-JP" altLang="en-US" sz="2400" b="1" dirty="0"/>
              <a:t>なぞを解く</a:t>
            </a:r>
            <a:r>
              <a:rPr kumimoji="1" lang="en-US" altLang="ja-JP" sz="2400" b="1" dirty="0"/>
              <a:t>.</a:t>
            </a:r>
          </a:p>
          <a:p>
            <a:endParaRPr kumimoji="1" lang="en-US" altLang="ja-JP" sz="2400" b="1" dirty="0" smtClean="0"/>
          </a:p>
          <a:p>
            <a:r>
              <a:rPr kumimoji="1" lang="en-US" altLang="ja-JP" sz="2400" b="1" dirty="0" smtClean="0"/>
              <a:t>2.</a:t>
            </a:r>
            <a:r>
              <a:rPr kumimoji="1" lang="ja-JP" altLang="en-US" sz="2400" b="1" dirty="0" smtClean="0"/>
              <a:t> 不可解</a:t>
            </a:r>
            <a:r>
              <a:rPr kumimoji="1" lang="ja-JP" altLang="en-US" sz="2400" b="1" dirty="0"/>
              <a:t>なもの</a:t>
            </a:r>
            <a:r>
              <a:rPr kumimoji="1" lang="en-US" altLang="ja-JP" sz="2400" b="1" dirty="0"/>
              <a:t>[</a:t>
            </a:r>
            <a:r>
              <a:rPr kumimoji="1" lang="ja-JP" altLang="en-US" sz="2400" b="1" dirty="0"/>
              <a:t>人</a:t>
            </a:r>
            <a:r>
              <a:rPr kumimoji="1" lang="en-US" altLang="ja-JP" sz="2400" b="1" dirty="0" smtClean="0"/>
              <a:t>].</a:t>
            </a:r>
          </a:p>
          <a:p>
            <a:r>
              <a:rPr kumimoji="1" lang="en-US" altLang="ja-JP" sz="2400" b="1" dirty="0"/>
              <a:t>	</a:t>
            </a:r>
            <a:r>
              <a:rPr kumimoji="1" lang="en-US" altLang="ja-JP" sz="2400" b="1" dirty="0" smtClean="0"/>
              <a:t>		</a:t>
            </a:r>
            <a:r>
              <a:rPr kumimoji="1" lang="ja-JP" altLang="en-US" sz="2400" b="1" dirty="0"/>
              <a:t>用例　</a:t>
            </a:r>
            <a:r>
              <a:rPr kumimoji="1" lang="en-US" altLang="ja-JP" sz="2400" dirty="0"/>
              <a:t>He's a riddle to me</a:t>
            </a:r>
            <a:r>
              <a:rPr kumimoji="1" lang="en-US" altLang="ja-JP" sz="2400" b="1" dirty="0"/>
              <a:t>. </a:t>
            </a:r>
            <a:r>
              <a:rPr kumimoji="1" lang="ja-JP" altLang="en-US" sz="2400" b="1" dirty="0"/>
              <a:t>私には彼という人物はわからない</a:t>
            </a:r>
            <a:r>
              <a:rPr kumimoji="1" lang="en-US" altLang="ja-JP" sz="2400" b="1" dirty="0" smtClean="0"/>
              <a:t>.</a:t>
            </a:r>
          </a:p>
          <a:p>
            <a:endParaRPr kumimoji="1" lang="en-US" altLang="ja-JP" sz="2400" b="1" dirty="0"/>
          </a:p>
          <a:p>
            <a:pPr algn="r"/>
            <a:r>
              <a:rPr kumimoji="1" lang="ja-JP" altLang="en-US" sz="2400" b="1" dirty="0" smtClean="0"/>
              <a:t>参考　　　</a:t>
            </a:r>
            <a:r>
              <a:rPr kumimoji="1" lang="en-US" altLang="ja-JP" sz="2400" dirty="0" err="1" smtClean="0"/>
              <a:t>Weblio</a:t>
            </a:r>
            <a:r>
              <a:rPr kumimoji="1" lang="ja-JP" altLang="en-US" sz="2400" b="1" dirty="0" smtClean="0"/>
              <a:t>英和和英</a:t>
            </a:r>
            <a:r>
              <a:rPr kumimoji="1" lang="ja-JP" altLang="en-US" sz="2400" b="1" dirty="0"/>
              <a:t>　</a:t>
            </a:r>
            <a:r>
              <a:rPr kumimoji="1" lang="ja-JP" altLang="en-US" sz="2400" b="1" dirty="0" smtClean="0"/>
              <a:t>　　　</a:t>
            </a:r>
            <a:endParaRPr kumimoji="1" lang="en-US" altLang="ja-JP" sz="2400" b="1" dirty="0" smtClean="0"/>
          </a:p>
          <a:p>
            <a:pPr algn="r"/>
            <a:r>
              <a:rPr kumimoji="1" lang="zh-CN" altLang="en-US" sz="2400" b="1" dirty="0"/>
              <a:t>研究社 新英和中辞典</a:t>
            </a:r>
            <a:endParaRPr kumimoji="1" lang="ja-JP" altLang="en-US" sz="2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7714" y="5814204"/>
            <a:ext cx="2081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ふまえ</a:t>
            </a:r>
            <a:r>
              <a:rPr kumimoji="1" lang="ja-JP" altLang="en-US" sz="4000" dirty="0"/>
              <a:t>て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36717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98589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74845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7982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782159" y="1551004"/>
            <a:ext cx="862768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July</a:t>
            </a:r>
            <a:r>
              <a:rPr kumimoji="1" lang="ja-JP" altLang="en-US" sz="2800" dirty="0" smtClean="0"/>
              <a:t>飯田</a:t>
            </a:r>
            <a:r>
              <a:rPr kumimoji="1" lang="ja-JP" altLang="en-US" sz="2800" dirty="0" smtClean="0"/>
              <a:t>橋校の卒業制作で作成されたゲーム</a:t>
            </a:r>
            <a:endParaRPr kumimoji="1" lang="en-US" altLang="ja-JP" sz="2800" dirty="0" smtClean="0"/>
          </a:p>
          <a:p>
            <a:endParaRPr kumimoji="1" lang="en-US" altLang="ja-JP" sz="2800" dirty="0"/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経緯は、</a:t>
            </a:r>
            <a:endParaRPr kumimoji="1" lang="en-US" altLang="ja-JP" sz="2800" dirty="0"/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となり、ロボット脱出ゲームになりました。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具体的には、子供の幽霊が入ったロボットを誘導して、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謎を解いて外に出してあげようというゲームです。</a:t>
            </a:r>
            <a:endParaRPr kumimoji="1"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画面やゲーム内容的にブラウザゲームで作っていたが、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スマホ版に置き換えようとしている・・・？</a:t>
            </a:r>
            <a:endParaRPr kumimoji="1" lang="en-US" altLang="ja-JP" sz="28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76619" y="258793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Riddle</a:t>
            </a:r>
            <a:r>
              <a:rPr kumimoji="1" lang="ja-JP" altLang="en-US" sz="4400" dirty="0" smtClean="0"/>
              <a:t>とは？</a:t>
            </a:r>
            <a:endParaRPr kumimoji="1" lang="ja-JP" altLang="en-US" sz="4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02156" y="2785952"/>
            <a:ext cx="5490606" cy="647421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en-US" altLang="ja-JP" sz="3600" dirty="0" smtClean="0"/>
              <a:t>RPG</a:t>
            </a:r>
            <a:r>
              <a:rPr kumimoji="1" lang="ja-JP" altLang="en-US" sz="3600" dirty="0" smtClean="0"/>
              <a:t>と</a:t>
            </a:r>
            <a:r>
              <a:rPr kumimoji="1" lang="en-US" altLang="ja-JP" sz="3600" dirty="0" smtClean="0"/>
              <a:t>FPS</a:t>
            </a:r>
            <a:r>
              <a:rPr kumimoji="1" lang="ja-JP" altLang="en-US" sz="3600" dirty="0" smtClean="0"/>
              <a:t>掛け合わせよう！</a:t>
            </a:r>
            <a:endParaRPr kumimoji="1" lang="ja-JP" altLang="en-US" sz="36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920" y="2786012"/>
            <a:ext cx="6385123" cy="647421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kumimoji="1" lang="ja-JP" altLang="en-US" sz="3600" dirty="0" smtClean="0"/>
              <a:t>やっぱロボットを脱出させよう！</a:t>
            </a:r>
            <a:endParaRPr kumimoji="1" lang="ja-JP" altLang="en-US" sz="36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05890" y="2816729"/>
            <a:ext cx="8279831" cy="585866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ja-JP" altLang="en-US" sz="3200" dirty="0" smtClean="0"/>
              <a:t>ロボットだったらターゲットは</a:t>
            </a:r>
            <a:r>
              <a:rPr kumimoji="1" lang="en-US" altLang="ja-JP" sz="3200" dirty="0" smtClean="0"/>
              <a:t>20</a:t>
            </a:r>
            <a:r>
              <a:rPr kumimoji="1" lang="ja-JP" altLang="en-US" sz="3200" dirty="0" smtClean="0"/>
              <a:t>代前半女性かな</a:t>
            </a:r>
            <a:endParaRPr kumimoji="1" lang="ja-JP" altLang="en-US" sz="32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6979" y="2785952"/>
            <a:ext cx="5917004" cy="647421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ja-JP" altLang="en-US" sz="3600" dirty="0" smtClean="0"/>
              <a:t>裏に子供入れて泣かせよう！</a:t>
            </a:r>
            <a:endParaRPr kumimoji="1" lang="ja-JP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48592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1126018" y="1201450"/>
            <a:ext cx="2175540" cy="1082000"/>
            <a:chOff x="1126018" y="1466493"/>
            <a:chExt cx="2175540" cy="1082000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1126018" y="1466493"/>
              <a:ext cx="388809" cy="400072"/>
              <a:chOff x="4463716" y="2702349"/>
              <a:chExt cx="421105" cy="425862"/>
            </a:xfrm>
          </p:grpSpPr>
          <p:grpSp>
            <p:nvGrpSpPr>
              <p:cNvPr id="18" name="グループ化 17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2" name="正方形/長方形 21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3" name="円/楕円 22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4" name="円/楕円 23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5" name="円/楕円 24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19" name="直線コネクタ 18"/>
              <p:cNvCxnSpPr>
                <a:stCxn id="25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" name="直線コネクタ 19"/>
              <p:cNvCxnSpPr>
                <a:stCxn id="26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6" name="テキスト ボックス 15"/>
            <p:cNvSpPr txBox="1"/>
            <p:nvPr/>
          </p:nvSpPr>
          <p:spPr>
            <a:xfrm>
              <a:off x="1187749" y="1963718"/>
              <a:ext cx="1529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野地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亮</a:t>
              </a:r>
              <a:endParaRPr kumimoji="1" lang="ja-JP" altLang="en-US" sz="32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736706" y="1536525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プログラマー</a:t>
              </a:r>
              <a:endParaRPr kumimoji="1" lang="ja-JP" altLang="en-US" sz="2000" b="1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1126018" y="2756921"/>
            <a:ext cx="2797505" cy="1082000"/>
            <a:chOff x="1126018" y="3962869"/>
            <a:chExt cx="2797505" cy="1082000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1229962" y="4460094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小島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政洋</a:t>
              </a:r>
              <a:endParaRPr kumimoji="1" lang="ja-JP" altLang="en-US" sz="3200" dirty="0"/>
            </a:p>
          </p:txBody>
        </p:sp>
        <p:grpSp>
          <p:nvGrpSpPr>
            <p:cNvPr id="29" name="グループ化 28"/>
            <p:cNvGrpSpPr/>
            <p:nvPr/>
          </p:nvGrpSpPr>
          <p:grpSpPr>
            <a:xfrm>
              <a:off x="1126018" y="3962869"/>
              <a:ext cx="388809" cy="400072"/>
              <a:chOff x="4463716" y="2702349"/>
              <a:chExt cx="421105" cy="425862"/>
            </a:xfrm>
          </p:grpSpPr>
          <p:grpSp>
            <p:nvGrpSpPr>
              <p:cNvPr id="31" name="グループ化 30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35" name="正方形/長方形 34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6" name="円/楕円 35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7" name="円/楕円 36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8" name="円/楕円 37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9" name="円/楕円 38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33" name="直線コネクタ 32"/>
              <p:cNvCxnSpPr>
                <a:stCxn id="38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" name="直線コネクタ 33"/>
              <p:cNvCxnSpPr>
                <a:stCxn id="39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0" name="テキスト ボックス 29"/>
            <p:cNvSpPr txBox="1"/>
            <p:nvPr/>
          </p:nvSpPr>
          <p:spPr>
            <a:xfrm>
              <a:off x="1736706" y="4032901"/>
              <a:ext cx="21868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メインプログラマー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1126018" y="4382424"/>
            <a:ext cx="3368174" cy="1082000"/>
            <a:chOff x="1126018" y="1466493"/>
            <a:chExt cx="3368174" cy="1082000"/>
          </a:xfrm>
        </p:grpSpPr>
        <p:grpSp>
          <p:nvGrpSpPr>
            <p:cNvPr id="41" name="グループ化 40"/>
            <p:cNvGrpSpPr/>
            <p:nvPr/>
          </p:nvGrpSpPr>
          <p:grpSpPr>
            <a:xfrm>
              <a:off x="1126018" y="1466493"/>
              <a:ext cx="388809" cy="400072"/>
              <a:chOff x="4463716" y="2702349"/>
              <a:chExt cx="421105" cy="425862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47" name="正方形/長方形 4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0070C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48" name="円/楕円 4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49" name="円/楕円 4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0" name="円/楕円 4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1" name="円/楕円 5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45" name="直線コネクタ 44"/>
              <p:cNvCxnSpPr>
                <a:stCxn id="5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直線コネクタ 45"/>
              <p:cNvCxnSpPr>
                <a:stCxn id="5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2" name="テキスト ボックス 41"/>
            <p:cNvSpPr txBox="1"/>
            <p:nvPr/>
          </p:nvSpPr>
          <p:spPr>
            <a:xfrm>
              <a:off x="1187749" y="1963718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宮崎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民易</a:t>
              </a:r>
              <a:endParaRPr kumimoji="1" lang="ja-JP" altLang="en-US" sz="3200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1736706" y="1536525"/>
              <a:ext cx="27574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プログラマー</a:t>
              </a:r>
              <a:r>
                <a:rPr kumimoji="1" lang="en-US" altLang="ja-JP" sz="2000" b="1" dirty="0" smtClean="0"/>
                <a:t>(</a:t>
              </a:r>
              <a:r>
                <a:rPr kumimoji="1" lang="ja-JP" altLang="en-US" sz="2000" b="1" dirty="0" smtClean="0"/>
                <a:t>就職</a:t>
              </a:r>
              <a:r>
                <a:rPr kumimoji="1" lang="ja-JP" altLang="en-US" sz="2000" b="1" dirty="0" smtClean="0"/>
                <a:t>成功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6573078" y="1201450"/>
            <a:ext cx="3195050" cy="1082000"/>
            <a:chOff x="1126018" y="1466493"/>
            <a:chExt cx="3195050" cy="1082000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1126018" y="1466493"/>
              <a:ext cx="388809" cy="400072"/>
              <a:chOff x="4463716" y="2702349"/>
              <a:chExt cx="421105" cy="425862"/>
            </a:xfrm>
          </p:grpSpPr>
          <p:grpSp>
            <p:nvGrpSpPr>
              <p:cNvPr id="56" name="グループ化 55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59" name="正方形/長方形 58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60" name="円/楕円 59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61" name="円/楕円 60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62" name="円/楕円 61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63" name="円/楕円 62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7" name="直線コネクタ 56"/>
              <p:cNvCxnSpPr>
                <a:stCxn id="62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直線コネクタ 57"/>
              <p:cNvCxnSpPr>
                <a:stCxn id="63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4" name="テキスト ボックス 53"/>
            <p:cNvSpPr txBox="1"/>
            <p:nvPr/>
          </p:nvSpPr>
          <p:spPr>
            <a:xfrm>
              <a:off x="1187749" y="1963718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高居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奈穂</a:t>
              </a:r>
              <a:endParaRPr kumimoji="1" lang="ja-JP" altLang="en-US" sz="3200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1736706" y="1536525"/>
              <a:ext cx="2584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デザイナー</a:t>
              </a:r>
              <a:r>
                <a:rPr kumimoji="1" lang="en-US" altLang="ja-JP" sz="2000" b="1" dirty="0" smtClean="0"/>
                <a:t>(</a:t>
              </a:r>
              <a:r>
                <a:rPr kumimoji="1" lang="ja-JP" altLang="en-US" sz="2000" b="1" dirty="0" smtClean="0"/>
                <a:t>就職</a:t>
              </a:r>
              <a:r>
                <a:rPr kumimoji="1" lang="ja-JP" altLang="en-US" sz="2000" b="1" dirty="0" smtClean="0"/>
                <a:t>成功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6573078" y="2756921"/>
            <a:ext cx="2624381" cy="1082000"/>
            <a:chOff x="1126018" y="3962869"/>
            <a:chExt cx="2624381" cy="1082000"/>
          </a:xfrm>
        </p:grpSpPr>
        <p:sp>
          <p:nvSpPr>
            <p:cNvPr id="65" name="テキスト ボックス 64"/>
            <p:cNvSpPr txBox="1"/>
            <p:nvPr/>
          </p:nvSpPr>
          <p:spPr>
            <a:xfrm>
              <a:off x="1229962" y="4460094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渡辺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一行</a:t>
              </a:r>
              <a:endParaRPr kumimoji="1" lang="ja-JP" altLang="en-US" sz="3200" dirty="0"/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1126018" y="3962869"/>
              <a:ext cx="388809" cy="400072"/>
              <a:chOff x="4463716" y="2702349"/>
              <a:chExt cx="421105" cy="425862"/>
            </a:xfrm>
          </p:grpSpPr>
          <p:grpSp>
            <p:nvGrpSpPr>
              <p:cNvPr id="68" name="グループ化 67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1" name="正方形/長方形 70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FFFF0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72" name="円/楕円 71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73" name="円/楕円 72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74" name="円/楕円 73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75" name="円/楕円 74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69" name="直線コネクタ 68"/>
              <p:cNvCxnSpPr>
                <a:stCxn id="74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0" name="直線コネクタ 69"/>
              <p:cNvCxnSpPr>
                <a:stCxn id="75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7" name="テキスト ボックス 66"/>
            <p:cNvSpPr txBox="1"/>
            <p:nvPr/>
          </p:nvSpPr>
          <p:spPr>
            <a:xfrm>
              <a:off x="1736706" y="4032901"/>
              <a:ext cx="2013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メインデザイナー</a:t>
              </a:r>
              <a:endParaRPr kumimoji="1" lang="ja-JP" altLang="en-US" sz="2000" b="1" dirty="0"/>
            </a:p>
          </p:txBody>
        </p:sp>
      </p:grpSp>
      <p:grpSp>
        <p:nvGrpSpPr>
          <p:cNvPr id="76" name="グループ化 75"/>
          <p:cNvGrpSpPr/>
          <p:nvPr/>
        </p:nvGrpSpPr>
        <p:grpSpPr>
          <a:xfrm>
            <a:off x="6573078" y="4382424"/>
            <a:ext cx="2832771" cy="1082000"/>
            <a:chOff x="1126018" y="3962869"/>
            <a:chExt cx="2832771" cy="1082000"/>
          </a:xfrm>
        </p:grpSpPr>
        <p:sp>
          <p:nvSpPr>
            <p:cNvPr id="77" name="テキスト ボックス 76"/>
            <p:cNvSpPr txBox="1"/>
            <p:nvPr/>
          </p:nvSpPr>
          <p:spPr>
            <a:xfrm>
              <a:off x="1229962" y="4460094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櫻</a:t>
              </a:r>
              <a:r>
                <a:rPr kumimoji="1" lang="ja-JP" altLang="en-US" sz="3200" dirty="0" smtClean="0"/>
                <a:t>畑 友里</a:t>
              </a:r>
              <a:endParaRPr kumimoji="1" lang="ja-JP" altLang="en-US" sz="3200" dirty="0"/>
            </a:p>
          </p:txBody>
        </p:sp>
        <p:grpSp>
          <p:nvGrpSpPr>
            <p:cNvPr id="78" name="グループ化 77"/>
            <p:cNvGrpSpPr/>
            <p:nvPr/>
          </p:nvGrpSpPr>
          <p:grpSpPr>
            <a:xfrm>
              <a:off x="1126018" y="3962869"/>
              <a:ext cx="388809" cy="400072"/>
              <a:chOff x="4463716" y="2702349"/>
              <a:chExt cx="421105" cy="425862"/>
            </a:xfrm>
          </p:grpSpPr>
          <p:grpSp>
            <p:nvGrpSpPr>
              <p:cNvPr id="80" name="グループ化 79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83" name="正方形/長方形 82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FF000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4" name="円/楕円 83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5" name="円/楕円 84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6" name="円/楕円 85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7" name="円/楕円 86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81" name="直線コネクタ 80"/>
              <p:cNvCxnSpPr>
                <a:stCxn id="86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2" name="直線コネクタ 81"/>
              <p:cNvCxnSpPr>
                <a:stCxn id="87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9" name="テキスト ボックス 78"/>
            <p:cNvSpPr txBox="1"/>
            <p:nvPr/>
          </p:nvSpPr>
          <p:spPr>
            <a:xfrm>
              <a:off x="1736706" y="4032901"/>
              <a:ext cx="2222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プロダクトオーナー</a:t>
              </a:r>
              <a:endParaRPr kumimoji="1" lang="ja-JP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983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2475133" y="1737282"/>
            <a:ext cx="732762" cy="753989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CCC7B4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2841514" y="267436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溝江先生</a:t>
            </a:r>
            <a:endParaRPr kumimoji="1" lang="ja-JP" altLang="en-US" sz="4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69935" y="195549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スクラムマスター</a:t>
            </a:r>
            <a:endParaRPr kumimoji="1" lang="ja-JP" altLang="en-US" sz="2800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95" y="1704796"/>
            <a:ext cx="6510045" cy="65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86237" y="258793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ゲームコンセプト</a:t>
            </a:r>
            <a:endParaRPr kumimoji="1" lang="ja-JP" altLang="en-US" sz="36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1246787" y="1264413"/>
            <a:ext cx="7133988" cy="954107"/>
            <a:chOff x="1246787" y="1540459"/>
            <a:chExt cx="7133988" cy="954107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246787" y="1547472"/>
              <a:ext cx="388809" cy="400072"/>
              <a:chOff x="4463716" y="2702349"/>
              <a:chExt cx="421105" cy="425862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9" name="円/楕円 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0" name="円/楕円 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" name="直線コネクタ 4"/>
              <p:cNvCxnSpPr>
                <a:stCxn id="1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/>
              <p:cNvCxnSpPr>
                <a:stCxn id="1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2" name="テキスト ボックス 11"/>
            <p:cNvSpPr txBox="1"/>
            <p:nvPr/>
          </p:nvSpPr>
          <p:spPr>
            <a:xfrm>
              <a:off x="1836996" y="1540459"/>
              <a:ext cx="65437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ジャンル</a:t>
              </a:r>
              <a:endParaRPr kumimoji="1" lang="en-US" altLang="ja-JP" sz="2800" dirty="0" smtClean="0"/>
            </a:p>
            <a:p>
              <a:r>
                <a:rPr kumimoji="1" lang="ja-JP" altLang="en-US" sz="2800" dirty="0"/>
                <a:t>　</a:t>
              </a:r>
              <a:r>
                <a:rPr kumimoji="1" lang="ja-JP" altLang="en-US" sz="2800" dirty="0" smtClean="0"/>
                <a:t>　</a:t>
              </a:r>
              <a:r>
                <a:rPr kumimoji="1" lang="ja-JP" altLang="en-US" sz="2400" b="1" dirty="0" smtClean="0"/>
                <a:t>脱出ゲーム</a:t>
              </a:r>
              <a:r>
                <a:rPr kumimoji="1" lang="en-US" altLang="ja-JP" sz="2400" b="1" dirty="0" smtClean="0"/>
                <a:t>(</a:t>
              </a:r>
              <a:r>
                <a:rPr kumimoji="1" lang="ja-JP" altLang="en-US" sz="2800" b="1" dirty="0" smtClean="0"/>
                <a:t>ロボットを脱出させるゲーム</a:t>
              </a:r>
              <a:r>
                <a:rPr kumimoji="1" lang="en-US" altLang="ja-JP" sz="2400" b="1" dirty="0" smtClean="0"/>
                <a:t>)</a:t>
              </a:r>
              <a:endParaRPr kumimoji="1" lang="ja-JP" altLang="en-US" sz="2400" b="1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1246787" y="2577809"/>
            <a:ext cx="3153731" cy="954107"/>
            <a:chOff x="1399187" y="1692859"/>
            <a:chExt cx="3153731" cy="954107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1399187" y="1699872"/>
              <a:ext cx="388809" cy="400072"/>
              <a:chOff x="4463716" y="2702349"/>
              <a:chExt cx="421105" cy="425862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17" name="正方形/長方形 1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8" name="円/楕円 1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" name="円/楕円 1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" name="円/楕円 1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1" name="円/楕円 2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15" name="直線コネクタ 14"/>
              <p:cNvCxnSpPr>
                <a:stCxn id="2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" name="直線コネクタ 15"/>
              <p:cNvCxnSpPr>
                <a:stCxn id="2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2" name="テキスト ボックス 21"/>
            <p:cNvSpPr txBox="1"/>
            <p:nvPr/>
          </p:nvSpPr>
          <p:spPr>
            <a:xfrm>
              <a:off x="1989396" y="1692859"/>
              <a:ext cx="256352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プラット</a:t>
              </a:r>
              <a:r>
                <a:rPr kumimoji="1" lang="ja-JP" altLang="en-US" sz="2800" dirty="0"/>
                <a:t>フォーム</a:t>
              </a:r>
              <a:endParaRPr kumimoji="1" lang="en-US" altLang="ja-JP" sz="2800" dirty="0" smtClean="0"/>
            </a:p>
            <a:p>
              <a:r>
                <a:rPr kumimoji="1" lang="ja-JP" altLang="en-US" sz="2800" dirty="0"/>
                <a:t>　</a:t>
              </a:r>
              <a:r>
                <a:rPr kumimoji="1" lang="ja-JP" altLang="en-US" sz="2800" dirty="0" smtClean="0"/>
                <a:t>　</a:t>
              </a:r>
              <a:r>
                <a:rPr kumimoji="1" lang="en-US" altLang="ja-JP" sz="2800" dirty="0" smtClean="0"/>
                <a:t>PC</a:t>
              </a:r>
              <a:r>
                <a:rPr kumimoji="1" lang="ja-JP" altLang="en-US" sz="2800" dirty="0" smtClean="0"/>
                <a:t>・</a:t>
              </a:r>
              <a:r>
                <a:rPr kumimoji="1" lang="en-US" altLang="ja-JP" sz="2800" dirty="0" smtClean="0"/>
                <a:t>Android</a:t>
              </a:r>
              <a:endParaRPr kumimoji="1" lang="ja-JP" altLang="en-US" sz="2400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1246787" y="3893089"/>
            <a:ext cx="388809" cy="400072"/>
            <a:chOff x="4463716" y="2702349"/>
            <a:chExt cx="421105" cy="425862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9" name="正方形/長方形 28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3" name="円/楕円 32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7" name="直線コネクタ 26"/>
            <p:cNvCxnSpPr>
              <a:stCxn id="32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8" name="直線コネクタ 27"/>
            <p:cNvCxnSpPr>
              <a:stCxn id="33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4" name="テキスト ボックス 33"/>
          <p:cNvSpPr txBox="1"/>
          <p:nvPr/>
        </p:nvSpPr>
        <p:spPr>
          <a:xfrm>
            <a:off x="1836996" y="3886076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ターゲット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en-US" altLang="ja-JP" sz="2400" b="1" dirty="0"/>
              <a:t>20</a:t>
            </a:r>
            <a:r>
              <a:rPr kumimoji="1" lang="ja-JP" altLang="en-US" sz="2400" b="1" dirty="0"/>
              <a:t>代前半女性</a:t>
            </a:r>
          </a:p>
        </p:txBody>
      </p:sp>
      <p:grpSp>
        <p:nvGrpSpPr>
          <p:cNvPr id="35" name="グループ化 34"/>
          <p:cNvGrpSpPr/>
          <p:nvPr/>
        </p:nvGrpSpPr>
        <p:grpSpPr>
          <a:xfrm>
            <a:off x="1246787" y="5201356"/>
            <a:ext cx="388809" cy="400072"/>
            <a:chOff x="4463716" y="2702349"/>
            <a:chExt cx="421105" cy="425862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2" name="円/楕円 41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37" name="直線コネクタ 36"/>
            <p:cNvCxnSpPr>
              <a:stCxn id="42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直線コネクタ 37"/>
            <p:cNvCxnSpPr>
              <a:stCxn id="43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44" name="テキスト ボックス 43"/>
          <p:cNvSpPr txBox="1"/>
          <p:nvPr/>
        </p:nvSpPr>
        <p:spPr>
          <a:xfrm>
            <a:off x="1836996" y="5194343"/>
            <a:ext cx="3615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マネタイズ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ja-JP" altLang="en-US" sz="2400" b="1" dirty="0"/>
              <a:t>完全</a:t>
            </a:r>
            <a:r>
              <a:rPr kumimoji="1" lang="ja-JP" altLang="en-US" sz="2400" b="1" dirty="0" smtClean="0"/>
              <a:t>無料・クリック広告</a:t>
            </a:r>
            <a:endParaRPr kumimoji="1" lang="ja-JP" altLang="en-US" sz="2400" b="1" dirty="0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5" t="9105" r="21717" b="9950"/>
          <a:stretch/>
        </p:blipFill>
        <p:spPr>
          <a:xfrm>
            <a:off x="6612359" y="2491197"/>
            <a:ext cx="3536831" cy="37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49196" y="125814"/>
            <a:ext cx="7093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実際に操作しながら説明させていただきます。</a:t>
            </a: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2" y="656705"/>
            <a:ext cx="3192642" cy="345869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227"/>
            <a:ext cx="7455067" cy="463091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563262" y="4857452"/>
            <a:ext cx="662873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ルール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・ロボットを誘導して</a:t>
            </a:r>
            <a:r>
              <a:rPr kumimoji="1" lang="en-US" altLang="ja-JP" sz="2000" b="1" dirty="0" smtClean="0"/>
              <a:t>Riddle(</a:t>
            </a:r>
            <a:r>
              <a:rPr kumimoji="1" lang="ja-JP" altLang="en-US" sz="2000" b="1" dirty="0" smtClean="0"/>
              <a:t>謎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に必要なアイテムを集めよう。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・ロボットは直接操作はできない。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・誘導する物を落としてロボットに気づいてもらおう。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・すべてのアイテムを拾い、出口まで行くと</a:t>
            </a:r>
            <a:r>
              <a:rPr kumimoji="1" lang="en-US" altLang="ja-JP" sz="2000" b="1" dirty="0" smtClean="0"/>
              <a:t>Riddle</a:t>
            </a:r>
            <a:r>
              <a:rPr kumimoji="1" lang="ja-JP" altLang="en-US" sz="2000" b="1" dirty="0" smtClean="0"/>
              <a:t>に進める。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・アイテムを使って</a:t>
            </a:r>
            <a:r>
              <a:rPr kumimoji="1" lang="en-US" altLang="ja-JP" sz="2000" b="1" dirty="0" smtClean="0"/>
              <a:t>Riddle</a:t>
            </a:r>
            <a:r>
              <a:rPr kumimoji="1" lang="ja-JP" altLang="en-US" sz="2000" b="1" dirty="0" smtClean="0"/>
              <a:t>を解こう。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82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974539" y="22428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開発手法</a:t>
            </a:r>
            <a:endParaRPr kumimoji="1" lang="ja-JP" altLang="en-US" sz="40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06416" y="1512000"/>
            <a:ext cx="10179169" cy="313508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kumimoji="1" lang="ja-JP" altLang="en-US" sz="2800" dirty="0" smtClean="0"/>
              <a:t>アジャイルな開発手法の一つ、スクラムを使用。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6</a:t>
            </a:r>
            <a:r>
              <a:rPr kumimoji="1" lang="ja-JP" altLang="en-US" sz="2800" dirty="0" smtClean="0"/>
              <a:t>人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現在</a:t>
            </a:r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人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でスクラムを組み開発を開始しました。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デイリースクラムで報告しあいスプリントで週の作成成果を発表し、現状を確認。またスプリントに向けてかんば</a:t>
            </a:r>
            <a:r>
              <a:rPr kumimoji="1" lang="ja-JP" altLang="en-US" sz="2800" dirty="0"/>
              <a:t>ん</a:t>
            </a:r>
            <a:r>
              <a:rPr kumimoji="1" lang="ja-JP" altLang="en-US" sz="2800" dirty="0" smtClean="0"/>
              <a:t>管理をする。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それらを繰り返すことでゲームを作成。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時</a:t>
            </a:r>
            <a:r>
              <a:rPr kumimoji="1" lang="ja-JP" altLang="en-US" sz="2800" dirty="0" smtClean="0"/>
              <a:t>にパワープレイで調節する。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気づかぬうちに</a:t>
            </a:r>
            <a:r>
              <a:rPr kumimoji="1" lang="ja-JP" altLang="en-US" sz="2800" dirty="0" smtClean="0"/>
              <a:t>パワープレイもどきになっていたり・・・。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52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86049" y="224287"/>
            <a:ext cx="3619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開発するため</a:t>
            </a:r>
            <a:r>
              <a:rPr kumimoji="1" lang="ja-JP" altLang="en-US" sz="4000" b="1" dirty="0"/>
              <a:t>に</a:t>
            </a:r>
          </a:p>
        </p:txBody>
      </p:sp>
      <p:grpSp>
        <p:nvGrpSpPr>
          <p:cNvPr id="16" name="グループ化 15"/>
          <p:cNvGrpSpPr/>
          <p:nvPr/>
        </p:nvGrpSpPr>
        <p:grpSpPr>
          <a:xfrm>
            <a:off x="1618970" y="1100574"/>
            <a:ext cx="7751419" cy="646331"/>
            <a:chOff x="1621246" y="1500995"/>
            <a:chExt cx="7751419" cy="646331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5494680" y="1500995"/>
              <a:ext cx="38779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Unity3D</a:t>
              </a:r>
              <a:r>
                <a:rPr kumimoji="1" lang="ja-JP" altLang="en-US" sz="3200" dirty="0"/>
                <a:t>　</a:t>
              </a:r>
              <a:r>
                <a:rPr kumimoji="1" lang="ja-JP" altLang="en-US" sz="2800" dirty="0"/>
                <a:t>開発言語 </a:t>
              </a:r>
              <a:r>
                <a:rPr kumimoji="1" lang="en-US" altLang="ja-JP" sz="3600" dirty="0"/>
                <a:t>C</a:t>
              </a:r>
              <a:r>
                <a:rPr kumimoji="1" lang="en-US" altLang="ja-JP" sz="3600" dirty="0" smtClean="0"/>
                <a:t>#</a:t>
              </a:r>
              <a:endParaRPr kumimoji="1" lang="ja-JP" altLang="en-US" sz="3600" dirty="0"/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10" name="正方形/長方形 9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2" name="円/楕円 11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3" name="円/楕円 12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8" name="直線コネクタ 7"/>
              <p:cNvCxnSpPr>
                <a:stCxn id="13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" name="直線コネクタ 8"/>
              <p:cNvCxnSpPr>
                <a:stCxn id="14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" name="テキスト ボックス 14"/>
            <p:cNvSpPr txBox="1"/>
            <p:nvPr/>
          </p:nvSpPr>
          <p:spPr>
            <a:xfrm>
              <a:off x="2440704" y="1531772"/>
              <a:ext cx="21948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ゲーム開発</a:t>
              </a:r>
              <a:endParaRPr kumimoji="1" lang="ja-JP" altLang="en-US" sz="3200" dirty="0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618970" y="2446146"/>
            <a:ext cx="5462331" cy="646331"/>
            <a:chOff x="1621246" y="1500995"/>
            <a:chExt cx="5462331" cy="646331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5494680" y="1500995"/>
              <a:ext cx="1588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 smtClean="0"/>
                <a:t>Blender</a:t>
              </a:r>
              <a:endParaRPr kumimoji="1" lang="ja-JP" altLang="en-US" sz="3600" dirty="0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21" name="グループ化 20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4" name="正方形/長方形 23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5" name="円/楕円 24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7" name="円/楕円 26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22" name="直線コネクタ 21"/>
              <p:cNvCxnSpPr>
                <a:stCxn id="27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直線コネクタ 22"/>
              <p:cNvCxnSpPr>
                <a:stCxn id="28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0" name="テキスト ボックス 19"/>
            <p:cNvSpPr txBox="1"/>
            <p:nvPr/>
          </p:nvSpPr>
          <p:spPr>
            <a:xfrm>
              <a:off x="2440704" y="1531772"/>
              <a:ext cx="23182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ロボット作成</a:t>
              </a:r>
              <a:endParaRPr kumimoji="1" lang="ja-JP" altLang="en-US" sz="3200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1618970" y="4375114"/>
            <a:ext cx="7470894" cy="615552"/>
            <a:chOff x="1621246" y="1500995"/>
            <a:chExt cx="7470894" cy="615552"/>
          </a:xfrm>
        </p:grpSpPr>
        <p:sp>
          <p:nvSpPr>
            <p:cNvPr id="31" name="テキスト ボックス 30"/>
            <p:cNvSpPr txBox="1"/>
            <p:nvPr/>
          </p:nvSpPr>
          <p:spPr>
            <a:xfrm>
              <a:off x="5494680" y="1500995"/>
              <a:ext cx="35974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フリー素材フル活用</a:t>
              </a:r>
              <a:endParaRPr kumimoji="1" lang="ja-JP" altLang="en-US" sz="3200" dirty="0"/>
            </a:p>
          </p:txBody>
        </p:sp>
        <p:grpSp>
          <p:nvGrpSpPr>
            <p:cNvPr id="32" name="グループ化 31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37" name="正方形/長方形 3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8" name="円/楕円 3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9" name="円/楕円 3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40" name="円/楕円 3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41" name="円/楕円 4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35" name="直線コネクタ 34"/>
              <p:cNvCxnSpPr>
                <a:stCxn id="4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" name="直線コネクタ 35"/>
              <p:cNvCxnSpPr>
                <a:stCxn id="4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3" name="テキスト ボックス 32"/>
            <p:cNvSpPr txBox="1"/>
            <p:nvPr/>
          </p:nvSpPr>
          <p:spPr>
            <a:xfrm>
              <a:off x="2440704" y="1531772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音源</a:t>
              </a:r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2007779" y="1868533"/>
            <a:ext cx="627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当講習のメインカリキュラムである</a:t>
            </a:r>
            <a:r>
              <a:rPr kumimoji="1" lang="en-US" altLang="ja-JP" sz="2400" dirty="0" smtClean="0"/>
              <a:t>Unity</a:t>
            </a:r>
            <a:r>
              <a:rPr kumimoji="1" lang="ja-JP" altLang="en-US" sz="2400" dirty="0" smtClean="0"/>
              <a:t>を使用。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07779" y="3177181"/>
            <a:ext cx="8238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今回のロボット作成のためだけに、渡辺さんが最初から勉強し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作成・骨入れをしてくれました。</a:t>
            </a:r>
            <a:endParaRPr kumimoji="1" lang="ja-JP" altLang="en-US" sz="2400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1618970" y="5457455"/>
            <a:ext cx="7387538" cy="615552"/>
            <a:chOff x="1621246" y="1500995"/>
            <a:chExt cx="7387538" cy="615552"/>
          </a:xfrm>
        </p:grpSpPr>
        <p:sp>
          <p:nvSpPr>
            <p:cNvPr id="45" name="テキスト ボックス 44"/>
            <p:cNvSpPr txBox="1"/>
            <p:nvPr/>
          </p:nvSpPr>
          <p:spPr>
            <a:xfrm>
              <a:off x="5494680" y="1500995"/>
              <a:ext cx="35141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err="1" smtClean="0"/>
                <a:t>AssetStore</a:t>
              </a:r>
              <a:r>
                <a:rPr kumimoji="1" lang="ja-JP" altLang="en-US" sz="3200" dirty="0" smtClean="0"/>
                <a:t>フル活用</a:t>
              </a:r>
              <a:endParaRPr kumimoji="1" lang="ja-JP" altLang="en-US" sz="3200" dirty="0"/>
            </a:p>
          </p:txBody>
        </p:sp>
        <p:grpSp>
          <p:nvGrpSpPr>
            <p:cNvPr id="46" name="グループ化 45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48" name="グループ化 47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51" name="正方形/長方形 50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3" name="円/楕円 52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4" name="円/楕円 53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5" name="円/楕円 54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49" name="直線コネクタ 48"/>
              <p:cNvCxnSpPr>
                <a:stCxn id="54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直線コネクタ 49"/>
              <p:cNvCxnSpPr>
                <a:stCxn id="55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7" name="テキスト ボックス 46"/>
            <p:cNvSpPr txBox="1"/>
            <p:nvPr/>
          </p:nvSpPr>
          <p:spPr>
            <a:xfrm>
              <a:off x="2440704" y="1531772"/>
              <a:ext cx="27799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ゲーム内</a:t>
              </a:r>
              <a:r>
                <a:rPr kumimoji="1" lang="en-US" altLang="ja-JP" sz="3200" dirty="0" smtClean="0"/>
                <a:t>object</a:t>
              </a:r>
              <a:endParaRPr kumimoji="1" lang="ja-JP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00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tIns="46800" rtlCol="0">
        <a:spAutoFit/>
      </a:bodyPr>
      <a:lstStyle>
        <a:defPPr>
          <a:defRPr kumimoji="1"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1006</TotalTime>
  <Words>489</Words>
  <Application>Microsoft Office PowerPoint</Application>
  <PresentationFormat>ワイド画面</PresentationFormat>
  <Paragraphs>124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GungsuhChe</vt:lpstr>
      <vt:lpstr>ＭＳ Ｐゴシック</vt:lpstr>
      <vt:lpstr>宋体</vt:lpstr>
      <vt:lpstr>Arial</vt:lpstr>
      <vt:lpstr>Calibri</vt:lpstr>
      <vt:lpstr>Trebuchet MS</vt:lpstr>
      <vt:lpstr>Tw Cen MT</vt:lpstr>
      <vt:lpstr>回路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sakurahata.yuri</dc:creator>
  <cp:lastModifiedBy>sakurahata.yuri</cp:lastModifiedBy>
  <cp:revision>75</cp:revision>
  <dcterms:created xsi:type="dcterms:W3CDTF">2015-10-30T02:39:45Z</dcterms:created>
  <dcterms:modified xsi:type="dcterms:W3CDTF">2015-11-16T03:51:25Z</dcterms:modified>
</cp:coreProperties>
</file>