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  <p:sldId id="262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7B4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4706838" y="1589650"/>
            <a:ext cx="27783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 smtClean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Riddl</a:t>
            </a:r>
            <a:r>
              <a:rPr kumimoji="1" lang="en-US" altLang="ja-JP" sz="6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e</a:t>
            </a:r>
            <a:endParaRPr kumimoji="1" lang="ja-JP" altLang="en-US" sz="66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859558" y="5066675"/>
            <a:ext cx="5849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July</a:t>
            </a: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飯田橋校　スマホアプリ・ゲーム開発科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平成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27</a:t>
            </a: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年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5</a:t>
            </a: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月訓練生</a:t>
            </a:r>
            <a:r>
              <a:rPr kumimoji="1" lang="ja-JP" altLang="en-US" sz="2400" b="1" dirty="0" smtClean="0"/>
              <a:t>　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Team-SAKURA</a:t>
            </a:r>
            <a:endParaRPr kumimoji="1" lang="ja-JP" altLang="en-US" sz="2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0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974539" y="224287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/>
              <a:t>開発手法</a:t>
            </a:r>
            <a:endParaRPr kumimoji="1" lang="ja-JP" altLang="en-US" sz="40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06416" y="1512000"/>
            <a:ext cx="10179169" cy="313508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kumimoji="1" lang="ja-JP" altLang="en-US" sz="2800" dirty="0" smtClean="0"/>
              <a:t>アジャイルな開発手法の一つ、スクラムを使用。</a:t>
            </a:r>
            <a:endParaRPr kumimoji="1" lang="en-US" altLang="ja-JP" sz="2800" dirty="0" smtClean="0"/>
          </a:p>
          <a:p>
            <a:r>
              <a:rPr kumimoji="1" lang="en-US" altLang="ja-JP" sz="2800" dirty="0" smtClean="0"/>
              <a:t>6</a:t>
            </a:r>
            <a:r>
              <a:rPr kumimoji="1" lang="ja-JP" altLang="en-US" sz="2800" dirty="0" smtClean="0"/>
              <a:t>人</a:t>
            </a: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現在</a:t>
            </a:r>
            <a:r>
              <a:rPr kumimoji="1" lang="en-US" altLang="ja-JP" sz="2800" dirty="0" smtClean="0"/>
              <a:t>4</a:t>
            </a:r>
            <a:r>
              <a:rPr kumimoji="1" lang="ja-JP" altLang="en-US" sz="2800" dirty="0" smtClean="0"/>
              <a:t>人</a:t>
            </a:r>
            <a:r>
              <a:rPr kumimoji="1" lang="en-US" altLang="ja-JP" sz="2800" dirty="0" smtClean="0"/>
              <a:t>)</a:t>
            </a:r>
            <a:r>
              <a:rPr kumimoji="1" lang="ja-JP" altLang="en-US" sz="2800" dirty="0" smtClean="0"/>
              <a:t>でスクラムを組み開発を開始しました。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デイリースクラムで報告しあいスプリントで週の作成成果を発表し、現状を確認。またスプリントに向けてかんば</a:t>
            </a:r>
            <a:r>
              <a:rPr kumimoji="1" lang="ja-JP" altLang="en-US" sz="2800" dirty="0"/>
              <a:t>ん</a:t>
            </a:r>
            <a:r>
              <a:rPr kumimoji="1" lang="ja-JP" altLang="en-US" sz="2800" dirty="0" smtClean="0"/>
              <a:t>管理をする。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それらを繰り返すことでゲームを作成。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時</a:t>
            </a:r>
            <a:r>
              <a:rPr kumimoji="1" lang="ja-JP" altLang="en-US" sz="2800" dirty="0" smtClean="0"/>
              <a:t>にパワープレイで調節する。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気づかぬうちに</a:t>
            </a:r>
            <a:r>
              <a:rPr kumimoji="1" lang="ja-JP" altLang="en-US" sz="2800" dirty="0" smtClean="0"/>
              <a:t>パワープレイもどきになっていたり・・・。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52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286049" y="224287"/>
            <a:ext cx="3619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/>
              <a:t>開発するため</a:t>
            </a:r>
            <a:r>
              <a:rPr kumimoji="1" lang="ja-JP" altLang="en-US" sz="4000" b="1" dirty="0"/>
              <a:t>に</a:t>
            </a:r>
          </a:p>
        </p:txBody>
      </p:sp>
      <p:grpSp>
        <p:nvGrpSpPr>
          <p:cNvPr id="16" name="グループ化 15"/>
          <p:cNvGrpSpPr/>
          <p:nvPr/>
        </p:nvGrpSpPr>
        <p:grpSpPr>
          <a:xfrm>
            <a:off x="1618970" y="1100574"/>
            <a:ext cx="7751419" cy="646331"/>
            <a:chOff x="1621246" y="1500995"/>
            <a:chExt cx="7751419" cy="646331"/>
          </a:xfrm>
        </p:grpSpPr>
        <p:sp>
          <p:nvSpPr>
            <p:cNvPr id="2" name="テキスト ボックス 1"/>
            <p:cNvSpPr txBox="1"/>
            <p:nvPr/>
          </p:nvSpPr>
          <p:spPr>
            <a:xfrm>
              <a:off x="5494680" y="1500995"/>
              <a:ext cx="38779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Unity3D</a:t>
              </a:r>
              <a:r>
                <a:rPr kumimoji="1" lang="ja-JP" altLang="en-US" sz="3200" dirty="0"/>
                <a:t>　</a:t>
              </a:r>
              <a:r>
                <a:rPr kumimoji="1" lang="ja-JP" altLang="en-US" sz="2800" dirty="0"/>
                <a:t>開発言語 </a:t>
              </a:r>
              <a:r>
                <a:rPr kumimoji="1" lang="en-US" altLang="ja-JP" sz="3600" dirty="0"/>
                <a:t>C</a:t>
              </a:r>
              <a:r>
                <a:rPr kumimoji="1" lang="en-US" altLang="ja-JP" sz="3600" dirty="0" smtClean="0"/>
                <a:t>#</a:t>
              </a:r>
              <a:endParaRPr kumimoji="1" lang="ja-JP" altLang="en-US" sz="3600" dirty="0"/>
            </a:p>
          </p:txBody>
        </p:sp>
        <p:grpSp>
          <p:nvGrpSpPr>
            <p:cNvPr id="6" name="グループ化 5"/>
            <p:cNvGrpSpPr/>
            <p:nvPr/>
          </p:nvGrpSpPr>
          <p:grpSpPr>
            <a:xfrm>
              <a:off x="1621246" y="1624123"/>
              <a:ext cx="388809" cy="400072"/>
              <a:chOff x="4463716" y="2702349"/>
              <a:chExt cx="421105" cy="425862"/>
            </a:xfrm>
          </p:grpSpPr>
          <p:grpSp>
            <p:nvGrpSpPr>
              <p:cNvPr id="7" name="グループ化 6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10" name="正方形/長方形 9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1" name="円/楕円 10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2" name="円/楕円 11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3" name="円/楕円 12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4" name="円/楕円 13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8" name="直線コネクタ 7"/>
              <p:cNvCxnSpPr>
                <a:stCxn id="13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" name="直線コネクタ 8"/>
              <p:cNvCxnSpPr>
                <a:stCxn id="14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5" name="テキスト ボックス 14"/>
            <p:cNvSpPr txBox="1"/>
            <p:nvPr/>
          </p:nvSpPr>
          <p:spPr>
            <a:xfrm>
              <a:off x="2440704" y="1531772"/>
              <a:ext cx="21948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ゲーム開発</a:t>
              </a:r>
              <a:endParaRPr kumimoji="1" lang="ja-JP" altLang="en-US" sz="3200" dirty="0"/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1618970" y="2446146"/>
            <a:ext cx="5462331" cy="646331"/>
            <a:chOff x="1621246" y="1500995"/>
            <a:chExt cx="5462331" cy="646331"/>
          </a:xfrm>
        </p:grpSpPr>
        <p:sp>
          <p:nvSpPr>
            <p:cNvPr id="18" name="テキスト ボックス 17"/>
            <p:cNvSpPr txBox="1"/>
            <p:nvPr/>
          </p:nvSpPr>
          <p:spPr>
            <a:xfrm>
              <a:off x="5494680" y="1500995"/>
              <a:ext cx="15888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 smtClean="0"/>
                <a:t>Blender</a:t>
              </a:r>
              <a:endParaRPr kumimoji="1" lang="ja-JP" altLang="en-US" sz="3600" dirty="0"/>
            </a:p>
          </p:txBody>
        </p:sp>
        <p:grpSp>
          <p:nvGrpSpPr>
            <p:cNvPr id="19" name="グループ化 18"/>
            <p:cNvGrpSpPr/>
            <p:nvPr/>
          </p:nvGrpSpPr>
          <p:grpSpPr>
            <a:xfrm>
              <a:off x="1621246" y="1624123"/>
              <a:ext cx="388809" cy="400072"/>
              <a:chOff x="4463716" y="2702349"/>
              <a:chExt cx="421105" cy="425862"/>
            </a:xfrm>
          </p:grpSpPr>
          <p:grpSp>
            <p:nvGrpSpPr>
              <p:cNvPr id="21" name="グループ化 20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24" name="正方形/長方形 23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5" name="円/楕円 24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6" name="円/楕円 25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7" name="円/楕円 26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8" name="円/楕円 27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22" name="直線コネクタ 21"/>
              <p:cNvCxnSpPr>
                <a:stCxn id="27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" name="直線コネクタ 22"/>
              <p:cNvCxnSpPr>
                <a:stCxn id="28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0" name="テキスト ボックス 19"/>
            <p:cNvSpPr txBox="1"/>
            <p:nvPr/>
          </p:nvSpPr>
          <p:spPr>
            <a:xfrm>
              <a:off x="2440704" y="1531772"/>
              <a:ext cx="23182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ロボット作成</a:t>
              </a:r>
              <a:endParaRPr kumimoji="1" lang="ja-JP" altLang="en-US" sz="3200" dirty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1618970" y="4375114"/>
            <a:ext cx="7470894" cy="615552"/>
            <a:chOff x="1621246" y="1500995"/>
            <a:chExt cx="7470894" cy="615552"/>
          </a:xfrm>
        </p:grpSpPr>
        <p:sp>
          <p:nvSpPr>
            <p:cNvPr id="31" name="テキスト ボックス 30"/>
            <p:cNvSpPr txBox="1"/>
            <p:nvPr/>
          </p:nvSpPr>
          <p:spPr>
            <a:xfrm>
              <a:off x="5494680" y="1500995"/>
              <a:ext cx="35974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フリー素材フル活用</a:t>
              </a:r>
              <a:endParaRPr kumimoji="1" lang="ja-JP" altLang="en-US" sz="3200" dirty="0"/>
            </a:p>
          </p:txBody>
        </p:sp>
        <p:grpSp>
          <p:nvGrpSpPr>
            <p:cNvPr id="32" name="グループ化 31"/>
            <p:cNvGrpSpPr/>
            <p:nvPr/>
          </p:nvGrpSpPr>
          <p:grpSpPr>
            <a:xfrm>
              <a:off x="1621246" y="1624123"/>
              <a:ext cx="388809" cy="400072"/>
              <a:chOff x="4463716" y="2702349"/>
              <a:chExt cx="421105" cy="425862"/>
            </a:xfrm>
          </p:grpSpPr>
          <p:grpSp>
            <p:nvGrpSpPr>
              <p:cNvPr id="34" name="グループ化 3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37" name="正方形/長方形 3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8" name="円/楕円 3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9" name="円/楕円 3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40" name="円/楕円 3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41" name="円/楕円 4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35" name="直線コネクタ 34"/>
              <p:cNvCxnSpPr>
                <a:stCxn id="4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6" name="直線コネクタ 35"/>
              <p:cNvCxnSpPr>
                <a:stCxn id="4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3" name="テキスト ボックス 32"/>
            <p:cNvSpPr txBox="1"/>
            <p:nvPr/>
          </p:nvSpPr>
          <p:spPr>
            <a:xfrm>
              <a:off x="2440704" y="1531772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/>
                <a:t>音源</a:t>
              </a:r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2007779" y="1868533"/>
            <a:ext cx="6277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当講習のメインカリキュラムである</a:t>
            </a:r>
            <a:r>
              <a:rPr kumimoji="1" lang="en-US" altLang="ja-JP" sz="2400" dirty="0" smtClean="0"/>
              <a:t>Unity</a:t>
            </a:r>
            <a:r>
              <a:rPr kumimoji="1" lang="ja-JP" altLang="en-US" sz="2400" dirty="0" smtClean="0"/>
              <a:t>を使用。</a:t>
            </a:r>
            <a:endParaRPr kumimoji="1" lang="ja-JP" altLang="en-US" sz="2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07779" y="3177181"/>
            <a:ext cx="8238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今回のロボット作成のためだけに、渡辺さんが最初から勉強し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作成・骨入れをしてくれました。</a:t>
            </a:r>
            <a:endParaRPr kumimoji="1" lang="ja-JP" altLang="en-US" sz="2400" dirty="0"/>
          </a:p>
        </p:txBody>
      </p:sp>
      <p:grpSp>
        <p:nvGrpSpPr>
          <p:cNvPr id="42" name="グループ化 41"/>
          <p:cNvGrpSpPr/>
          <p:nvPr/>
        </p:nvGrpSpPr>
        <p:grpSpPr>
          <a:xfrm>
            <a:off x="1618970" y="5457455"/>
            <a:ext cx="7387538" cy="615552"/>
            <a:chOff x="1621246" y="1500995"/>
            <a:chExt cx="7387538" cy="615552"/>
          </a:xfrm>
        </p:grpSpPr>
        <p:sp>
          <p:nvSpPr>
            <p:cNvPr id="45" name="テキスト ボックス 44"/>
            <p:cNvSpPr txBox="1"/>
            <p:nvPr/>
          </p:nvSpPr>
          <p:spPr>
            <a:xfrm>
              <a:off x="5494680" y="1500995"/>
              <a:ext cx="35141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err="1" smtClean="0"/>
                <a:t>AssetStore</a:t>
              </a:r>
              <a:r>
                <a:rPr kumimoji="1" lang="ja-JP" altLang="en-US" sz="3200" dirty="0" smtClean="0"/>
                <a:t>フル活用</a:t>
              </a:r>
              <a:endParaRPr kumimoji="1" lang="ja-JP" altLang="en-US" sz="3200" dirty="0"/>
            </a:p>
          </p:txBody>
        </p:sp>
        <p:grpSp>
          <p:nvGrpSpPr>
            <p:cNvPr id="46" name="グループ化 45"/>
            <p:cNvGrpSpPr/>
            <p:nvPr/>
          </p:nvGrpSpPr>
          <p:grpSpPr>
            <a:xfrm>
              <a:off x="1621246" y="1624123"/>
              <a:ext cx="388809" cy="400072"/>
              <a:chOff x="4463716" y="2702349"/>
              <a:chExt cx="421105" cy="425862"/>
            </a:xfrm>
          </p:grpSpPr>
          <p:grpSp>
            <p:nvGrpSpPr>
              <p:cNvPr id="48" name="グループ化 47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51" name="正方形/長方形 50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52" name="円/楕円 51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53" name="円/楕円 52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54" name="円/楕円 53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55" name="円/楕円 54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49" name="直線コネクタ 48"/>
              <p:cNvCxnSpPr>
                <a:stCxn id="54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" name="直線コネクタ 49"/>
              <p:cNvCxnSpPr>
                <a:stCxn id="55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7" name="テキスト ボックス 46"/>
            <p:cNvSpPr txBox="1"/>
            <p:nvPr/>
          </p:nvSpPr>
          <p:spPr>
            <a:xfrm>
              <a:off x="2440704" y="1531772"/>
              <a:ext cx="27799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ゲーム内</a:t>
              </a:r>
              <a:r>
                <a:rPr kumimoji="1" lang="en-US" altLang="ja-JP" sz="3200" dirty="0" smtClean="0"/>
                <a:t>object</a:t>
              </a:r>
              <a:endParaRPr kumimoji="1" lang="ja-JP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00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536118" y="224287"/>
            <a:ext cx="3119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/>
              <a:t>その他ツール</a:t>
            </a:r>
            <a:endParaRPr kumimoji="1" lang="ja-JP" altLang="en-US" sz="4000" b="1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1090730" y="1241886"/>
            <a:ext cx="2355377" cy="584775"/>
            <a:chOff x="1621246" y="1531772"/>
            <a:chExt cx="2174316" cy="584775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1621246" y="1624123"/>
              <a:ext cx="388809" cy="400072"/>
              <a:chOff x="4463716" y="2702349"/>
              <a:chExt cx="421105" cy="425862"/>
            </a:xfrm>
          </p:grpSpPr>
          <p:grpSp>
            <p:nvGrpSpPr>
              <p:cNvPr id="7" name="グループ化 6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10" name="正方形/長方形 9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1" name="円/楕円 10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2" name="円/楕円 11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3" name="円/楕円 12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4" name="円/楕円 13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8" name="直線コネクタ 7"/>
              <p:cNvCxnSpPr>
                <a:stCxn id="13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" name="直線コネクタ 8"/>
              <p:cNvCxnSpPr>
                <a:stCxn id="14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5" name="テキスト ボックス 14"/>
            <p:cNvSpPr txBox="1"/>
            <p:nvPr/>
          </p:nvSpPr>
          <p:spPr>
            <a:xfrm>
              <a:off x="2440704" y="1531772"/>
              <a:ext cx="13548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GitHu</a:t>
              </a:r>
              <a:r>
                <a:rPr kumimoji="1" lang="en-US" altLang="ja-JP" sz="3200" dirty="0"/>
                <a:t>b</a:t>
              </a:r>
              <a:endParaRPr kumimoji="1" lang="ja-JP" altLang="en-US" sz="3200" dirty="0"/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1301323" y="1976871"/>
            <a:ext cx="5828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Unity</a:t>
            </a:r>
            <a:r>
              <a:rPr kumimoji="1" lang="ja-JP" altLang="en-US" sz="2400" dirty="0" smtClean="0"/>
              <a:t>データの保存とアイディア共有に使用。</a:t>
            </a:r>
            <a:endParaRPr kumimoji="1" lang="ja-JP" altLang="en-US" sz="2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301323" y="3421916"/>
            <a:ext cx="8238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かんば</a:t>
            </a:r>
            <a:r>
              <a:rPr kumimoji="1" lang="ja-JP" altLang="en-US" sz="2400" dirty="0"/>
              <a:t>ん</a:t>
            </a:r>
            <a:r>
              <a:rPr kumimoji="1" lang="ja-JP" altLang="en-US" sz="2400" dirty="0" smtClean="0"/>
              <a:t>管理をするため、無料タスク管理ツールを使用。</a:t>
            </a:r>
            <a:endParaRPr kumimoji="1" lang="ja-JP" altLang="en-US" sz="2400" dirty="0"/>
          </a:p>
        </p:txBody>
      </p:sp>
      <p:grpSp>
        <p:nvGrpSpPr>
          <p:cNvPr id="42" name="グループ化 41"/>
          <p:cNvGrpSpPr/>
          <p:nvPr/>
        </p:nvGrpSpPr>
        <p:grpSpPr>
          <a:xfrm>
            <a:off x="1090731" y="2681098"/>
            <a:ext cx="1957605" cy="584775"/>
            <a:chOff x="1621246" y="1531772"/>
            <a:chExt cx="1807120" cy="584775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1621246" y="1624123"/>
              <a:ext cx="388809" cy="400072"/>
              <a:chOff x="4463716" y="2702349"/>
              <a:chExt cx="421105" cy="425862"/>
            </a:xfrm>
          </p:grpSpPr>
          <p:grpSp>
            <p:nvGrpSpPr>
              <p:cNvPr id="47" name="グループ化 46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50" name="正方形/長方形 49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51" name="円/楕円 50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52" name="円/楕円 51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53" name="円/楕円 52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54" name="円/楕円 53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48" name="直線コネクタ 47"/>
              <p:cNvCxnSpPr>
                <a:stCxn id="53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" name="直線コネクタ 48"/>
              <p:cNvCxnSpPr>
                <a:stCxn id="54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6" name="テキスト ボックス 45"/>
            <p:cNvSpPr txBox="1"/>
            <p:nvPr/>
          </p:nvSpPr>
          <p:spPr>
            <a:xfrm>
              <a:off x="2440704" y="1531772"/>
              <a:ext cx="9876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Trell</a:t>
              </a:r>
              <a:r>
                <a:rPr kumimoji="1" lang="en-US" altLang="ja-JP" sz="3200" dirty="0"/>
                <a:t>o</a:t>
              </a:r>
              <a:endParaRPr kumimoji="1" lang="ja-JP" altLang="en-US" sz="3200" dirty="0"/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1090732" y="4224052"/>
            <a:ext cx="1939780" cy="584775"/>
            <a:chOff x="1621246" y="1531772"/>
            <a:chExt cx="1790666" cy="584775"/>
          </a:xfrm>
        </p:grpSpPr>
        <p:grpSp>
          <p:nvGrpSpPr>
            <p:cNvPr id="56" name="グループ化 55"/>
            <p:cNvGrpSpPr/>
            <p:nvPr/>
          </p:nvGrpSpPr>
          <p:grpSpPr>
            <a:xfrm>
              <a:off x="1621246" y="1624123"/>
              <a:ext cx="388809" cy="400072"/>
              <a:chOff x="4463716" y="2702349"/>
              <a:chExt cx="421105" cy="425862"/>
            </a:xfrm>
          </p:grpSpPr>
          <p:grpSp>
            <p:nvGrpSpPr>
              <p:cNvPr id="58" name="グループ化 57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61" name="正方形/長方形 60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62" name="円/楕円 61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63" name="円/楕円 62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64" name="円/楕円 63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65" name="円/楕円 64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59" name="直線コネクタ 58"/>
              <p:cNvCxnSpPr>
                <a:stCxn id="64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" name="直線コネクタ 59"/>
              <p:cNvCxnSpPr>
                <a:stCxn id="65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57" name="テキスト ボックス 56"/>
            <p:cNvSpPr txBox="1"/>
            <p:nvPr/>
          </p:nvSpPr>
          <p:spPr>
            <a:xfrm>
              <a:off x="2440704" y="1531772"/>
              <a:ext cx="971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smtClean="0"/>
                <a:t>Slac</a:t>
              </a:r>
              <a:r>
                <a:rPr kumimoji="1" lang="en-US" altLang="ja-JP" sz="3200"/>
                <a:t>k</a:t>
              </a:r>
              <a:endParaRPr kumimoji="1" lang="ja-JP" altLang="en-US" sz="3200" dirty="0"/>
            </a:p>
          </p:txBody>
        </p:sp>
      </p:grpSp>
      <p:sp>
        <p:nvSpPr>
          <p:cNvPr id="77" name="テキスト ボックス 76"/>
          <p:cNvSpPr txBox="1"/>
          <p:nvPr/>
        </p:nvSpPr>
        <p:spPr>
          <a:xfrm>
            <a:off x="1301323" y="5058567"/>
            <a:ext cx="10347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共通の連絡手段がなかった</a:t>
            </a:r>
            <a:r>
              <a:rPr kumimoji="1" lang="ja-JP" altLang="en-US" sz="2400" dirty="0"/>
              <a:t>ため、</a:t>
            </a:r>
            <a:r>
              <a:rPr kumimoji="1" lang="ja-JP" altLang="en-US" sz="2400" dirty="0" smtClean="0"/>
              <a:t>チームコミュニケーションツール</a:t>
            </a:r>
            <a:r>
              <a:rPr kumimoji="1" lang="ja-JP" altLang="en-US" sz="2400" dirty="0" smtClean="0"/>
              <a:t>を使用。</a:t>
            </a:r>
            <a:endParaRPr kumimoji="1" lang="en-US" altLang="ja-JP" sz="2400" dirty="0" smtClean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149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47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376619" y="258793"/>
            <a:ext cx="3438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Riddle</a:t>
            </a:r>
            <a:r>
              <a:rPr kumimoji="1" lang="ja-JP" altLang="en-US" sz="4400" dirty="0" smtClean="0"/>
              <a:t>とは？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11541" y="1228333"/>
            <a:ext cx="10568919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音節 </a:t>
            </a:r>
            <a:r>
              <a:rPr kumimoji="1" lang="en-US" altLang="ja-JP" sz="2400" dirty="0" smtClean="0"/>
              <a:t>rid</a:t>
            </a:r>
            <a:r>
              <a:rPr kumimoji="1" lang="ja-JP" altLang="en-US" sz="2400" dirty="0" smtClean="0"/>
              <a:t>・</a:t>
            </a:r>
            <a:r>
              <a:rPr kumimoji="1" lang="en-US" altLang="ja-JP" sz="2400" dirty="0" err="1" smtClean="0"/>
              <a:t>dle</a:t>
            </a:r>
            <a:r>
              <a:rPr kumimoji="1" lang="ja-JP" altLang="en-US" sz="2400" b="1" dirty="0" smtClean="0"/>
              <a:t>　</a:t>
            </a:r>
            <a:r>
              <a:rPr lang="en-US" altLang="ja-JP" sz="2400" b="1" dirty="0"/>
              <a:t> </a:t>
            </a:r>
            <a:r>
              <a:rPr lang="ja-JP" altLang="en-US" sz="2400" b="1" dirty="0" smtClean="0"/>
              <a:t>発音記号 </a:t>
            </a:r>
            <a:r>
              <a:rPr lang="en-US" altLang="ja-JP" sz="2400" dirty="0" err="1" smtClean="0"/>
              <a:t>rídl</a:t>
            </a:r>
            <a:endParaRPr lang="en-US" altLang="ja-JP" sz="2400" dirty="0" smtClean="0"/>
          </a:p>
          <a:p>
            <a:endParaRPr kumimoji="1" lang="en-US" altLang="ja-JP" sz="2400" b="1" dirty="0" smtClean="0"/>
          </a:p>
          <a:p>
            <a:r>
              <a:rPr kumimoji="1" lang="en-US" altLang="ja-JP" sz="2800" dirty="0" smtClean="0"/>
              <a:t>【</a:t>
            </a:r>
            <a:r>
              <a:rPr kumimoji="1" lang="ja-JP" altLang="en-US" sz="2800" dirty="0" smtClean="0"/>
              <a:t>名詞</a:t>
            </a:r>
            <a:r>
              <a:rPr kumimoji="1" lang="en-US" altLang="ja-JP" sz="2800" dirty="0"/>
              <a:t>】【</a:t>
            </a:r>
            <a:r>
              <a:rPr kumimoji="1" lang="ja-JP" altLang="en-US" sz="2800" dirty="0"/>
              <a:t>可算名詞</a:t>
            </a:r>
            <a:r>
              <a:rPr kumimoji="1" lang="en-US" altLang="ja-JP" sz="2800" dirty="0"/>
              <a:t>】</a:t>
            </a:r>
          </a:p>
          <a:p>
            <a:r>
              <a:rPr kumimoji="1" lang="en-US" altLang="ja-JP" sz="2400" b="1" dirty="0" smtClean="0"/>
              <a:t>1.</a:t>
            </a:r>
            <a:r>
              <a:rPr kumimoji="1" lang="ja-JP" altLang="en-US" sz="2400" b="1" dirty="0"/>
              <a:t> </a:t>
            </a:r>
            <a:r>
              <a:rPr kumimoji="1" lang="en-US" altLang="ja-JP" sz="2400" b="1" dirty="0" smtClean="0"/>
              <a:t>(</a:t>
            </a:r>
            <a:r>
              <a:rPr kumimoji="1" lang="ja-JP" altLang="en-US" sz="2400" b="1" dirty="0"/>
              <a:t>当てものなどの</a:t>
            </a:r>
            <a:r>
              <a:rPr kumimoji="1" lang="en-US" altLang="ja-JP" sz="2400" b="1" dirty="0"/>
              <a:t>)</a:t>
            </a:r>
            <a:r>
              <a:rPr kumimoji="1" lang="ja-JP" altLang="en-US" sz="2400" b="1" dirty="0"/>
              <a:t>なぞ，なぞなぞ，判じ物 </a:t>
            </a:r>
            <a:r>
              <a:rPr kumimoji="1" lang="en-US" altLang="ja-JP" sz="2400" b="1" dirty="0"/>
              <a:t>《★</a:t>
            </a:r>
            <a:r>
              <a:rPr kumimoji="1" lang="ja-JP" altLang="en-US" sz="2400" b="1" dirty="0"/>
              <a:t>例</a:t>
            </a:r>
            <a:r>
              <a:rPr kumimoji="1" lang="en-US" altLang="ja-JP" sz="2400" b="1" dirty="0"/>
              <a:t>: </a:t>
            </a:r>
            <a:r>
              <a:rPr kumimoji="1" lang="en-US" altLang="ja-JP" sz="2400" b="1" i="1" dirty="0"/>
              <a:t>What gets wet when drying? </a:t>
            </a:r>
            <a:endParaRPr kumimoji="1" lang="en-US" altLang="ja-JP" sz="2400" b="1" i="1" dirty="0" smtClean="0"/>
          </a:p>
          <a:p>
            <a:r>
              <a:rPr kumimoji="1" lang="ja-JP" altLang="en-US" sz="2400" b="1" dirty="0" smtClean="0"/>
              <a:t>　　</a:t>
            </a:r>
            <a:r>
              <a:rPr kumimoji="1" lang="en-US" altLang="ja-JP" sz="2400" b="1" dirty="0" smtClean="0"/>
              <a:t>(</a:t>
            </a:r>
            <a:r>
              <a:rPr kumimoji="1" lang="ja-JP" altLang="en-US" sz="2400" b="1" dirty="0"/>
              <a:t>乾かす時</a:t>
            </a:r>
            <a:r>
              <a:rPr kumimoji="1" lang="ja-JP" altLang="en-US" sz="2400" b="1" dirty="0" smtClean="0"/>
              <a:t>に濡れる</a:t>
            </a:r>
            <a:r>
              <a:rPr kumimoji="1" lang="ja-JP" altLang="en-US" sz="2400" b="1" dirty="0" err="1"/>
              <a:t>ものなあに</a:t>
            </a:r>
            <a:r>
              <a:rPr kumimoji="1" lang="en-US" altLang="ja-JP" sz="2400" b="1" dirty="0"/>
              <a:t>) </a:t>
            </a:r>
            <a:r>
              <a:rPr kumimoji="1" lang="ja-JP" altLang="en-US" sz="2400" b="1" dirty="0" smtClean="0"/>
              <a:t>答え</a:t>
            </a:r>
            <a:r>
              <a:rPr kumimoji="1" lang="ja-JP" altLang="en-US" sz="2400" b="1" dirty="0"/>
              <a:t>は </a:t>
            </a:r>
            <a:r>
              <a:rPr kumimoji="1" lang="en-US" altLang="ja-JP" sz="2400" dirty="0"/>
              <a:t>A towel</a:t>
            </a:r>
            <a:r>
              <a:rPr kumimoji="1" lang="en-US" altLang="ja-JP" sz="2400" b="1" dirty="0" smtClean="0"/>
              <a:t>.》.</a:t>
            </a:r>
          </a:p>
          <a:p>
            <a:r>
              <a:rPr kumimoji="1" lang="en-US" altLang="ja-JP" sz="2400" b="1" dirty="0" smtClean="0"/>
              <a:t>			</a:t>
            </a:r>
            <a:r>
              <a:rPr kumimoji="1" lang="ja-JP" altLang="en-US" sz="2400" b="1" dirty="0" smtClean="0"/>
              <a:t>用例　</a:t>
            </a:r>
            <a:r>
              <a:rPr kumimoji="1" lang="en-US" altLang="ja-JP" sz="2400" dirty="0"/>
              <a:t>solve</a:t>
            </a:r>
            <a:r>
              <a:rPr kumimoji="1" lang="en-US" altLang="ja-JP" sz="2400" b="1" dirty="0"/>
              <a:t> [</a:t>
            </a:r>
            <a:r>
              <a:rPr kumimoji="1" lang="en-US" altLang="ja-JP" sz="2400" dirty="0"/>
              <a:t>find out, guess</a:t>
            </a:r>
            <a:r>
              <a:rPr kumimoji="1" lang="en-US" altLang="ja-JP" sz="2400" b="1" dirty="0"/>
              <a:t>] </a:t>
            </a:r>
            <a:r>
              <a:rPr kumimoji="1" lang="en-US" altLang="ja-JP" sz="2400" dirty="0"/>
              <a:t>a riddle </a:t>
            </a:r>
            <a:r>
              <a:rPr kumimoji="1" lang="ja-JP" altLang="en-US" sz="2400" b="1" dirty="0"/>
              <a:t>なぞを解く</a:t>
            </a:r>
            <a:r>
              <a:rPr kumimoji="1" lang="en-US" altLang="ja-JP" sz="2400" b="1" dirty="0"/>
              <a:t>.</a:t>
            </a:r>
          </a:p>
          <a:p>
            <a:endParaRPr kumimoji="1" lang="en-US" altLang="ja-JP" sz="2400" b="1" dirty="0" smtClean="0"/>
          </a:p>
          <a:p>
            <a:r>
              <a:rPr kumimoji="1" lang="en-US" altLang="ja-JP" sz="2400" b="1" dirty="0" smtClean="0"/>
              <a:t>2.</a:t>
            </a:r>
            <a:r>
              <a:rPr kumimoji="1" lang="ja-JP" altLang="en-US" sz="2400" b="1" dirty="0" smtClean="0"/>
              <a:t> 不可解</a:t>
            </a:r>
            <a:r>
              <a:rPr kumimoji="1" lang="ja-JP" altLang="en-US" sz="2400" b="1" dirty="0"/>
              <a:t>なもの</a:t>
            </a:r>
            <a:r>
              <a:rPr kumimoji="1" lang="en-US" altLang="ja-JP" sz="2400" b="1" dirty="0"/>
              <a:t>[</a:t>
            </a:r>
            <a:r>
              <a:rPr kumimoji="1" lang="ja-JP" altLang="en-US" sz="2400" b="1" dirty="0"/>
              <a:t>人</a:t>
            </a:r>
            <a:r>
              <a:rPr kumimoji="1" lang="en-US" altLang="ja-JP" sz="2400" b="1" dirty="0" smtClean="0"/>
              <a:t>].</a:t>
            </a:r>
          </a:p>
          <a:p>
            <a:r>
              <a:rPr kumimoji="1" lang="en-US" altLang="ja-JP" sz="2400" b="1" dirty="0"/>
              <a:t>	</a:t>
            </a:r>
            <a:r>
              <a:rPr kumimoji="1" lang="en-US" altLang="ja-JP" sz="2400" b="1" dirty="0" smtClean="0"/>
              <a:t>		</a:t>
            </a:r>
            <a:r>
              <a:rPr kumimoji="1" lang="ja-JP" altLang="en-US" sz="2400" b="1" dirty="0"/>
              <a:t>用例　</a:t>
            </a:r>
            <a:r>
              <a:rPr kumimoji="1" lang="en-US" altLang="ja-JP" sz="2400" dirty="0"/>
              <a:t>He's a riddle to me</a:t>
            </a:r>
            <a:r>
              <a:rPr kumimoji="1" lang="en-US" altLang="ja-JP" sz="2400" b="1" dirty="0"/>
              <a:t>. </a:t>
            </a:r>
            <a:r>
              <a:rPr kumimoji="1" lang="ja-JP" altLang="en-US" sz="2400" b="1" dirty="0"/>
              <a:t>私には彼という人物はわからない</a:t>
            </a:r>
            <a:r>
              <a:rPr kumimoji="1" lang="en-US" altLang="ja-JP" sz="2400" b="1" dirty="0" smtClean="0"/>
              <a:t>.</a:t>
            </a:r>
          </a:p>
          <a:p>
            <a:endParaRPr kumimoji="1" lang="en-US" altLang="ja-JP" sz="2400" b="1" dirty="0"/>
          </a:p>
          <a:p>
            <a:pPr algn="r"/>
            <a:r>
              <a:rPr kumimoji="1" lang="ja-JP" altLang="en-US" sz="2400" b="1" dirty="0" smtClean="0"/>
              <a:t>参考　　　</a:t>
            </a:r>
            <a:r>
              <a:rPr kumimoji="1" lang="en-US" altLang="ja-JP" sz="2400" dirty="0" err="1" smtClean="0"/>
              <a:t>Weblio</a:t>
            </a:r>
            <a:r>
              <a:rPr kumimoji="1" lang="ja-JP" altLang="en-US" sz="2400" b="1" dirty="0" smtClean="0"/>
              <a:t>英和和英</a:t>
            </a:r>
            <a:r>
              <a:rPr kumimoji="1" lang="ja-JP" altLang="en-US" sz="2400" b="1" dirty="0"/>
              <a:t>　</a:t>
            </a:r>
            <a:r>
              <a:rPr kumimoji="1" lang="ja-JP" altLang="en-US" sz="2400" b="1" dirty="0" smtClean="0"/>
              <a:t>　　　</a:t>
            </a:r>
            <a:endParaRPr kumimoji="1" lang="en-US" altLang="ja-JP" sz="2400" b="1" dirty="0" smtClean="0"/>
          </a:p>
          <a:p>
            <a:pPr algn="r"/>
            <a:r>
              <a:rPr kumimoji="1" lang="zh-CN" altLang="en-US" sz="2400" b="1" dirty="0"/>
              <a:t>研究社 新英和中辞典</a:t>
            </a:r>
            <a:endParaRPr kumimoji="1" lang="ja-JP" altLang="en-US" sz="2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7714" y="5814204"/>
            <a:ext cx="1927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ではなく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36717" y="5814204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・</a:t>
            </a:r>
            <a:endParaRPr kumimoji="1" lang="ja-JP" altLang="en-US" sz="4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98589" y="5814204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・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74845" y="5814204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・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7982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376619" y="258793"/>
            <a:ext cx="3438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Riddle</a:t>
            </a:r>
            <a:r>
              <a:rPr kumimoji="1" lang="ja-JP" altLang="en-US" sz="4400" dirty="0" smtClean="0"/>
              <a:t>とは？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4400" y="1500996"/>
            <a:ext cx="1463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July</a:t>
            </a:r>
            <a:r>
              <a:rPr kumimoji="1" lang="ja-JP" altLang="en-US" dirty="0" smtClean="0"/>
              <a:t>飯田橋校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592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94765" y="29329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126018" y="1466493"/>
            <a:ext cx="388809" cy="400072"/>
            <a:chOff x="4463716" y="2702349"/>
            <a:chExt cx="421105" cy="425862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FFC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5" name="直線コネクタ 4"/>
            <p:cNvCxnSpPr>
              <a:stCxn id="1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" name="直線コネクタ 5"/>
            <p:cNvCxnSpPr>
              <a:stCxn id="1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1" name="テキスト ボックス 20"/>
          <p:cNvSpPr txBox="1"/>
          <p:nvPr/>
        </p:nvSpPr>
        <p:spPr>
          <a:xfrm>
            <a:off x="1187749" y="1963718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野地</a:t>
            </a:r>
            <a:r>
              <a:rPr kumimoji="1" lang="ja-JP" altLang="en-US" sz="3200" dirty="0"/>
              <a:t> </a:t>
            </a:r>
            <a:r>
              <a:rPr kumimoji="1" lang="ja-JP" altLang="en-US" sz="3200" dirty="0" smtClean="0"/>
              <a:t>亮</a:t>
            </a:r>
            <a:endParaRPr kumimoji="1" lang="ja-JP" altLang="en-US" sz="3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229962" y="4460094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小島</a:t>
            </a:r>
            <a:r>
              <a:rPr kumimoji="1" lang="ja-JP" altLang="en-US" sz="3200" dirty="0"/>
              <a:t> </a:t>
            </a:r>
            <a:r>
              <a:rPr kumimoji="1" lang="ja-JP" altLang="en-US" sz="3200" dirty="0" smtClean="0"/>
              <a:t>政洋</a:t>
            </a:r>
            <a:endParaRPr kumimoji="1" lang="ja-JP" altLang="en-US" sz="3200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1126018" y="3962869"/>
            <a:ext cx="388809" cy="400072"/>
            <a:chOff x="4463716" y="2702349"/>
            <a:chExt cx="421105" cy="425862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27" name="正方形/長方形 2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00B05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25" name="直線コネクタ 24"/>
            <p:cNvCxnSpPr>
              <a:stCxn id="3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直線コネクタ 25"/>
            <p:cNvCxnSpPr>
              <a:stCxn id="3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テキスト ボックス 31"/>
          <p:cNvSpPr txBox="1"/>
          <p:nvPr/>
        </p:nvSpPr>
        <p:spPr>
          <a:xfrm>
            <a:off x="1736706" y="1536525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プログラマー</a:t>
            </a:r>
            <a:endParaRPr kumimoji="1" lang="ja-JP" altLang="en-US" sz="20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736706" y="4032901"/>
            <a:ext cx="2186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メインプログラマー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36706" y="2551602"/>
            <a:ext cx="2056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ステージデザイン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オブジェクト作成</a:t>
            </a:r>
            <a:endParaRPr kumimoji="1" lang="ja-JP" altLang="en-US" sz="2000" dirty="0"/>
          </a:p>
          <a:p>
            <a:r>
              <a:rPr kumimoji="1" lang="ja-JP" altLang="en-US" sz="2000" dirty="0" smtClean="0"/>
              <a:t>パズル作成</a:t>
            </a:r>
            <a:endParaRPr kumimoji="1" lang="ja-JP" altLang="en-US" sz="20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736706" y="5044869"/>
            <a:ext cx="1718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ステージ作成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スクリプト調整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シーン切替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91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94765" y="29329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126018" y="1466493"/>
            <a:ext cx="388809" cy="400072"/>
            <a:chOff x="4463716" y="2702349"/>
            <a:chExt cx="421105" cy="425862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5" name="直線コネクタ 4"/>
            <p:cNvCxnSpPr>
              <a:stCxn id="1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" name="直線コネクタ 5"/>
            <p:cNvCxnSpPr>
              <a:stCxn id="1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1" name="テキスト ボックス 20"/>
          <p:cNvSpPr txBox="1"/>
          <p:nvPr/>
        </p:nvSpPr>
        <p:spPr>
          <a:xfrm>
            <a:off x="1187749" y="1963718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宮崎</a:t>
            </a:r>
            <a:r>
              <a:rPr kumimoji="1" lang="ja-JP" altLang="en-US" sz="3200" dirty="0"/>
              <a:t> </a:t>
            </a:r>
            <a:r>
              <a:rPr kumimoji="1" lang="ja-JP" altLang="en-US" sz="3200" dirty="0" smtClean="0"/>
              <a:t>民易</a:t>
            </a:r>
            <a:endParaRPr kumimoji="1" lang="ja-JP" altLang="en-US" sz="3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229962" y="4460094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渡辺</a:t>
            </a:r>
            <a:r>
              <a:rPr kumimoji="1" lang="ja-JP" altLang="en-US" sz="3200" dirty="0"/>
              <a:t> </a:t>
            </a:r>
            <a:r>
              <a:rPr kumimoji="1" lang="ja-JP" altLang="en-US" sz="3200" dirty="0" smtClean="0"/>
              <a:t>一行</a:t>
            </a:r>
            <a:endParaRPr kumimoji="1" lang="ja-JP" altLang="en-US" sz="3200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1126018" y="3962869"/>
            <a:ext cx="388809" cy="400072"/>
            <a:chOff x="4463716" y="2702349"/>
            <a:chExt cx="421105" cy="425862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27" name="正方形/長方形 2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FFFF0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25" name="直線コネクタ 24"/>
            <p:cNvCxnSpPr>
              <a:stCxn id="3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直線コネクタ 25"/>
            <p:cNvCxnSpPr>
              <a:stCxn id="3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テキスト ボックス 31"/>
          <p:cNvSpPr txBox="1"/>
          <p:nvPr/>
        </p:nvSpPr>
        <p:spPr>
          <a:xfrm>
            <a:off x="1736706" y="1536525"/>
            <a:ext cx="4868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プログラマー</a:t>
            </a:r>
            <a:r>
              <a:rPr kumimoji="1" lang="en-US" altLang="ja-JP" sz="2000" b="1" dirty="0" smtClean="0"/>
              <a:t>(</a:t>
            </a:r>
            <a:r>
              <a:rPr kumimoji="1" lang="ja-JP" altLang="en-US" sz="2000" b="1" dirty="0" smtClean="0"/>
              <a:t>就職成功のため、途中離脱</a:t>
            </a:r>
            <a:r>
              <a:rPr kumimoji="1" lang="en-US" altLang="ja-JP" sz="2000" b="1" dirty="0" smtClean="0"/>
              <a:t>)</a:t>
            </a:r>
            <a:endParaRPr kumimoji="1" lang="ja-JP" altLang="en-US" sz="20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736706" y="4032901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メインデザイナー</a:t>
            </a:r>
            <a:endParaRPr kumimoji="1" lang="ja-JP" altLang="en-US" sz="2000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736706" y="2551602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エネミー動作作成</a:t>
            </a:r>
            <a:endParaRPr kumimoji="1" lang="ja-JP" altLang="en-US" sz="20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736706" y="5044869"/>
            <a:ext cx="2929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OP</a:t>
            </a:r>
            <a:r>
              <a:rPr kumimoji="1" lang="ja-JP" altLang="en-US" sz="2000" dirty="0" smtClean="0"/>
              <a:t>・</a:t>
            </a:r>
            <a:r>
              <a:rPr kumimoji="1" lang="en-US" altLang="ja-JP" sz="2000" dirty="0" smtClean="0"/>
              <a:t>ED</a:t>
            </a:r>
            <a:r>
              <a:rPr kumimoji="1" lang="ja-JP" altLang="en-US" sz="2000" dirty="0" smtClean="0"/>
              <a:t>アニメーション作成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ロボット作成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811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94765" y="29329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126018" y="1466493"/>
            <a:ext cx="388809" cy="400072"/>
            <a:chOff x="4463716" y="2702349"/>
            <a:chExt cx="421105" cy="425862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5" name="直線コネクタ 4"/>
            <p:cNvCxnSpPr>
              <a:stCxn id="1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" name="直線コネクタ 5"/>
            <p:cNvCxnSpPr>
              <a:stCxn id="1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1" name="テキスト ボックス 20"/>
          <p:cNvSpPr txBox="1"/>
          <p:nvPr/>
        </p:nvSpPr>
        <p:spPr>
          <a:xfrm>
            <a:off x="1187749" y="1963718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高居</a:t>
            </a:r>
            <a:r>
              <a:rPr kumimoji="1" lang="ja-JP" altLang="en-US" sz="3200" dirty="0"/>
              <a:t> </a:t>
            </a:r>
            <a:r>
              <a:rPr kumimoji="1" lang="ja-JP" altLang="en-US" sz="3200" dirty="0" smtClean="0"/>
              <a:t>奈穂</a:t>
            </a:r>
            <a:endParaRPr kumimoji="1" lang="ja-JP" altLang="en-US" sz="3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229962" y="4460094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櫻</a:t>
            </a:r>
            <a:r>
              <a:rPr kumimoji="1" lang="ja-JP" altLang="en-US" sz="3200" dirty="0" smtClean="0"/>
              <a:t>畑 友里</a:t>
            </a:r>
            <a:endParaRPr kumimoji="1" lang="ja-JP" altLang="en-US" sz="3200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1126018" y="3962869"/>
            <a:ext cx="388809" cy="400072"/>
            <a:chOff x="4463716" y="2702349"/>
            <a:chExt cx="421105" cy="425862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27" name="正方形/長方形 2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25" name="直線コネクタ 24"/>
            <p:cNvCxnSpPr>
              <a:stCxn id="3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直線コネクタ 25"/>
            <p:cNvCxnSpPr>
              <a:stCxn id="3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テキスト ボックス 31"/>
          <p:cNvSpPr txBox="1"/>
          <p:nvPr/>
        </p:nvSpPr>
        <p:spPr>
          <a:xfrm>
            <a:off x="1736706" y="1536525"/>
            <a:ext cx="4695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デザイナー</a:t>
            </a:r>
            <a:r>
              <a:rPr kumimoji="1" lang="en-US" altLang="ja-JP" sz="2000" b="1" dirty="0" smtClean="0"/>
              <a:t>(</a:t>
            </a:r>
            <a:r>
              <a:rPr kumimoji="1" lang="ja-JP" altLang="en-US" sz="2000" b="1" dirty="0" smtClean="0"/>
              <a:t>就職成功のため、途中離脱</a:t>
            </a:r>
            <a:r>
              <a:rPr kumimoji="1" lang="en-US" altLang="ja-JP" sz="2000" b="1" dirty="0" smtClean="0"/>
              <a:t>)</a:t>
            </a:r>
            <a:endParaRPr kumimoji="1" lang="ja-JP" altLang="en-US" sz="20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736706" y="4032901"/>
            <a:ext cx="22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プロダクトオーナー</a:t>
            </a:r>
            <a:endParaRPr kumimoji="1" lang="ja-JP" altLang="en-US" sz="20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736706" y="5044869"/>
            <a:ext cx="1768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発表資料作成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音源調達</a:t>
            </a:r>
            <a:endParaRPr kumimoji="1" lang="en-US" altLang="ja-JP" sz="20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732663" y="2521410"/>
            <a:ext cx="22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オブジェクト作成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スクリプト資料検索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83948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94765" y="29329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2475133" y="1737282"/>
            <a:ext cx="732762" cy="753989"/>
            <a:chOff x="4463716" y="2702349"/>
            <a:chExt cx="421105" cy="425862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CCC7B4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5" name="直線コネクタ 4"/>
            <p:cNvCxnSpPr>
              <a:stCxn id="1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" name="直線コネクタ 5"/>
            <p:cNvCxnSpPr>
              <a:stCxn id="1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1" name="テキスト ボックス 20"/>
          <p:cNvSpPr txBox="1"/>
          <p:nvPr/>
        </p:nvSpPr>
        <p:spPr>
          <a:xfrm>
            <a:off x="2841514" y="267436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溝江先生</a:t>
            </a:r>
            <a:endParaRPr kumimoji="1" lang="ja-JP" altLang="en-US" sz="4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469935" y="1955494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スクラムマスター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9031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386237" y="258793"/>
            <a:ext cx="3419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ゲームコンセプト</a:t>
            </a:r>
            <a:endParaRPr kumimoji="1" lang="ja-JP" altLang="en-US" sz="3600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1246787" y="1264413"/>
            <a:ext cx="7133988" cy="954107"/>
            <a:chOff x="1246787" y="1540459"/>
            <a:chExt cx="7133988" cy="954107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1246787" y="1547472"/>
              <a:ext cx="388809" cy="400072"/>
              <a:chOff x="4463716" y="2702349"/>
              <a:chExt cx="421105" cy="425862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7" name="正方形/長方形 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8" name="円/楕円 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9" name="円/楕円 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0" name="円/楕円 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1" name="円/楕円 1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5" name="直線コネクタ 4"/>
              <p:cNvCxnSpPr>
                <a:stCxn id="1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" name="直線コネクタ 5"/>
              <p:cNvCxnSpPr>
                <a:stCxn id="1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2" name="テキスト ボックス 11"/>
            <p:cNvSpPr txBox="1"/>
            <p:nvPr/>
          </p:nvSpPr>
          <p:spPr>
            <a:xfrm>
              <a:off x="1836996" y="1540459"/>
              <a:ext cx="654377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ジャンル</a:t>
              </a:r>
              <a:endParaRPr kumimoji="1" lang="en-US" altLang="ja-JP" sz="2800" dirty="0" smtClean="0"/>
            </a:p>
            <a:p>
              <a:r>
                <a:rPr kumimoji="1" lang="ja-JP" altLang="en-US" sz="2800" dirty="0"/>
                <a:t>　</a:t>
              </a:r>
              <a:r>
                <a:rPr kumimoji="1" lang="ja-JP" altLang="en-US" sz="2800" dirty="0" smtClean="0"/>
                <a:t>　</a:t>
              </a:r>
              <a:r>
                <a:rPr kumimoji="1" lang="ja-JP" altLang="en-US" sz="2400" b="1" dirty="0" smtClean="0"/>
                <a:t>脱出ゲーム</a:t>
              </a:r>
              <a:r>
                <a:rPr kumimoji="1" lang="en-US" altLang="ja-JP" sz="2400" b="1" dirty="0" smtClean="0"/>
                <a:t>(</a:t>
              </a:r>
              <a:r>
                <a:rPr kumimoji="1" lang="ja-JP" altLang="en-US" sz="2800" b="1" dirty="0" smtClean="0"/>
                <a:t>ロボットを脱出させるゲーム</a:t>
              </a:r>
              <a:r>
                <a:rPr kumimoji="1" lang="en-US" altLang="ja-JP" sz="2400" b="1" dirty="0" smtClean="0"/>
                <a:t>)</a:t>
              </a:r>
              <a:endParaRPr kumimoji="1" lang="ja-JP" altLang="en-US" sz="2400" b="1" dirty="0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1246787" y="2577809"/>
            <a:ext cx="3153731" cy="954107"/>
            <a:chOff x="1399187" y="1692859"/>
            <a:chExt cx="3153731" cy="954107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1399187" y="1699872"/>
              <a:ext cx="388809" cy="400072"/>
              <a:chOff x="4463716" y="2702349"/>
              <a:chExt cx="421105" cy="425862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17" name="正方形/長方形 1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8" name="円/楕円 1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" name="円/楕円 1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" name="円/楕円 1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1" name="円/楕円 2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15" name="直線コネクタ 14"/>
              <p:cNvCxnSpPr>
                <a:stCxn id="2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" name="直線コネクタ 15"/>
              <p:cNvCxnSpPr>
                <a:stCxn id="2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2" name="テキスト ボックス 21"/>
            <p:cNvSpPr txBox="1"/>
            <p:nvPr/>
          </p:nvSpPr>
          <p:spPr>
            <a:xfrm>
              <a:off x="1989396" y="1692859"/>
              <a:ext cx="256352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プラット</a:t>
              </a:r>
              <a:r>
                <a:rPr kumimoji="1" lang="ja-JP" altLang="en-US" sz="2800" dirty="0"/>
                <a:t>フォーム</a:t>
              </a:r>
              <a:endParaRPr kumimoji="1" lang="en-US" altLang="ja-JP" sz="2800" dirty="0" smtClean="0"/>
            </a:p>
            <a:p>
              <a:r>
                <a:rPr kumimoji="1" lang="ja-JP" altLang="en-US" sz="2800" dirty="0"/>
                <a:t>　</a:t>
              </a:r>
              <a:r>
                <a:rPr kumimoji="1" lang="ja-JP" altLang="en-US" sz="2800" dirty="0" smtClean="0"/>
                <a:t>　</a:t>
              </a:r>
              <a:r>
                <a:rPr kumimoji="1" lang="en-US" altLang="ja-JP" sz="2800" dirty="0" smtClean="0"/>
                <a:t>PC</a:t>
              </a:r>
              <a:r>
                <a:rPr kumimoji="1" lang="ja-JP" altLang="en-US" sz="2800" dirty="0" smtClean="0"/>
                <a:t>・</a:t>
              </a:r>
              <a:r>
                <a:rPr kumimoji="1" lang="en-US" altLang="ja-JP" sz="2800" dirty="0" smtClean="0"/>
                <a:t>Android</a:t>
              </a:r>
              <a:endParaRPr kumimoji="1" lang="ja-JP" altLang="en-US" sz="2400" dirty="0"/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1246787" y="3893089"/>
            <a:ext cx="388809" cy="400072"/>
            <a:chOff x="4463716" y="2702349"/>
            <a:chExt cx="421105" cy="425862"/>
          </a:xfrm>
        </p:grpSpPr>
        <p:grpSp>
          <p:nvGrpSpPr>
            <p:cNvPr id="26" name="グループ化 25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29" name="正方形/長方形 28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2" name="円/楕円 31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3" name="円/楕円 32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27" name="直線コネクタ 26"/>
            <p:cNvCxnSpPr>
              <a:stCxn id="32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8" name="直線コネクタ 27"/>
            <p:cNvCxnSpPr>
              <a:stCxn id="33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34" name="テキスト ボックス 33"/>
          <p:cNvSpPr txBox="1"/>
          <p:nvPr/>
        </p:nvSpPr>
        <p:spPr>
          <a:xfrm>
            <a:off x="1836996" y="3886076"/>
            <a:ext cx="25410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ターゲット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　</a:t>
            </a:r>
            <a:r>
              <a:rPr kumimoji="1" lang="en-US" altLang="ja-JP" sz="2400" b="1" dirty="0"/>
              <a:t>20</a:t>
            </a:r>
            <a:r>
              <a:rPr kumimoji="1" lang="ja-JP" altLang="en-US" sz="2400" b="1" dirty="0"/>
              <a:t>代前半女性</a:t>
            </a:r>
          </a:p>
        </p:txBody>
      </p:sp>
      <p:grpSp>
        <p:nvGrpSpPr>
          <p:cNvPr id="35" name="グループ化 34"/>
          <p:cNvGrpSpPr/>
          <p:nvPr/>
        </p:nvGrpSpPr>
        <p:grpSpPr>
          <a:xfrm>
            <a:off x="1246787" y="5201356"/>
            <a:ext cx="388809" cy="400072"/>
            <a:chOff x="4463716" y="2702349"/>
            <a:chExt cx="421105" cy="425862"/>
          </a:xfrm>
        </p:grpSpPr>
        <p:grpSp>
          <p:nvGrpSpPr>
            <p:cNvPr id="36" name="グループ化 35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0" name="円/楕円 39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1" name="円/楕円 40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2" name="円/楕円 41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3" name="円/楕円 42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37" name="直線コネクタ 36"/>
            <p:cNvCxnSpPr>
              <a:stCxn id="42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" name="直線コネクタ 37"/>
            <p:cNvCxnSpPr>
              <a:stCxn id="43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44" name="テキスト ボックス 43"/>
          <p:cNvSpPr txBox="1"/>
          <p:nvPr/>
        </p:nvSpPr>
        <p:spPr>
          <a:xfrm>
            <a:off x="1836996" y="5194343"/>
            <a:ext cx="3615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マネタイズ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　</a:t>
            </a:r>
            <a:r>
              <a:rPr kumimoji="1" lang="ja-JP" altLang="en-US" sz="2400" b="1" dirty="0"/>
              <a:t>完全</a:t>
            </a:r>
            <a:r>
              <a:rPr kumimoji="1" lang="ja-JP" altLang="en-US" sz="2400" b="1" dirty="0" smtClean="0"/>
              <a:t>無料・クリック広告</a:t>
            </a:r>
            <a:endParaRPr kumimoji="1" lang="ja-JP" altLang="en-US" sz="2400" b="1" dirty="0"/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5" t="9105" r="21717" b="9950"/>
          <a:stretch/>
        </p:blipFill>
        <p:spPr>
          <a:xfrm>
            <a:off x="6612359" y="2491197"/>
            <a:ext cx="3536831" cy="374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97900" y="204452"/>
            <a:ext cx="7196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実際</a:t>
            </a:r>
            <a:r>
              <a:rPr kumimoji="1" lang="ja-JP" altLang="en-US" sz="2800" dirty="0" smtClean="0"/>
              <a:t>に操作しながら説明させていただきます。</a:t>
            </a:r>
            <a:endParaRPr kumimoji="1" lang="ja-JP" altLang="en-US" sz="2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563262" y="4247922"/>
            <a:ext cx="66287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ルール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・ロボットを誘導して</a:t>
            </a:r>
            <a:r>
              <a:rPr kumimoji="1" lang="en-US" altLang="ja-JP" sz="2000" b="1" dirty="0" smtClean="0"/>
              <a:t>Riddle(</a:t>
            </a:r>
            <a:r>
              <a:rPr kumimoji="1" lang="ja-JP" altLang="en-US" sz="2000" b="1" dirty="0" smtClean="0"/>
              <a:t>謎</a:t>
            </a:r>
            <a:r>
              <a:rPr kumimoji="1" lang="en-US" altLang="ja-JP" sz="2000" b="1" dirty="0" smtClean="0"/>
              <a:t>)</a:t>
            </a:r>
            <a:r>
              <a:rPr kumimoji="1" lang="ja-JP" altLang="en-US" sz="2000" b="1" dirty="0" smtClean="0"/>
              <a:t>に必要なアイテムを集めよう。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・ロボットは直接操作はできない。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・ロボットは自分の行きたいほうに進んでしまう。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・誘導する物を落としてロボットに気づいてもらおう。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・すべてのアイテムを拾い、出口まで行くと</a:t>
            </a:r>
            <a:r>
              <a:rPr kumimoji="1" lang="en-US" altLang="ja-JP" sz="2000" b="1" dirty="0" smtClean="0"/>
              <a:t>Riddle</a:t>
            </a:r>
            <a:r>
              <a:rPr kumimoji="1" lang="ja-JP" altLang="en-US" sz="2000" b="1" dirty="0" smtClean="0"/>
              <a:t>に進める。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・アイテムを使って</a:t>
            </a:r>
            <a:r>
              <a:rPr kumimoji="1" lang="en-US" altLang="ja-JP" sz="2000" b="1" dirty="0" smtClean="0"/>
              <a:t>Riddle</a:t>
            </a:r>
            <a:r>
              <a:rPr kumimoji="1" lang="ja-JP" altLang="en-US" sz="2000" b="1" dirty="0" smtClean="0"/>
              <a:t>を解こう。</a:t>
            </a:r>
            <a:endParaRPr kumimoji="1" lang="ja-JP" altLang="en-US" sz="2000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62" y="789227"/>
            <a:ext cx="3192642" cy="345869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685" y="922032"/>
            <a:ext cx="3013200" cy="33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2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txDef>
      <a:spPr>
        <a:noFill/>
      </a:spPr>
      <a:bodyPr wrap="square" tIns="46800" rtlCol="0">
        <a:spAutoFit/>
      </a:bodyPr>
      <a:lstStyle>
        <a:defPPr>
          <a:defRPr kumimoji="1"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TM04033919[[fn=回路]]</Template>
  <TotalTime>861</TotalTime>
  <Words>363</Words>
  <Application>Microsoft Office PowerPoint</Application>
  <PresentationFormat>ワイド画面</PresentationFormat>
  <Paragraphs>95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GungsuhChe</vt:lpstr>
      <vt:lpstr>ＭＳ Ｐゴシック</vt:lpstr>
      <vt:lpstr>宋体</vt:lpstr>
      <vt:lpstr>Arial</vt:lpstr>
      <vt:lpstr>Calibri</vt:lpstr>
      <vt:lpstr>Trebuchet MS</vt:lpstr>
      <vt:lpstr>Tw Cen MT</vt:lpstr>
      <vt:lpstr>回路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sakurahata.yuri</dc:creator>
  <cp:lastModifiedBy>sakurahata.yuri</cp:lastModifiedBy>
  <cp:revision>64</cp:revision>
  <dcterms:created xsi:type="dcterms:W3CDTF">2015-10-30T02:39:45Z</dcterms:created>
  <dcterms:modified xsi:type="dcterms:W3CDTF">2015-11-13T06:11:12Z</dcterms:modified>
</cp:coreProperties>
</file>