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2" r:id="rId4"/>
    <p:sldId id="258" r:id="rId5"/>
    <p:sldId id="257"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271016"/>
            <a:ext cx="4114800" cy="2157984"/>
          </a:xfrm>
        </p:spPr>
        <p:txBody>
          <a:bodyPr lIns="0" tIns="0" rIns="0" bIns="0"/>
          <a:lstStyle>
            <a:lvl1pPr algn="r">
              <a:spcAft>
                <a:spcPts val="0"/>
              </a:spcAf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800600" y="1280160"/>
            <a:ext cx="4114800" cy="2148840"/>
          </a:xfrm>
        </p:spPr>
        <p:txBody>
          <a:bodyPr lIns="0" tIns="18288" rIns="0" bIns="0">
            <a:noAutofit/>
          </a:bodyPr>
          <a:lstStyle>
            <a:lvl1pPr marL="0" indent="0" algn="l">
              <a:lnSpc>
                <a:spcPct val="115000"/>
              </a:lnSpc>
              <a:spcAft>
                <a:spcPts val="0"/>
              </a:spcAft>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8"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9"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8"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9"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8"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9"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8"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9"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8"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9"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228600" y="1271016"/>
            <a:ext cx="4270248" cy="4562856"/>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271016"/>
            <a:ext cx="4270248" cy="4562856"/>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3"/>
          <p:cNvSpPr>
            <a:spLocks noGrp="1"/>
          </p:cNvSpPr>
          <p:nvPr>
            <p:ph type="dt" sz="half" idx="10"/>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9"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10"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228600" y="1271016"/>
            <a:ext cx="4270248"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28600" y="1923288"/>
            <a:ext cx="4270248"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5024" y="1271016"/>
            <a:ext cx="4270248"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4" y="1923288"/>
            <a:ext cx="4270248"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0" name="Date Placeholder 3"/>
          <p:cNvSpPr>
            <a:spLocks noGrp="1"/>
          </p:cNvSpPr>
          <p:nvPr>
            <p:ph type="dt" sz="half" idx="10"/>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11" name="Footer Placeholder 4"/>
          <p:cNvSpPr>
            <a:spLocks noGrp="1"/>
          </p:cNvSpPr>
          <p:nvPr>
            <p:ph type="ftr" sz="quarter" idx="11"/>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12" name="Slide Number Placeholder 5"/>
          <p:cNvSpPr>
            <a:spLocks noGrp="1"/>
          </p:cNvSpPr>
          <p:nvPr>
            <p:ph type="sldNum" sz="quarter" idx="12"/>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6"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7"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8"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6"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7"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3"/>
          <p:cNvSpPr>
            <a:spLocks noGrp="1"/>
          </p:cNvSpPr>
          <p:nvPr>
            <p:ph type="dt" sz="half" idx="10"/>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9"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10"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3"/>
          <p:cNvSpPr>
            <a:spLocks noGrp="1"/>
          </p:cNvSpPr>
          <p:nvPr>
            <p:ph type="dt" sz="half" idx="10"/>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9"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10"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8695944" cy="996696"/>
          </a:xfrm>
          <a:prstGeom prst="rect">
            <a:avLst/>
          </a:prstGeom>
        </p:spPr>
        <p:txBody>
          <a:bodyPr vert="horz" lIns="0" tIns="0" rIns="0" bIns="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28600" y="1271016"/>
            <a:ext cx="8686800" cy="4562856"/>
          </a:xfrm>
          <a:prstGeom prst="rect">
            <a:avLst/>
          </a:prstGeom>
        </p:spPr>
        <p:txBody>
          <a:bodyPr vert="horz" lIns="0" tIns="0" rIns="0" bIns="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grpSp>
        <p:nvGrpSpPr>
          <p:cNvPr id="4" name="Group 6"/>
          <p:cNvGrpSpPr/>
          <p:nvPr/>
        </p:nvGrpSpPr>
        <p:grpSpPr>
          <a:xfrm>
            <a:off x="0" y="6229349"/>
            <a:ext cx="9144000" cy="628651"/>
            <a:chOff x="0" y="6229349"/>
            <a:chExt cx="9144000" cy="628651"/>
          </a:xfrm>
        </p:grpSpPr>
        <p:pic>
          <p:nvPicPr>
            <p:cNvPr id="8" name="Picture 22" descr="footer_two-tone_revised_5-16_cir6"/>
            <p:cNvPicPr>
              <a:picLocks noChangeAspect="1" noChangeArrowheads="1"/>
            </p:cNvPicPr>
            <p:nvPr/>
          </p:nvPicPr>
          <p:blipFill>
            <a:blip r:embed="rId13"/>
            <a:srcRect/>
            <a:stretch>
              <a:fillRect/>
            </a:stretch>
          </p:blipFill>
          <p:spPr bwMode="auto">
            <a:xfrm>
              <a:off x="0" y="6229349"/>
              <a:ext cx="9144000" cy="628651"/>
            </a:xfrm>
            <a:prstGeom prst="rect">
              <a:avLst/>
            </a:prstGeom>
            <a:noFill/>
            <a:ln w="9525">
              <a:noFill/>
              <a:miter lim="800000"/>
              <a:headEnd/>
              <a:tailEnd/>
            </a:ln>
          </p:spPr>
        </p:pic>
        <p:pic>
          <p:nvPicPr>
            <p:cNvPr id="9" name="Picture 26" descr="spark-385_150"/>
            <p:cNvPicPr>
              <a:picLocks noChangeAspect="1" noChangeArrowheads="1"/>
            </p:cNvPicPr>
            <p:nvPr/>
          </p:nvPicPr>
          <p:blipFill>
            <a:blip r:embed="rId14"/>
            <a:srcRect/>
            <a:stretch>
              <a:fillRect/>
            </a:stretch>
          </p:blipFill>
          <p:spPr bwMode="auto">
            <a:xfrm>
              <a:off x="4371977" y="6376989"/>
              <a:ext cx="1865313" cy="414337"/>
            </a:xfrm>
            <a:prstGeom prst="rect">
              <a:avLst/>
            </a:prstGeom>
            <a:noFill/>
            <a:ln w="9525">
              <a:noFill/>
              <a:miter lim="800000"/>
              <a:headEnd/>
              <a:tailEnd/>
            </a:ln>
          </p:spPr>
        </p:pic>
      </p:grpSp>
      <p:sp>
        <p:nvSpPr>
          <p:cNvPr id="21" name="Date Placeholder 3"/>
          <p:cNvSpPr>
            <a:spLocks noGrp="1"/>
          </p:cNvSpPr>
          <p:nvPr>
            <p:ph type="dt" sz="half" idx="2"/>
          </p:nvPr>
        </p:nvSpPr>
        <p:spPr>
          <a:xfrm>
            <a:off x="7543800" y="6662518"/>
            <a:ext cx="1371600" cy="118872"/>
          </a:xfrm>
          <a:prstGeom prst="rect">
            <a:avLst/>
          </a:prstGeom>
        </p:spPr>
        <p:txBody>
          <a:bodyPr lIns="0" tIns="0" rIns="0" bIns="0"/>
          <a:lstStyle>
            <a:lvl1pPr algn="r">
              <a:defRPr sz="800">
                <a:solidFill>
                  <a:srgbClr val="FFFFFF"/>
                </a:solidFill>
              </a:defRPr>
            </a:lvl1pPr>
          </a:lstStyle>
          <a:p>
            <a:fld id="{835162B7-1B06-4267-BCA1-F21995089AAB}" type="datetimeFigureOut">
              <a:rPr lang="en-US" smtClean="0"/>
              <a:t>8/19/2013</a:t>
            </a:fld>
            <a:endParaRPr lang="en-US"/>
          </a:p>
        </p:txBody>
      </p:sp>
      <p:sp>
        <p:nvSpPr>
          <p:cNvPr id="22" name="Footer Placeholder 4"/>
          <p:cNvSpPr>
            <a:spLocks noGrp="1"/>
          </p:cNvSpPr>
          <p:nvPr>
            <p:ph type="ftr" sz="quarter" idx="3"/>
          </p:nvPr>
        </p:nvSpPr>
        <p:spPr>
          <a:xfrm>
            <a:off x="6858000" y="6543373"/>
            <a:ext cx="2057400" cy="118872"/>
          </a:xfrm>
          <a:prstGeom prst="rect">
            <a:avLst/>
          </a:prstGeom>
        </p:spPr>
        <p:txBody>
          <a:bodyPr lIns="0" tIns="0" rIns="0" bIns="0" anchor="b"/>
          <a:lstStyle>
            <a:lvl1pPr algn="r">
              <a:defRPr sz="800">
                <a:solidFill>
                  <a:srgbClr val="FFFFFF"/>
                </a:solidFill>
              </a:defRPr>
            </a:lvl1pPr>
          </a:lstStyle>
          <a:p>
            <a:endParaRPr lang="en-US"/>
          </a:p>
        </p:txBody>
      </p:sp>
      <p:sp>
        <p:nvSpPr>
          <p:cNvPr id="23" name="Slide Number Placeholder 5"/>
          <p:cNvSpPr>
            <a:spLocks noGrp="1"/>
          </p:cNvSpPr>
          <p:nvPr>
            <p:ph type="sldNum" sz="quarter" idx="4"/>
          </p:nvPr>
        </p:nvSpPr>
        <p:spPr>
          <a:xfrm>
            <a:off x="228600" y="6664646"/>
            <a:ext cx="612648" cy="118872"/>
          </a:xfrm>
          <a:prstGeom prst="rect">
            <a:avLst/>
          </a:prstGeom>
        </p:spPr>
        <p:txBody>
          <a:bodyPr lIns="0" tIns="0" rIns="0" bIns="0"/>
          <a:lstStyle>
            <a:lvl1pPr>
              <a:defRPr sz="800">
                <a:solidFill>
                  <a:srgbClr val="FFFFFF"/>
                </a:solidFill>
              </a:defRPr>
            </a:lvl1pPr>
          </a:lstStyle>
          <a:p>
            <a:fld id="{B5B06C64-408A-4318-B453-0C8BBDDC92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spcAft>
          <a:spcPts val="300"/>
        </a:spcAft>
        <a:buNone/>
        <a:defRPr sz="2800" b="1" kern="1200">
          <a:solidFill>
            <a:schemeClr val="accent1"/>
          </a:solidFill>
          <a:latin typeface="+mj-lt"/>
          <a:ea typeface="+mj-ea"/>
          <a:cs typeface="+mj-cs"/>
        </a:defRPr>
      </a:lvl1pPr>
    </p:titleStyle>
    <p:bodyStyle>
      <a:lvl1pPr marL="0" indent="0" algn="l" defTabSz="914400" rtl="0" eaLnBrk="1" latinLnBrk="0" hangingPunct="1">
        <a:spcBef>
          <a:spcPts val="0"/>
        </a:spcBef>
        <a:spcAft>
          <a:spcPts val="1400"/>
        </a:spcAft>
        <a:buFont typeface="Arial" pitchFamily="34" charset="0"/>
        <a:buNone/>
        <a:tabLst/>
        <a:defRPr sz="2400" kern="1200">
          <a:solidFill>
            <a:schemeClr val="tx1"/>
          </a:solidFill>
          <a:latin typeface="+mn-lt"/>
          <a:ea typeface="+mn-ea"/>
          <a:cs typeface="+mn-cs"/>
        </a:defRPr>
      </a:lvl1pPr>
      <a:lvl2pPr marL="228600" indent="-228600" algn="l" defTabSz="914400" rtl="0" eaLnBrk="1" latinLnBrk="0" hangingPunct="1">
        <a:spcBef>
          <a:spcPts val="0"/>
        </a:spcBef>
        <a:spcAft>
          <a:spcPts val="700"/>
        </a:spcAft>
        <a:buFont typeface="Arial" pitchFamily="34" charset="0"/>
        <a:buChar char="•"/>
        <a:defRPr sz="2000" kern="1200">
          <a:solidFill>
            <a:schemeClr val="tx1"/>
          </a:solidFill>
          <a:latin typeface="+mn-lt"/>
          <a:ea typeface="+mn-ea"/>
          <a:cs typeface="+mn-cs"/>
        </a:defRPr>
      </a:lvl2pPr>
      <a:lvl3pPr marL="457200" indent="-228600" algn="l" defTabSz="914400" rtl="0" eaLnBrk="1" latinLnBrk="0" hangingPunct="1">
        <a:spcBef>
          <a:spcPts val="0"/>
        </a:spcBef>
        <a:spcAft>
          <a:spcPts val="700"/>
        </a:spcAft>
        <a:buFont typeface="Arial" pitchFamily="34" charset="0"/>
        <a:buChar char="–"/>
        <a:defRPr sz="2000" kern="1200">
          <a:solidFill>
            <a:schemeClr val="tx1"/>
          </a:solidFill>
          <a:latin typeface="+mn-lt"/>
          <a:ea typeface="+mn-ea"/>
          <a:cs typeface="+mn-cs"/>
        </a:defRPr>
      </a:lvl3pPr>
      <a:lvl4pPr marL="685800" indent="-228600" algn="l" defTabSz="914400" rtl="0" eaLnBrk="1" latinLnBrk="0" hangingPunct="1">
        <a:spcBef>
          <a:spcPts val="0"/>
        </a:spcBef>
        <a:spcAft>
          <a:spcPts val="600"/>
        </a:spcAft>
        <a:buFont typeface="Arial" pitchFamily="34" charset="0"/>
        <a:buChar char="•"/>
        <a:defRPr sz="1800" kern="1200">
          <a:solidFill>
            <a:schemeClr val="tx1"/>
          </a:solidFill>
          <a:latin typeface="+mn-lt"/>
          <a:ea typeface="+mn-ea"/>
          <a:cs typeface="+mn-cs"/>
        </a:defRPr>
      </a:lvl4pPr>
      <a:lvl5pPr marL="914400" indent="-228600" algn="l" defTabSz="914400" rtl="0" eaLnBrk="1" latinLnBrk="0" hangingPunct="1">
        <a:spcBef>
          <a:spcPts val="0"/>
        </a:spcBef>
        <a:spcAft>
          <a:spcPts val="600"/>
        </a:spcAft>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smtClean="0"/>
              <a:t>Coding Dojo</a:t>
            </a:r>
            <a:br>
              <a:rPr lang="en-US" dirty="0" smtClean="0"/>
            </a:br>
            <a:r>
              <a:rPr lang="en-US" dirty="0"/>
              <a:t/>
            </a:r>
            <a:br>
              <a:rPr lang="en-US" dirty="0"/>
            </a:br>
            <a:r>
              <a:rPr lang="en-US" dirty="0" smtClean="0"/>
              <a:t>“Decorator” Pattern</a:t>
            </a:r>
            <a:endParaRPr lang="en-US" dirty="0"/>
          </a:p>
        </p:txBody>
      </p:sp>
      <p:sp>
        <p:nvSpPr>
          <p:cNvPr id="3" name="サブタイトル 2"/>
          <p:cNvSpPr>
            <a:spLocks noGrp="1"/>
          </p:cNvSpPr>
          <p:nvPr>
            <p:ph type="subTitle" idx="1"/>
          </p:nvPr>
        </p:nvSpPr>
        <p:spPr/>
        <p:txBody>
          <a:bodyPr/>
          <a:lstStyle/>
          <a:p>
            <a:r>
              <a:rPr lang="en-US" dirty="0" smtClean="0"/>
              <a:t>HSTD R&amp;D </a:t>
            </a:r>
          </a:p>
          <a:p>
            <a:r>
              <a:rPr lang="en-US" dirty="0" smtClean="0"/>
              <a:t>Satoshi Nihonyanagi</a:t>
            </a:r>
          </a:p>
          <a:p>
            <a:endParaRPr lang="en-US" dirty="0"/>
          </a:p>
          <a:p>
            <a:r>
              <a:rPr lang="en-US" dirty="0" smtClean="0"/>
              <a:t>2013/8/19</a:t>
            </a:r>
            <a:endParaRPr lang="en-US" dirty="0"/>
          </a:p>
        </p:txBody>
      </p:sp>
    </p:spTree>
    <p:extLst>
      <p:ext uri="{BB962C8B-B14F-4D97-AF65-F5344CB8AC3E}">
        <p14:creationId xmlns:p14="http://schemas.microsoft.com/office/powerpoint/2010/main" val="417963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課題</a:t>
            </a:r>
            <a:endParaRPr lang="en-US" dirty="0"/>
          </a:p>
        </p:txBody>
      </p:sp>
      <p:sp>
        <p:nvSpPr>
          <p:cNvPr id="5" name="コンテンツ プレースホルダー 4"/>
          <p:cNvSpPr>
            <a:spLocks noGrp="1"/>
          </p:cNvSpPr>
          <p:nvPr>
            <p:ph idx="1"/>
          </p:nvPr>
        </p:nvSpPr>
        <p:spPr/>
        <p:txBody>
          <a:bodyPr>
            <a:normAutofit/>
          </a:bodyPr>
          <a:lstStyle/>
          <a:p>
            <a:pPr marL="342900" indent="-342900">
              <a:buFont typeface="Arial" pitchFamily="34" charset="0"/>
              <a:buChar char="•"/>
            </a:pPr>
            <a:r>
              <a:rPr lang="ja-JP" altLang="en-US" dirty="0" smtClean="0"/>
              <a:t>手元にあるオブジェクトには基本的な機能が用意されているが、そのオブジェクトの基本機能を実行する前や後に、何らかの処理を行いたい</a:t>
            </a:r>
            <a:endParaRPr lang="en-US" altLang="ja-JP" dirty="0" smtClean="0"/>
          </a:p>
          <a:p>
            <a:pPr marL="571500" lvl="1" indent="-342900"/>
            <a:r>
              <a:rPr lang="ja-JP" altLang="en-US" b="1" dirty="0" smtClean="0">
                <a:solidFill>
                  <a:srgbClr val="0070C0"/>
                </a:solidFill>
              </a:rPr>
              <a:t>暗号化・復号化</a:t>
            </a:r>
            <a:endParaRPr lang="en-US" altLang="ja-JP" b="1" dirty="0" smtClean="0">
              <a:solidFill>
                <a:srgbClr val="0070C0"/>
              </a:solidFill>
            </a:endParaRPr>
          </a:p>
          <a:p>
            <a:pPr marL="800100" lvl="2" indent="-342900"/>
            <a:r>
              <a:rPr lang="ja-JP" altLang="en-US" sz="1600" dirty="0"/>
              <a:t>ファイル</a:t>
            </a:r>
            <a:r>
              <a:rPr lang="ja-JP" altLang="en-US" sz="1600" dirty="0" smtClean="0"/>
              <a:t>に書き込む機能は既にある</a:t>
            </a:r>
            <a:endParaRPr lang="en-US" altLang="ja-JP" sz="1600" dirty="0" smtClean="0"/>
          </a:p>
          <a:p>
            <a:pPr marL="800100" lvl="2" indent="-342900"/>
            <a:r>
              <a:rPr lang="ja-JP" altLang="en-US" sz="1600" dirty="0" smtClean="0"/>
              <a:t>暗号化した内容をファイルに書き込みたい</a:t>
            </a:r>
            <a:endParaRPr lang="en-US" altLang="ja-JP" sz="1600" dirty="0"/>
          </a:p>
          <a:p>
            <a:pPr marL="571500" lvl="1" indent="-342900"/>
            <a:r>
              <a:rPr lang="ja-JP" altLang="en-US" b="1" dirty="0" smtClean="0">
                <a:solidFill>
                  <a:srgbClr val="0070C0"/>
                </a:solidFill>
              </a:rPr>
              <a:t>圧縮・</a:t>
            </a:r>
            <a:r>
              <a:rPr lang="ja-JP" altLang="en-US" b="1" dirty="0">
                <a:solidFill>
                  <a:srgbClr val="0070C0"/>
                </a:solidFill>
              </a:rPr>
              <a:t>展開</a:t>
            </a:r>
            <a:endParaRPr lang="en-US" altLang="ja-JP" sz="1600" b="1" dirty="0" smtClean="0">
              <a:solidFill>
                <a:srgbClr val="0070C0"/>
              </a:solidFill>
            </a:endParaRPr>
          </a:p>
          <a:p>
            <a:pPr marL="800100" lvl="2" indent="-342900"/>
            <a:r>
              <a:rPr lang="ja-JP" altLang="en-US" sz="1600" dirty="0" smtClean="0"/>
              <a:t>ファイルを読み込む機能は既にある</a:t>
            </a:r>
            <a:endParaRPr lang="en-US" altLang="ja-JP" sz="1600" dirty="0" smtClean="0"/>
          </a:p>
          <a:p>
            <a:pPr marL="800100" lvl="2" indent="-342900"/>
            <a:r>
              <a:rPr lang="ja-JP" altLang="en-US" sz="1600" dirty="0" smtClean="0"/>
              <a:t>圧縮した内容が書き込まれているファイルを展開した内容として読み込みたい。</a:t>
            </a:r>
            <a:endParaRPr lang="en-US" sz="1600" dirty="0"/>
          </a:p>
        </p:txBody>
      </p:sp>
    </p:spTree>
    <p:extLst>
      <p:ext uri="{BB962C8B-B14F-4D97-AF65-F5344CB8AC3E}">
        <p14:creationId xmlns:p14="http://schemas.microsoft.com/office/powerpoint/2010/main" val="126444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「関数を追加する」「サブクラス化する」方法</a:t>
            </a:r>
            <a:endParaRPr lang="en-US" dirty="0"/>
          </a:p>
        </p:txBody>
      </p:sp>
      <p:sp>
        <p:nvSpPr>
          <p:cNvPr id="3" name="コンテンツ プレースホルダー 2"/>
          <p:cNvSpPr>
            <a:spLocks noGrp="1"/>
          </p:cNvSpPr>
          <p:nvPr>
            <p:ph idx="1"/>
          </p:nvPr>
        </p:nvSpPr>
        <p:spPr/>
        <p:txBody>
          <a:bodyPr>
            <a:normAutofit lnSpcReduction="10000"/>
          </a:bodyPr>
          <a:lstStyle/>
          <a:p>
            <a:pPr marL="342900" indent="-342900">
              <a:buFont typeface="Arial" pitchFamily="34" charset="0"/>
              <a:buChar char="•"/>
            </a:pPr>
            <a:r>
              <a:rPr lang="ja-JP" altLang="en-US" sz="2000" dirty="0" smtClean="0">
                <a:solidFill>
                  <a:srgbClr val="0070C0"/>
                </a:solidFill>
              </a:rPr>
              <a:t>圧縮してファイルに書き込む関数を追加</a:t>
            </a:r>
            <a:endParaRPr lang="en-US" altLang="ja-JP" sz="2000" dirty="0">
              <a:solidFill>
                <a:srgbClr val="0070C0"/>
              </a:solidFill>
            </a:endParaRPr>
          </a:p>
          <a:p>
            <a:pPr lvl="2">
              <a:buFont typeface="Wingdings"/>
              <a:buChar char="à"/>
            </a:pPr>
            <a:r>
              <a:rPr lang="ja-JP" altLang="en-US" dirty="0" smtClean="0">
                <a:sym typeface="Wingdings" pitchFamily="2" charset="2"/>
              </a:rPr>
              <a:t>書き込むデータを圧縮する</a:t>
            </a:r>
            <a:endParaRPr lang="en-US" altLang="ja-JP" dirty="0" smtClean="0">
              <a:sym typeface="Wingdings" pitchFamily="2" charset="2"/>
            </a:endParaRPr>
          </a:p>
          <a:p>
            <a:pPr lvl="2">
              <a:buFont typeface="Wingdings"/>
              <a:buChar char="à"/>
            </a:pPr>
            <a:r>
              <a:rPr lang="ja-JP" altLang="en-US" dirty="0" smtClean="0">
                <a:sym typeface="Wingdings" pitchFamily="2" charset="2"/>
              </a:rPr>
              <a:t>書き込みメソッドを使って書き込む</a:t>
            </a:r>
            <a:endParaRPr lang="en-US" altLang="ja-JP" dirty="0" smtClean="0">
              <a:sym typeface="Wingdings" pitchFamily="2" charset="2"/>
            </a:endParaRPr>
          </a:p>
          <a:p>
            <a:pPr lvl="2">
              <a:buFont typeface="Wingdings"/>
              <a:buChar char="à"/>
            </a:pPr>
            <a:endParaRPr lang="en-US" altLang="ja-JP" dirty="0" smtClean="0">
              <a:sym typeface="Wingdings" pitchFamily="2" charset="2"/>
            </a:endParaRPr>
          </a:p>
          <a:p>
            <a:pPr lvl="1"/>
            <a:r>
              <a:rPr lang="ja-JP" altLang="en-US" dirty="0" smtClean="0">
                <a:solidFill>
                  <a:srgbClr val="0070C0"/>
                </a:solidFill>
                <a:sym typeface="Wingdings" pitchFamily="2" charset="2"/>
              </a:rPr>
              <a:t>暗号化</a:t>
            </a:r>
            <a:r>
              <a:rPr lang="ja-JP" altLang="en-US" dirty="0">
                <a:solidFill>
                  <a:srgbClr val="0070C0"/>
                </a:solidFill>
                <a:sym typeface="Wingdings" pitchFamily="2" charset="2"/>
              </a:rPr>
              <a:t>して</a:t>
            </a:r>
            <a:r>
              <a:rPr lang="ja-JP" altLang="en-US" dirty="0" smtClean="0">
                <a:solidFill>
                  <a:srgbClr val="0070C0"/>
                </a:solidFill>
                <a:sym typeface="Wingdings" pitchFamily="2" charset="2"/>
              </a:rPr>
              <a:t>、ファイルに書き込む関数を追加</a:t>
            </a:r>
            <a:endParaRPr lang="en-US" altLang="ja-JP" dirty="0">
              <a:solidFill>
                <a:srgbClr val="0070C0"/>
              </a:solidFill>
              <a:sym typeface="Wingdings" pitchFamily="2" charset="2"/>
            </a:endParaRPr>
          </a:p>
          <a:p>
            <a:pPr lvl="2">
              <a:buFont typeface="Wingdings"/>
              <a:buChar char="à"/>
            </a:pPr>
            <a:r>
              <a:rPr lang="ja-JP" altLang="en-US" dirty="0" smtClean="0">
                <a:sym typeface="Wingdings" pitchFamily="2" charset="2"/>
              </a:rPr>
              <a:t>書き込むデータを暗号化</a:t>
            </a:r>
            <a:endParaRPr lang="en-US" altLang="ja-JP" dirty="0" smtClean="0"/>
          </a:p>
          <a:p>
            <a:pPr lvl="2">
              <a:buFont typeface="Wingdings"/>
              <a:buChar char="à"/>
            </a:pPr>
            <a:r>
              <a:rPr lang="ja-JP" altLang="en-US" dirty="0" smtClean="0"/>
              <a:t>書き込みメソッドを使って書き込む</a:t>
            </a:r>
            <a:endParaRPr lang="en-US" dirty="0"/>
          </a:p>
          <a:p>
            <a:endParaRPr lang="en-US" altLang="ja-JP" dirty="0" smtClean="0"/>
          </a:p>
          <a:p>
            <a:r>
              <a:rPr lang="ja-JP" altLang="en-US" sz="1800" dirty="0" smtClean="0"/>
              <a:t>？暗号化して、圧縮したデータをファイルに書き込みたい場合は？</a:t>
            </a:r>
            <a:endParaRPr lang="en-US" altLang="ja-JP" sz="1800" dirty="0" smtClean="0"/>
          </a:p>
          <a:p>
            <a:r>
              <a:rPr lang="ja-JP" altLang="en-US" sz="1800" dirty="0" smtClean="0"/>
              <a:t>？メモリ上など、ファイル以外の場所に書き込みたい場合は？</a:t>
            </a:r>
            <a:endParaRPr lang="en-US" altLang="ja-JP" sz="1800" dirty="0" smtClean="0"/>
          </a:p>
          <a:p>
            <a:r>
              <a:rPr lang="en-US" altLang="ja-JP" sz="1800" dirty="0" smtClean="0">
                <a:sym typeface="Wingdings" pitchFamily="2" charset="2"/>
              </a:rPr>
              <a:t> </a:t>
            </a:r>
            <a:r>
              <a:rPr lang="ja-JP" altLang="en-US" sz="1800" dirty="0" smtClean="0">
                <a:sym typeface="Wingdings" pitchFamily="2" charset="2"/>
              </a:rPr>
              <a:t>組み合わせによる爆発が発生</a:t>
            </a:r>
            <a:endParaRPr lang="en-US" altLang="ja-JP" sz="1800" dirty="0" smtClean="0"/>
          </a:p>
          <a:p>
            <a:endParaRPr lang="en-US" altLang="ja-JP" dirty="0" smtClean="0"/>
          </a:p>
          <a:p>
            <a:endParaRPr lang="en-US" altLang="ja-JP" dirty="0" smtClean="0"/>
          </a:p>
        </p:txBody>
      </p:sp>
    </p:spTree>
    <p:extLst>
      <p:ext uri="{BB962C8B-B14F-4D97-AF65-F5344CB8AC3E}">
        <p14:creationId xmlns:p14="http://schemas.microsoft.com/office/powerpoint/2010/main" val="253912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Decorator</a:t>
            </a:r>
            <a:r>
              <a:rPr lang="ja-JP" altLang="en-US" dirty="0" smtClean="0"/>
              <a:t> パターンによる解決策</a:t>
            </a:r>
            <a:endParaRPr lang="en-US" dirty="0"/>
          </a:p>
        </p:txBody>
      </p:sp>
      <p:sp>
        <p:nvSpPr>
          <p:cNvPr id="5" name="コンテンツ プレースホルダー 4"/>
          <p:cNvSpPr>
            <a:spLocks noGrp="1"/>
          </p:cNvSpPr>
          <p:nvPr>
            <p:ph sz="half" idx="1"/>
          </p:nvPr>
        </p:nvSpPr>
        <p:spPr>
          <a:xfrm>
            <a:off x="251520" y="1340768"/>
            <a:ext cx="4270248" cy="4562856"/>
          </a:xfrm>
        </p:spPr>
        <p:txBody>
          <a:bodyPr>
            <a:normAutofit/>
          </a:bodyPr>
          <a:lstStyle/>
          <a:p>
            <a:pPr marL="342900" indent="-342900">
              <a:buFont typeface="Arial" pitchFamily="34" charset="0"/>
              <a:buChar char="•"/>
            </a:pPr>
            <a:r>
              <a:rPr lang="ja-JP" altLang="en-US" dirty="0" smtClean="0"/>
              <a:t>オブジェクト</a:t>
            </a:r>
            <a:r>
              <a:rPr lang="ja-JP" altLang="en-US" dirty="0"/>
              <a:t>に付加的な責務を動的に付加する</a:t>
            </a:r>
            <a:endParaRPr lang="en-US" altLang="ja-JP" dirty="0"/>
          </a:p>
          <a:p>
            <a:pPr marL="342900" indent="-342900">
              <a:buFont typeface="Arial" pitchFamily="34" charset="0"/>
              <a:buChar char="•"/>
            </a:pPr>
            <a:r>
              <a:rPr lang="ja-JP" altLang="en-US" dirty="0"/>
              <a:t>デコレータは、サブクラス化の代替となる、柔軟な機能拡張手段を提供する</a:t>
            </a:r>
            <a:endParaRPr lang="en-US" dirty="0"/>
          </a:p>
          <a:p>
            <a:endParaRPr lang="en-US" altLang="ja-JP" dirty="0" smtClean="0">
              <a:solidFill>
                <a:srgbClr val="0070C0"/>
              </a:solidFill>
            </a:endParaRPr>
          </a:p>
          <a:p>
            <a:r>
              <a:rPr lang="ja-JP" altLang="en-US" dirty="0" smtClean="0">
                <a:solidFill>
                  <a:srgbClr val="0070C0"/>
                </a:solidFill>
              </a:rPr>
              <a:t>サブクラス</a:t>
            </a:r>
            <a:r>
              <a:rPr lang="ja-JP" altLang="en-US" dirty="0">
                <a:solidFill>
                  <a:srgbClr val="0070C0"/>
                </a:solidFill>
              </a:rPr>
              <a:t>を作成せずに（継承を使用せずに）、オブジェクトに機能を追加</a:t>
            </a:r>
            <a:r>
              <a:rPr lang="ja-JP" altLang="en-US" dirty="0" smtClean="0">
                <a:solidFill>
                  <a:srgbClr val="0070C0"/>
                </a:solidFill>
              </a:rPr>
              <a:t>する</a:t>
            </a:r>
            <a:endParaRPr lang="en-US" altLang="ja-JP" dirty="0" smtClean="0">
              <a:solidFill>
                <a:srgbClr val="0070C0"/>
              </a:solidFill>
            </a:endParaRPr>
          </a:p>
          <a:p>
            <a:endParaRPr lang="en-US" altLang="ja-JP" dirty="0">
              <a:solidFill>
                <a:srgbClr val="0070C0"/>
              </a:solidFill>
            </a:endParaRP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412776"/>
            <a:ext cx="4138387" cy="356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5318870"/>
            <a:ext cx="5405984" cy="81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1187624" y="4949538"/>
            <a:ext cx="4108817" cy="369332"/>
          </a:xfrm>
          <a:prstGeom prst="rect">
            <a:avLst/>
          </a:prstGeom>
        </p:spPr>
        <p:txBody>
          <a:bodyPr wrap="none">
            <a:spAutoFit/>
          </a:bodyPr>
          <a:lstStyle/>
          <a:p>
            <a:r>
              <a:rPr lang="ja-JP" altLang="en-US" b="1" u="sng" dirty="0" smtClean="0">
                <a:solidFill>
                  <a:srgbClr val="0070C0"/>
                </a:solidFill>
                <a:sym typeface="Wingdings" pitchFamily="2" charset="2"/>
              </a:rPr>
              <a:t>コンポジション</a:t>
            </a:r>
            <a:r>
              <a:rPr lang="ja-JP" altLang="en-US" b="1" u="sng" dirty="0">
                <a:solidFill>
                  <a:srgbClr val="0070C0"/>
                </a:solidFill>
                <a:sym typeface="Wingdings" pitchFamily="2" charset="2"/>
              </a:rPr>
              <a:t>と委譲による機能拡張</a:t>
            </a:r>
            <a:endParaRPr lang="en-US" altLang="ja-JP" b="1" u="sng" dirty="0">
              <a:solidFill>
                <a:srgbClr val="0070C0"/>
              </a:solidFill>
            </a:endParaRPr>
          </a:p>
        </p:txBody>
      </p:sp>
    </p:spTree>
    <p:extLst>
      <p:ext uri="{BB962C8B-B14F-4D97-AF65-F5344CB8AC3E}">
        <p14:creationId xmlns:p14="http://schemas.microsoft.com/office/powerpoint/2010/main" val="201292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632848" cy="4602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lang="en-US" dirty="0" smtClean="0"/>
              <a:t>.NET Framework</a:t>
            </a:r>
            <a:br>
              <a:rPr lang="en-US" dirty="0" smtClean="0"/>
            </a:br>
            <a:r>
              <a:rPr lang="en-US" dirty="0" err="1" smtClean="0"/>
              <a:t>System.IO.Stream</a:t>
            </a:r>
            <a:endParaRPr lang="en-US" dirty="0"/>
          </a:p>
        </p:txBody>
      </p:sp>
      <p:sp>
        <p:nvSpPr>
          <p:cNvPr id="3" name="角丸四角形 2"/>
          <p:cNvSpPr/>
          <p:nvPr/>
        </p:nvSpPr>
        <p:spPr>
          <a:xfrm>
            <a:off x="323528" y="1268760"/>
            <a:ext cx="4608512" cy="7920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ja-JP" altLang="en-US" sz="1400" b="1" dirty="0"/>
              <a:t>データ</a:t>
            </a:r>
            <a:r>
              <a:rPr lang="ja-JP" altLang="en-US" sz="1400" b="1" dirty="0" smtClean="0"/>
              <a:t>の書き込み・読み込みの前後に、データを加工する（暗号化・圧縮など）機能は、</a:t>
            </a:r>
            <a:r>
              <a:rPr lang="en-US" altLang="ja-JP" sz="1400" b="1" dirty="0" smtClean="0"/>
              <a:t>Decorator </a:t>
            </a:r>
            <a:r>
              <a:rPr lang="ja-JP" altLang="en-US" sz="1400" b="1" dirty="0" smtClean="0"/>
              <a:t>で実装されている</a:t>
            </a:r>
            <a:endParaRPr lang="en-US" sz="1400" b="1" dirty="0"/>
          </a:p>
        </p:txBody>
      </p:sp>
      <p:sp>
        <p:nvSpPr>
          <p:cNvPr id="5" name="角丸四角形吹き出し 4"/>
          <p:cNvSpPr/>
          <p:nvPr/>
        </p:nvSpPr>
        <p:spPr>
          <a:xfrm>
            <a:off x="5508104" y="188640"/>
            <a:ext cx="3456384" cy="756084"/>
          </a:xfrm>
          <a:prstGeom prst="wedgeRoundRectCallout">
            <a:avLst>
              <a:gd name="adj1" fmla="val -45876"/>
              <a:gd name="adj2" fmla="val 65414"/>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100" dirty="0" smtClean="0"/>
              <a:t>ファイルを暗号化して、書き込み</a:t>
            </a:r>
            <a:endParaRPr lang="en-US" altLang="ja-JP" sz="1100" dirty="0" smtClean="0"/>
          </a:p>
          <a:p>
            <a:pPr algn="ctr"/>
            <a:r>
              <a:rPr lang="en-US" sz="1100" dirty="0"/>
              <a:t> </a:t>
            </a:r>
            <a:r>
              <a:rPr lang="en-US" sz="1100" dirty="0" smtClean="0">
                <a:sym typeface="Wingdings" pitchFamily="2" charset="2"/>
              </a:rPr>
              <a:t> </a:t>
            </a:r>
            <a:r>
              <a:rPr lang="en-US" sz="1100" dirty="0" smtClean="0"/>
              <a:t>new </a:t>
            </a:r>
            <a:r>
              <a:rPr lang="en-US" sz="1100" dirty="0" err="1" smtClean="0"/>
              <a:t>CryptoStream</a:t>
            </a:r>
            <a:r>
              <a:rPr lang="en-US" sz="1100" dirty="0" smtClean="0"/>
              <a:t>( new </a:t>
            </a:r>
            <a:r>
              <a:rPr lang="en-US" sz="1100" dirty="0" err="1" smtClean="0"/>
              <a:t>FileStream</a:t>
            </a:r>
            <a:r>
              <a:rPr lang="en-US" sz="1100" dirty="0" smtClean="0"/>
              <a:t>( “hoge.txt”) )</a:t>
            </a:r>
            <a:endParaRPr lang="en-US" sz="1100" dirty="0"/>
          </a:p>
        </p:txBody>
      </p:sp>
      <p:sp>
        <p:nvSpPr>
          <p:cNvPr id="8" name="角丸四角形吹き出し 7"/>
          <p:cNvSpPr/>
          <p:nvPr/>
        </p:nvSpPr>
        <p:spPr>
          <a:xfrm>
            <a:off x="5505850" y="1160748"/>
            <a:ext cx="3458637" cy="756084"/>
          </a:xfrm>
          <a:prstGeom prst="wedgeRoundRectCallout">
            <a:avLst>
              <a:gd name="adj1" fmla="val -45098"/>
              <a:gd name="adj2" fmla="val 72699"/>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100" dirty="0" smtClean="0"/>
              <a:t>ファイルを暗号化して、</a:t>
            </a:r>
            <a:r>
              <a:rPr lang="ja-JP" altLang="en-US" sz="1100" dirty="0"/>
              <a:t>圧縮して、</a:t>
            </a:r>
            <a:r>
              <a:rPr lang="ja-JP" altLang="en-US" sz="1100" dirty="0" smtClean="0"/>
              <a:t>書き込み</a:t>
            </a:r>
            <a:endParaRPr lang="en-US" altLang="ja-JP" sz="1100" dirty="0" smtClean="0"/>
          </a:p>
          <a:p>
            <a:pPr algn="ctr"/>
            <a:r>
              <a:rPr lang="en-US" sz="1100" dirty="0"/>
              <a:t> </a:t>
            </a:r>
            <a:r>
              <a:rPr lang="en-US" sz="1100" dirty="0" smtClean="0">
                <a:sym typeface="Wingdings" pitchFamily="2" charset="2"/>
              </a:rPr>
              <a:t> </a:t>
            </a:r>
            <a:r>
              <a:rPr lang="en-US" sz="1100" dirty="0" smtClean="0"/>
              <a:t>new </a:t>
            </a:r>
            <a:r>
              <a:rPr lang="en-US" sz="1100" dirty="0" err="1" smtClean="0"/>
              <a:t>CryptoStream</a:t>
            </a:r>
            <a:r>
              <a:rPr lang="en-US" sz="1100" dirty="0" smtClean="0"/>
              <a:t>( new </a:t>
            </a:r>
            <a:r>
              <a:rPr lang="en-US" sz="1100" dirty="0" err="1" smtClean="0"/>
              <a:t>GZipStream</a:t>
            </a:r>
            <a:r>
              <a:rPr lang="en-US" sz="1100" dirty="0" smtClean="0"/>
              <a:t>( new </a:t>
            </a:r>
            <a:r>
              <a:rPr lang="en-US" sz="1100" dirty="0" err="1" smtClean="0"/>
              <a:t>FileStream</a:t>
            </a:r>
            <a:r>
              <a:rPr lang="en-US" sz="1100" dirty="0" smtClean="0"/>
              <a:t>( “hoge.txt” ) ) )</a:t>
            </a:r>
            <a:endParaRPr lang="en-US" sz="1100" dirty="0"/>
          </a:p>
        </p:txBody>
      </p:sp>
    </p:spTree>
    <p:extLst>
      <p:ext uri="{BB962C8B-B14F-4D97-AF65-F5344CB8AC3E}">
        <p14:creationId xmlns:p14="http://schemas.microsoft.com/office/powerpoint/2010/main" val="16703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Decorator</a:t>
            </a:r>
            <a:r>
              <a:rPr lang="ja-JP" altLang="en-US" dirty="0"/>
              <a:t> </a:t>
            </a:r>
            <a:r>
              <a:rPr lang="ja-JP" altLang="en-US" dirty="0" smtClean="0"/>
              <a:t>パターンの特徴</a:t>
            </a:r>
            <a:endParaRPr lang="en-US" dirty="0"/>
          </a:p>
        </p:txBody>
      </p:sp>
      <p:sp>
        <p:nvSpPr>
          <p:cNvPr id="5" name="コンテンツ プレースホルダー 4"/>
          <p:cNvSpPr>
            <a:spLocks noGrp="1"/>
          </p:cNvSpPr>
          <p:nvPr>
            <p:ph idx="1"/>
          </p:nvPr>
        </p:nvSpPr>
        <p:spPr/>
        <p:txBody>
          <a:bodyPr>
            <a:normAutofit/>
          </a:bodyPr>
          <a:lstStyle/>
          <a:p>
            <a:pPr lvl="1"/>
            <a:r>
              <a:rPr lang="ja-JP" altLang="en-US" dirty="0" smtClean="0"/>
              <a:t>デコレータは、オブジェクトをラップ（装飾）する</a:t>
            </a:r>
            <a:endParaRPr lang="en-US" altLang="ja-JP" dirty="0" smtClean="0"/>
          </a:p>
          <a:p>
            <a:pPr lvl="2">
              <a:buFont typeface="Wingdings"/>
              <a:buChar char="à"/>
            </a:pPr>
            <a:r>
              <a:rPr lang="ja-JP" altLang="en-US" sz="1600" dirty="0" smtClean="0">
                <a:solidFill>
                  <a:srgbClr val="0070C0"/>
                </a:solidFill>
                <a:sym typeface="Wingdings" pitchFamily="2" charset="2"/>
              </a:rPr>
              <a:t>継承ではなく、コンポジション</a:t>
            </a:r>
            <a:r>
              <a:rPr lang="en-US" altLang="ja-JP" sz="1600" dirty="0" smtClean="0">
                <a:solidFill>
                  <a:srgbClr val="0070C0"/>
                </a:solidFill>
                <a:sym typeface="Wingdings" pitchFamily="2" charset="2"/>
              </a:rPr>
              <a:t>(</a:t>
            </a:r>
            <a:r>
              <a:rPr lang="ja-JP" altLang="en-US" sz="1600" dirty="0" smtClean="0">
                <a:solidFill>
                  <a:srgbClr val="0070C0"/>
                </a:solidFill>
                <a:sym typeface="Wingdings" pitchFamily="2" charset="2"/>
              </a:rPr>
              <a:t>合成</a:t>
            </a:r>
            <a:r>
              <a:rPr lang="en-US" altLang="ja-JP" sz="1600" dirty="0" smtClean="0">
                <a:solidFill>
                  <a:srgbClr val="0070C0"/>
                </a:solidFill>
                <a:sym typeface="Wingdings" pitchFamily="2" charset="2"/>
              </a:rPr>
              <a:t>)</a:t>
            </a:r>
            <a:r>
              <a:rPr lang="ja-JP" altLang="en-US" sz="1600" dirty="0" smtClean="0">
                <a:solidFill>
                  <a:srgbClr val="0070C0"/>
                </a:solidFill>
                <a:sym typeface="Wingdings" pitchFamily="2" charset="2"/>
              </a:rPr>
              <a:t>による機能拡張</a:t>
            </a:r>
            <a:endParaRPr lang="en-US" altLang="ja-JP" sz="1600" dirty="0" smtClean="0">
              <a:solidFill>
                <a:srgbClr val="0070C0"/>
              </a:solidFill>
            </a:endParaRPr>
          </a:p>
          <a:p>
            <a:pPr lvl="1"/>
            <a:r>
              <a:rPr lang="ja-JP" altLang="en-US" dirty="0" smtClean="0"/>
              <a:t>デコレータは、ラップされたオブジェクト同じ基底クラスを持つ</a:t>
            </a:r>
            <a:endParaRPr lang="en-US" altLang="ja-JP" dirty="0" smtClean="0">
              <a:solidFill>
                <a:srgbClr val="0070C0"/>
              </a:solidFill>
              <a:sym typeface="Wingdings" pitchFamily="2" charset="2"/>
            </a:endParaRPr>
          </a:p>
          <a:p>
            <a:pPr lvl="2">
              <a:buFont typeface="Wingdings"/>
              <a:buChar char="à"/>
            </a:pPr>
            <a:r>
              <a:rPr lang="ja-JP" altLang="en-US" sz="1600" dirty="0" smtClean="0">
                <a:solidFill>
                  <a:srgbClr val="0070C0"/>
                </a:solidFill>
                <a:sym typeface="Wingdings" pitchFamily="2" charset="2"/>
              </a:rPr>
              <a:t>デコレータによりラップされたオブジェクトを、ラップされたオブジェクトの代替として使用できる（利用者側からみたインターフェースは変更されない）</a:t>
            </a:r>
            <a:endParaRPr lang="en-US" altLang="ja-JP" sz="1600" dirty="0" smtClean="0">
              <a:solidFill>
                <a:srgbClr val="0070C0"/>
              </a:solidFill>
              <a:sym typeface="Wingdings" pitchFamily="2" charset="2"/>
            </a:endParaRPr>
          </a:p>
          <a:p>
            <a:pPr lvl="3">
              <a:buFont typeface="Wingdings"/>
              <a:buChar char="à"/>
            </a:pPr>
            <a:r>
              <a:rPr lang="ja-JP" altLang="en-US" sz="1400" dirty="0">
                <a:solidFill>
                  <a:schemeClr val="accent6">
                    <a:lumMod val="60000"/>
                    <a:lumOff val="40000"/>
                  </a:schemeClr>
                </a:solidFill>
                <a:sym typeface="Wingdings" pitchFamily="2" charset="2"/>
              </a:rPr>
              <a:t>具体的</a:t>
            </a:r>
            <a:r>
              <a:rPr lang="ja-JP" altLang="en-US" sz="1400" dirty="0" smtClean="0">
                <a:solidFill>
                  <a:schemeClr val="accent6">
                    <a:lumMod val="60000"/>
                    <a:lumOff val="40000"/>
                  </a:schemeClr>
                </a:solidFill>
                <a:sym typeface="Wingdings" pitchFamily="2" charset="2"/>
              </a:rPr>
              <a:t>な具象クラスに依存するコードは</a:t>
            </a:r>
            <a:r>
              <a:rPr lang="en-US" altLang="ja-JP" sz="1400" dirty="0" smtClean="0">
                <a:solidFill>
                  <a:schemeClr val="accent6">
                    <a:lumMod val="60000"/>
                    <a:lumOff val="40000"/>
                  </a:schemeClr>
                </a:solidFill>
                <a:sym typeface="Wingdings" pitchFamily="2" charset="2"/>
              </a:rPr>
              <a:t>NG</a:t>
            </a:r>
            <a:endParaRPr lang="en-US" altLang="ja-JP" sz="1400" dirty="0">
              <a:solidFill>
                <a:schemeClr val="accent6">
                  <a:lumMod val="60000"/>
                  <a:lumOff val="40000"/>
                </a:schemeClr>
              </a:solidFill>
              <a:sym typeface="Wingdings" pitchFamily="2" charset="2"/>
            </a:endParaRPr>
          </a:p>
          <a:p>
            <a:pPr lvl="1"/>
            <a:endParaRPr lang="en-US" altLang="ja-JP" dirty="0" smtClean="0">
              <a:sym typeface="Wingdings" pitchFamily="2" charset="2"/>
            </a:endParaRPr>
          </a:p>
          <a:p>
            <a:pPr lvl="1"/>
            <a:r>
              <a:rPr lang="ja-JP" altLang="en-US" dirty="0" smtClean="0">
                <a:sym typeface="Wingdings" pitchFamily="2" charset="2"/>
              </a:rPr>
              <a:t>デコレータは、ラップしたオブジェクトに処理を委譲する前後に独自の処理を追加する</a:t>
            </a:r>
            <a:endParaRPr lang="en-US" altLang="ja-JP" dirty="0" smtClean="0">
              <a:sym typeface="Wingdings" pitchFamily="2" charset="2"/>
            </a:endParaRPr>
          </a:p>
          <a:p>
            <a:pPr lvl="1"/>
            <a:r>
              <a:rPr lang="ja-JP" altLang="en-US" dirty="0" smtClean="0">
                <a:sym typeface="Wingdings" pitchFamily="2" charset="2"/>
              </a:rPr>
              <a:t>複数のデコレータで、オブジェクトをラップできる</a:t>
            </a:r>
            <a:endParaRPr lang="en-US" altLang="ja-JP" dirty="0" smtClean="0">
              <a:sym typeface="Wingdings" pitchFamily="2" charset="2"/>
            </a:endParaRPr>
          </a:p>
          <a:p>
            <a:pPr lvl="2">
              <a:buFont typeface="Wingdings"/>
              <a:buChar char="à"/>
            </a:pPr>
            <a:r>
              <a:rPr lang="ja-JP" altLang="en-US" sz="1600" dirty="0">
                <a:solidFill>
                  <a:srgbClr val="0070C0"/>
                </a:solidFill>
                <a:sym typeface="Wingdings" pitchFamily="2" charset="2"/>
              </a:rPr>
              <a:t> </a:t>
            </a:r>
            <a:r>
              <a:rPr lang="ja-JP" altLang="en-US" sz="1600" dirty="0" smtClean="0">
                <a:solidFill>
                  <a:srgbClr val="0070C0"/>
                </a:solidFill>
                <a:sym typeface="Wingdings" pitchFamily="2" charset="2"/>
              </a:rPr>
              <a:t>機能拡張は、デコレータの追加、および、デコレータの組み合わせ（委譲の連鎖）により実現。既存コードは、変更不要。</a:t>
            </a:r>
            <a:endParaRPr lang="en-US" altLang="ja-JP" sz="1600" dirty="0" smtClean="0">
              <a:solidFill>
                <a:srgbClr val="0070C0"/>
              </a:solidFill>
              <a:sym typeface="Wingdings" pitchFamily="2" charset="2"/>
            </a:endParaRPr>
          </a:p>
          <a:p>
            <a:pPr lvl="2">
              <a:buFont typeface="Wingdings"/>
              <a:buChar char="à"/>
            </a:pPr>
            <a:r>
              <a:rPr lang="ja-JP" altLang="en-US" sz="1600" dirty="0">
                <a:solidFill>
                  <a:srgbClr val="0070C0"/>
                </a:solidFill>
                <a:sym typeface="Wingdings" pitchFamily="2" charset="2"/>
              </a:rPr>
              <a:t>実行時</a:t>
            </a:r>
            <a:r>
              <a:rPr lang="ja-JP" altLang="en-US" sz="1600" dirty="0" smtClean="0">
                <a:solidFill>
                  <a:srgbClr val="0070C0"/>
                </a:solidFill>
                <a:sym typeface="Wingdings" pitchFamily="2" charset="2"/>
              </a:rPr>
              <a:t>に動的にデコレータを組み合わせて、所望の機能を合成することが可能</a:t>
            </a:r>
            <a:endParaRPr lang="en-US" altLang="ja-JP" dirty="0">
              <a:solidFill>
                <a:srgbClr val="0070C0"/>
              </a:solidFill>
              <a:sym typeface="Wingdings" pitchFamily="2" charset="2"/>
            </a:endParaRPr>
          </a:p>
        </p:txBody>
      </p:sp>
    </p:spTree>
    <p:extLst>
      <p:ext uri="{BB962C8B-B14F-4D97-AF65-F5344CB8AC3E}">
        <p14:creationId xmlns:p14="http://schemas.microsoft.com/office/powerpoint/2010/main" val="376873962"/>
      </p:ext>
    </p:extLst>
  </p:cSld>
  <p:clrMapOvr>
    <a:masterClrMapping/>
  </p:clrMapOvr>
</p:sld>
</file>

<file path=ppt/theme/theme1.xml><?xml version="1.0" encoding="utf-8"?>
<a:theme xmlns:a="http://schemas.openxmlformats.org/drawingml/2006/main" name="AGILENT PPT 2007">
  <a:themeElements>
    <a:clrScheme name="AGILENT COLORS 2">
      <a:dk1>
        <a:srgbClr val="000000"/>
      </a:dk1>
      <a:lt1>
        <a:srgbClr val="FFFFFF"/>
      </a:lt1>
      <a:dk2>
        <a:srgbClr val="000000"/>
      </a:dk2>
      <a:lt2>
        <a:srgbClr val="FFFFFF"/>
      </a:lt2>
      <a:accent1>
        <a:srgbClr val="0099CC"/>
      </a:accent1>
      <a:accent2>
        <a:srgbClr val="FF9900"/>
      </a:accent2>
      <a:accent3>
        <a:srgbClr val="669933"/>
      </a:accent3>
      <a:accent4>
        <a:srgbClr val="FFCC00"/>
      </a:accent4>
      <a:accent5>
        <a:srgbClr val="003366"/>
      </a:accent5>
      <a:accent6>
        <a:srgbClr val="990000"/>
      </a:accent6>
      <a:hlink>
        <a:srgbClr val="0099CC"/>
      </a:hlink>
      <a:folHlink>
        <a:srgbClr val="990066"/>
      </a:folHlink>
    </a:clrScheme>
    <a:fontScheme name="AGILENT PPT &amp; OUTLOO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TotalTime>
  <Words>450</Words>
  <Application>Microsoft Office PowerPoint</Application>
  <PresentationFormat>画面に合わせる (4:3)</PresentationFormat>
  <Paragraphs>48</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AGILENT PPT 2007</vt:lpstr>
      <vt:lpstr>Coding Dojo  “Decorator” Pattern</vt:lpstr>
      <vt:lpstr>課題</vt:lpstr>
      <vt:lpstr>「関数を追加する」「サブクラス化する」方法</vt:lpstr>
      <vt:lpstr>Decorator パターンによる解決策</vt:lpstr>
      <vt:lpstr>.NET Framework System.IO.Stream</vt:lpstr>
      <vt:lpstr>Decorator パターンの特徴</vt:lpstr>
    </vt:vector>
  </TitlesOfParts>
  <Company>Agilent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snihonya</dc:creator>
  <cp:lastModifiedBy>snihonya</cp:lastModifiedBy>
  <cp:revision>38</cp:revision>
  <dcterms:created xsi:type="dcterms:W3CDTF">2013-08-14T03:00:29Z</dcterms:created>
  <dcterms:modified xsi:type="dcterms:W3CDTF">2013-08-19T01:29:12Z</dcterms:modified>
</cp:coreProperties>
</file>