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ヒラギノ明朝 ProN W3" charset="0"/>
        <a:cs typeface="ヒラギノ明朝 ProN W3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ヒラギノ明朝 ProN W3" charset="0"/>
        <a:cs typeface="ヒラギノ明朝 ProN W3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ヒラギノ明朝 ProN W3" charset="0"/>
        <a:cs typeface="ヒラギノ明朝 ProN W3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ヒラギノ明朝 ProN W3" charset="0"/>
        <a:cs typeface="ヒラギノ明朝 ProN W3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ヒラギノ明朝 ProN W3" charset="0"/>
        <a:cs typeface="ヒラギノ明朝 ProN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明朝 ProN W3" charset="0"/>
        <a:cs typeface="ヒラギノ明朝 ProN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明朝 ProN W3" charset="0"/>
        <a:cs typeface="ヒラギノ明朝 ProN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明朝 ProN W3" charset="0"/>
        <a:cs typeface="ヒラギノ明朝 ProN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明朝 ProN W3" charset="0"/>
        <a:cs typeface="ヒラギノ明朝 ProN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間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75DCB02-9BB8-47FD-8907-85C794F793BA}" styleName="テーマ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160" y="-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E10AAFD7-89F7-C049-9DC6-A88E77DBBD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9686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400">
                <a:solidFill>
                  <a:schemeClr val="tx1"/>
                </a:solidFill>
                <a:latin typeface="Arial" charset="0"/>
                <a:ea typeface="ヒラギノ明朝 ProN W3" charset="0"/>
                <a:cs typeface="ヒラギノ明朝 ProN W3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400">
                <a:solidFill>
                  <a:schemeClr val="tx1"/>
                </a:solidFill>
                <a:latin typeface="Arial" charset="0"/>
                <a:ea typeface="ヒラギノ明朝 ProN W3" charset="0"/>
                <a:cs typeface="ヒラギノ明朝 ProN W3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400">
                <a:solidFill>
                  <a:schemeClr val="tx1"/>
                </a:solidFill>
                <a:latin typeface="Arial" charset="0"/>
                <a:ea typeface="ヒラギノ明朝 ProN W3" charset="0"/>
                <a:cs typeface="ヒラギノ明朝 ProN W3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400">
                <a:solidFill>
                  <a:schemeClr val="tx1"/>
                </a:solidFill>
                <a:latin typeface="Arial" charset="0"/>
                <a:ea typeface="ヒラギノ明朝 ProN W3" charset="0"/>
                <a:cs typeface="ヒラギノ明朝 ProN W3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400">
                <a:solidFill>
                  <a:schemeClr val="tx1"/>
                </a:solidFill>
                <a:latin typeface="Arial" charset="0"/>
                <a:ea typeface="ヒラギノ明朝 ProN W3" charset="0"/>
                <a:cs typeface="ヒラギノ明朝 ProN W3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400">
                <a:solidFill>
                  <a:schemeClr val="tx1"/>
                </a:solidFill>
                <a:latin typeface="Arial" charset="0"/>
                <a:ea typeface="ヒラギノ明朝 ProN W3" charset="0"/>
                <a:cs typeface="ヒラギノ明朝 ProN W3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400">
                <a:solidFill>
                  <a:schemeClr val="tx1"/>
                </a:solidFill>
                <a:latin typeface="Arial" charset="0"/>
                <a:ea typeface="ヒラギノ明朝 ProN W3" charset="0"/>
                <a:cs typeface="ヒラギノ明朝 ProN W3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400">
                <a:solidFill>
                  <a:schemeClr val="tx1"/>
                </a:solidFill>
                <a:latin typeface="Arial" charset="0"/>
                <a:ea typeface="ヒラギノ明朝 ProN W3" charset="0"/>
                <a:cs typeface="ヒラギノ明朝 ProN W3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400">
                <a:solidFill>
                  <a:schemeClr val="tx1"/>
                </a:solidFill>
                <a:latin typeface="Arial" charset="0"/>
                <a:ea typeface="ヒラギノ明朝 ProN W3" charset="0"/>
                <a:cs typeface="ヒラギノ明朝 ProN W3" charset="0"/>
              </a:defRPr>
            </a:lvl9pPr>
          </a:lstStyle>
          <a:p>
            <a:fld id="{DF63217C-CCC6-6D45-BAD0-43B9E1EBAD65}" type="slidenum">
              <a:rPr kumimoji="0" lang="en-US" altLang="ja-JP" sz="1400">
                <a:solidFill>
                  <a:srgbClr val="000000"/>
                </a:solidFill>
                <a:latin typeface="Times New Roman" charset="0"/>
                <a:ea typeface="ＭＳ Ｐ明朝" charset="0"/>
                <a:cs typeface="ＭＳ Ｐ明朝" charset="0"/>
              </a:rPr>
              <a:pPr/>
              <a:t>1</a:t>
            </a:fld>
            <a:endParaRPr kumimoji="0" lang="en-US" altLang="ja-JP" sz="1400">
              <a:solidFill>
                <a:srgbClr val="000000"/>
              </a:solidFill>
              <a:latin typeface="Times New Roman" charset="0"/>
              <a:ea typeface="ＭＳ Ｐ明朝" charset="0"/>
              <a:cs typeface="ＭＳ Ｐ明朝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anchor="ctr"/>
          <a:lstStyle/>
          <a:p>
            <a:pPr>
              <a:defRPr/>
            </a:pPr>
            <a:endParaRPr kumimoji="0" lang="ja-JP" alt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0454E-853E-3847-B0BD-BD8A06C1D8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2116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5BED7-D7CB-3748-AE66-814AB8C775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63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C890-0F35-2148-A4E0-BA143AC3F5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445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F544C-C1EA-0147-951A-0C60AD6D2A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793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791B3-052C-1E4C-B50F-8E8BC60985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781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DC5E-A6DD-C440-9AE9-77E5D9BCF8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05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EBCBF-9C5F-A94F-BD44-45AEC4C106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887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85FA6-6B54-3D45-A873-4F80E23FC2A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402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E230E-8118-BB4C-923F-609E6FF431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157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91658-6FE8-F347-A884-C0C7BA0F3A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439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4068-D51A-F040-8BB8-A8F9EAFABB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338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6094C-A6BB-6B43-99DA-B073C6B7DD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394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タイトルテキストの書式を編集するにはクリックします。マスター</a:t>
            </a:r>
            <a:r>
              <a:rPr lang="en-GB" altLang="ja-JP"/>
              <a:t> </a:t>
            </a:r>
            <a:r>
              <a:rPr lang="ja-JP" altLang="en-GB"/>
              <a:t>タイトルの書式設定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r>
              <a:rPr lang="en-US"/>
              <a:t>1/11/12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>
                <a:solidFill>
                  <a:srgbClr val="000000"/>
                </a:solidFill>
                <a:latin typeface="Calibri" charset="0"/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C86395E2-D4F2-364F-AF1D-CC564FF4E4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Calibri" charset="0"/>
          <a:ea typeface="ヒラギノ明朝 ProN W3" charset="0"/>
          <a:cs typeface="ヒラギノ明朝 ProN W3" charset="0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Calibri" charset="0"/>
          <a:ea typeface="ヒラギノ明朝 ProN W3" charset="0"/>
          <a:cs typeface="ヒラギノ明朝 ProN W3" charset="0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Calibri" charset="0"/>
          <a:ea typeface="ヒラギノ明朝 ProN W3" charset="0"/>
          <a:cs typeface="ヒラギノ明朝 ProN W3" charset="0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Calibri" charset="0"/>
          <a:ea typeface="ヒラギノ明朝 ProN W3" charset="0"/>
          <a:cs typeface="ヒラギノ明朝 ProN W3" charset="0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ヒラギノ明朝 ProN W3" charset="0"/>
          <a:cs typeface="ヒラギノ明朝 ProN W3" charset="0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ヒラギノ明朝 ProN W3" charset="0"/>
          <a:cs typeface="ヒラギノ明朝 ProN W3" charset="0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ヒラギノ明朝 ProN W3" charset="0"/>
          <a:cs typeface="ヒラギノ明朝 ProN W3" charset="0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ヒラギノ明朝 ProN W3" charset="0"/>
          <a:cs typeface="ヒラギノ明朝 ProN W3" charset="0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3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g"/><Relationship Id="rId10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412b699tMkL._SY300_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674058"/>
            <a:ext cx="799058" cy="799058"/>
          </a:xfrm>
          <a:prstGeom prst="rect">
            <a:avLst/>
          </a:prstGeom>
        </p:spPr>
      </p:pic>
      <p:pic>
        <p:nvPicPr>
          <p:cNvPr id="2" name="図 1" descr="写真 2015-05-18 3 47 3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002181"/>
            <a:ext cx="1323075" cy="1721185"/>
          </a:xfrm>
          <a:prstGeom prst="rect">
            <a:avLst/>
          </a:prstGeom>
        </p:spPr>
      </p:pic>
      <p:pic>
        <p:nvPicPr>
          <p:cNvPr id="13" name="図 12" descr="740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44824"/>
            <a:ext cx="627157" cy="160792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1916832"/>
            <a:ext cx="868370" cy="1511608"/>
          </a:xfrm>
          <a:prstGeom prst="rect">
            <a:avLst/>
          </a:prstGeom>
        </p:spPr>
      </p:pic>
      <p:sp>
        <p:nvSpPr>
          <p:cNvPr id="15361" name="Rectangle 2"/>
          <p:cNvSpPr>
            <a:spLocks noChangeArrowheads="1"/>
          </p:cNvSpPr>
          <p:nvPr/>
        </p:nvSpPr>
        <p:spPr bwMode="auto">
          <a:xfrm>
            <a:off x="6811963" y="96838"/>
            <a:ext cx="935037" cy="2444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altLang="ja-JP" sz="1000" dirty="0" smtClean="0">
                <a:solidFill>
                  <a:srgbClr val="000000"/>
                </a:solidFill>
                <a:latin typeface="ヒラギノ角ゴ Std W6" charset="0"/>
                <a:ea typeface="ヒラギノ角ゴ Std W6" charset="0"/>
                <a:cs typeface="ヒラギノ角ゴ Std W6" charset="0"/>
              </a:rPr>
              <a:t>SSR</a:t>
            </a:r>
            <a:endParaRPr lang="en-US" altLang="ja-JP" sz="1000" dirty="0">
              <a:solidFill>
                <a:srgbClr val="000000"/>
              </a:solidFill>
              <a:latin typeface="ヒラギノ角ゴ Std W6" charset="0"/>
              <a:ea typeface="ヒラギノ角ゴ Std W6" charset="0"/>
              <a:cs typeface="ヒラギノ角ゴ Std W6" charset="0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2205038" y="96838"/>
            <a:ext cx="790575" cy="2444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ja-JP" altLang="en-US" sz="1000" dirty="0">
                <a:solidFill>
                  <a:schemeClr val="bg1"/>
                </a:solidFill>
                <a:latin typeface="ヒラギノ角ゴ Std W6"/>
                <a:ea typeface="ヒラギノ角ゴ Std W6"/>
                <a:cs typeface="ヒラギノ角ゴ Std W6"/>
              </a:rPr>
              <a:t>キャラ名　　</a:t>
            </a:r>
            <a:endParaRPr lang="en-US" altLang="ja-JP" sz="1000" dirty="0">
              <a:solidFill>
                <a:schemeClr val="bg1"/>
              </a:solidFill>
              <a:latin typeface="ヒラギノ角ゴ Std W6"/>
              <a:ea typeface="ヒラギノ角ゴ Std W6"/>
              <a:cs typeface="ヒラギノ角ゴ Std W6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068638" y="96838"/>
            <a:ext cx="3095625" cy="2444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kumimoji="1" lang="ja-JP" altLang="en-US" sz="1000" smtClean="0">
                <a:latin typeface="ヒラギノ角ゴ Std W6" charset="0"/>
                <a:ea typeface="ヒラギノ角ゴ Std W6" charset="0"/>
                <a:cs typeface="ヒラギノ角ゴ Std W6" charset="0"/>
              </a:rPr>
              <a:t>キャラ名　シャルロッテ・ランドワーフ</a:t>
            </a:r>
            <a:endParaRPr kumimoji="1" lang="ja-JP" altLang="en-US" sz="1000">
              <a:latin typeface="ヒラギノ角ゴ Std W6" charset="0"/>
              <a:ea typeface="ヒラギノ角ゴ Std W6" charset="0"/>
              <a:cs typeface="ヒラギノ角ゴ Std W6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6237288" y="96838"/>
            <a:ext cx="644525" cy="2444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ja-JP" altLang="en-US" sz="1000" dirty="0">
                <a:solidFill>
                  <a:schemeClr val="bg1"/>
                </a:solidFill>
                <a:latin typeface="ヒラギノ角ゴ Std W6"/>
                <a:ea typeface="ヒラギノ角ゴ Std W6"/>
                <a:cs typeface="ヒラギノ角ゴ Std W6"/>
              </a:rPr>
              <a:t>ランク　　</a:t>
            </a:r>
            <a:endParaRPr lang="en-US" altLang="ja-JP" sz="1000" dirty="0">
              <a:solidFill>
                <a:schemeClr val="bg1"/>
              </a:solidFill>
              <a:latin typeface="ヒラギノ角ゴ Std W6"/>
              <a:ea typeface="ヒラギノ角ゴ Std W6"/>
              <a:cs typeface="ヒラギノ角ゴ Std W6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7820025" y="96838"/>
            <a:ext cx="576263" cy="2444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ja-JP" altLang="en-US" sz="1000" dirty="0">
                <a:solidFill>
                  <a:schemeClr val="bg1"/>
                </a:solidFill>
                <a:latin typeface="ヒラギノ角ゴ Std W6"/>
                <a:ea typeface="ヒラギノ角ゴ Std W6"/>
                <a:cs typeface="ヒラギノ角ゴ Std W6"/>
              </a:rPr>
              <a:t>性別</a:t>
            </a:r>
            <a:endParaRPr lang="en-US" altLang="ja-JP" sz="1000" dirty="0">
              <a:solidFill>
                <a:schemeClr val="bg1"/>
              </a:solidFill>
              <a:latin typeface="ヒラギノ角ゴ Std W6"/>
              <a:ea typeface="ヒラギノ角ゴ Std W6"/>
              <a:cs typeface="ヒラギノ角ゴ Std W6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8396288" y="96838"/>
            <a:ext cx="647700" cy="2444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ja-JP" altLang="en-US" sz="1000" dirty="0" smtClean="0">
                <a:solidFill>
                  <a:srgbClr val="000000"/>
                </a:solidFill>
                <a:latin typeface="ヒラギノ角ゴ Std W6" charset="0"/>
                <a:ea typeface="ヒラギノ角ゴ Std W6" charset="0"/>
                <a:cs typeface="ヒラギノ角ゴ Std W6" charset="0"/>
              </a:rPr>
              <a:t>女</a:t>
            </a:r>
            <a:endParaRPr lang="en-US" altLang="ja-JP" sz="1000" dirty="0">
              <a:solidFill>
                <a:srgbClr val="000000"/>
              </a:solidFill>
              <a:latin typeface="ヒラギノ角ゴ Std W6" charset="0"/>
              <a:ea typeface="ヒラギノ角ゴ Std W6" charset="0"/>
              <a:cs typeface="ヒラギノ角ゴ Std W6" charset="0"/>
            </a:endParaRPr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3708400" y="434975"/>
            <a:ext cx="1592263" cy="2444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ja-JP" altLang="en-US" sz="1000" dirty="0" smtClean="0">
                <a:solidFill>
                  <a:srgbClr val="000000"/>
                </a:solidFill>
                <a:latin typeface="ヒラギノ角ゴ Std W6" charset="0"/>
                <a:ea typeface="ヒラギノ角ゴ Std W6" charset="0"/>
                <a:cs typeface="ヒラギノ角ゴ Std W6" charset="0"/>
              </a:rPr>
              <a:t>ロッド</a:t>
            </a:r>
            <a:endParaRPr lang="en-US" altLang="ja-JP" sz="1000" dirty="0">
              <a:solidFill>
                <a:srgbClr val="000000"/>
              </a:solidFill>
              <a:latin typeface="ヒラギノ角ゴ Std W6" charset="0"/>
              <a:ea typeface="ヒラギノ角ゴ Std W6" charset="0"/>
              <a:cs typeface="ヒラギノ角ゴ Std W6" charset="0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07950" y="434975"/>
            <a:ext cx="792163" cy="2444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ja-JP" altLang="en-US" sz="1000" dirty="0">
                <a:solidFill>
                  <a:schemeClr val="bg1"/>
                </a:solidFill>
                <a:latin typeface="ヒラギノ角ゴ Std W6"/>
                <a:ea typeface="ヒラギノ角ゴ Std W6"/>
                <a:cs typeface="ヒラギノ角ゴ Std W6"/>
              </a:rPr>
              <a:t>ジョブ</a:t>
            </a:r>
            <a:endParaRPr lang="en-US" altLang="ja-JP" sz="1000" dirty="0">
              <a:solidFill>
                <a:schemeClr val="bg1"/>
              </a:solidFill>
              <a:latin typeface="ヒラギノ角ゴ Std W6"/>
              <a:ea typeface="ヒラギノ角ゴ Std W6"/>
              <a:cs typeface="ヒラギノ角ゴ Std W6"/>
            </a:endParaRPr>
          </a:p>
        </p:txBody>
      </p:sp>
      <p:sp>
        <p:nvSpPr>
          <p:cNvPr id="15369" name="Rectangle 2"/>
          <p:cNvSpPr>
            <a:spLocks noChangeArrowheads="1"/>
          </p:cNvSpPr>
          <p:nvPr/>
        </p:nvSpPr>
        <p:spPr bwMode="auto">
          <a:xfrm>
            <a:off x="900113" y="434975"/>
            <a:ext cx="1943100" cy="2444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ja-JP" altLang="en-US" sz="1000" dirty="0" smtClean="0">
                <a:solidFill>
                  <a:srgbClr val="000000"/>
                </a:solidFill>
                <a:latin typeface="ヒラギノ角ゴ Std W6" charset="0"/>
                <a:ea typeface="ヒラギノ角ゴ Std W6" charset="0"/>
                <a:cs typeface="ヒラギノ角ゴ Std W6" charset="0"/>
              </a:rPr>
              <a:t>ウィザード</a:t>
            </a:r>
            <a:endParaRPr lang="en-US" altLang="ja-JP" sz="1000" dirty="0">
              <a:solidFill>
                <a:srgbClr val="000000"/>
              </a:solidFill>
              <a:latin typeface="ヒラギノ角ゴ Std W6" charset="0"/>
              <a:ea typeface="ヒラギノ角ゴ Std W6" charset="0"/>
              <a:cs typeface="ヒラギノ角ゴ Std W6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2916238" y="434975"/>
            <a:ext cx="792162" cy="2444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ja-JP" altLang="en-US" sz="1000" dirty="0">
                <a:solidFill>
                  <a:schemeClr val="bg1"/>
                </a:solidFill>
                <a:latin typeface="ヒラギノ角ゴ Std W6"/>
                <a:ea typeface="ヒラギノ角ゴ Std W6"/>
                <a:cs typeface="ヒラギノ角ゴ Std W6"/>
              </a:rPr>
              <a:t>所持武器　　</a:t>
            </a:r>
            <a:endParaRPr lang="en-US" altLang="ja-JP" sz="1000" dirty="0">
              <a:solidFill>
                <a:schemeClr val="bg1"/>
              </a:solidFill>
              <a:latin typeface="ヒラギノ角ゴ Std W6"/>
              <a:ea typeface="ヒラギノ角ゴ Std W6"/>
              <a:cs typeface="ヒラギノ角ゴ Std W6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7820025" y="434975"/>
            <a:ext cx="576263" cy="2444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ja-JP" altLang="en-US" sz="1000" dirty="0">
                <a:solidFill>
                  <a:schemeClr val="bg1"/>
                </a:solidFill>
                <a:latin typeface="ヒラギノ角ゴ Std W6"/>
                <a:ea typeface="ヒラギノ角ゴ Std W6"/>
                <a:cs typeface="ヒラギノ角ゴ Std W6"/>
              </a:rPr>
              <a:t>種族</a:t>
            </a:r>
            <a:endParaRPr lang="en-US" altLang="ja-JP" sz="1000" dirty="0">
              <a:solidFill>
                <a:schemeClr val="bg1"/>
              </a:solidFill>
              <a:latin typeface="ヒラギノ角ゴ Std W6"/>
              <a:ea typeface="ヒラギノ角ゴ Std W6"/>
              <a:cs typeface="ヒラギノ角ゴ Std W6"/>
            </a:endParaRPr>
          </a:p>
        </p:txBody>
      </p:sp>
      <p:sp>
        <p:nvSpPr>
          <p:cNvPr id="15372" name="Rectangle 2"/>
          <p:cNvSpPr>
            <a:spLocks noChangeArrowheads="1"/>
          </p:cNvSpPr>
          <p:nvPr/>
        </p:nvSpPr>
        <p:spPr bwMode="auto">
          <a:xfrm>
            <a:off x="8396288" y="434975"/>
            <a:ext cx="647700" cy="244767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ja-JP" altLang="en-US" sz="1000" dirty="0" smtClean="0">
                <a:solidFill>
                  <a:srgbClr val="000000"/>
                </a:solidFill>
                <a:latin typeface="ヒラギノ角ゴ Std W6" charset="0"/>
                <a:ea typeface="ヒラギノ角ゴ Std W6" charset="0"/>
                <a:cs typeface="ヒラギノ角ゴ Std W6" charset="0"/>
              </a:rPr>
              <a:t>獣人</a:t>
            </a:r>
            <a:endParaRPr lang="en-US" altLang="ja-JP" sz="1000" dirty="0">
              <a:solidFill>
                <a:srgbClr val="000000"/>
              </a:solidFill>
              <a:latin typeface="ヒラギノ角ゴ Std W6" charset="0"/>
              <a:ea typeface="ヒラギノ角ゴ Std W6" charset="0"/>
              <a:cs typeface="ヒラギノ角ゴ Std W6" charset="0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11125" y="96838"/>
            <a:ext cx="792163" cy="2444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ja-JP" altLang="en-US" sz="1000" dirty="0">
                <a:solidFill>
                  <a:schemeClr val="bg1"/>
                </a:solidFill>
                <a:latin typeface="ヒラギノ角ゴ Std W6"/>
                <a:ea typeface="ヒラギノ角ゴ Std W6"/>
                <a:cs typeface="ヒラギノ角ゴ Std W6"/>
              </a:rPr>
              <a:t>作者</a:t>
            </a:r>
            <a:endParaRPr lang="en-US" altLang="ja-JP" sz="1000" dirty="0">
              <a:solidFill>
                <a:schemeClr val="bg1"/>
              </a:solidFill>
              <a:latin typeface="ヒラギノ角ゴ Std W6"/>
              <a:ea typeface="ヒラギノ角ゴ Std W6"/>
              <a:cs typeface="ヒラギノ角ゴ Std W6"/>
            </a:endParaRPr>
          </a:p>
        </p:txBody>
      </p:sp>
      <p:sp>
        <p:nvSpPr>
          <p:cNvPr id="15374" name="Rectangle 2"/>
          <p:cNvSpPr>
            <a:spLocks noChangeArrowheads="1"/>
          </p:cNvSpPr>
          <p:nvPr/>
        </p:nvSpPr>
        <p:spPr bwMode="auto">
          <a:xfrm>
            <a:off x="903288" y="96838"/>
            <a:ext cx="1220787" cy="2444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kumimoji="1" lang="ja-JP" altLang="en-US" sz="1000">
                <a:latin typeface="ヒラギノ角ゴ Std W6" charset="0"/>
                <a:ea typeface="ヒラギノ角ゴ Std W6" charset="0"/>
                <a:cs typeface="ヒラギノ角ゴ Std W6" charset="0"/>
              </a:rPr>
              <a:t>櫻井香織</a:t>
            </a:r>
          </a:p>
        </p:txBody>
      </p:sp>
      <p:sp>
        <p:nvSpPr>
          <p:cNvPr id="15375" name="Rectangle 2"/>
          <p:cNvSpPr>
            <a:spLocks noChangeArrowheads="1"/>
          </p:cNvSpPr>
          <p:nvPr/>
        </p:nvSpPr>
        <p:spPr bwMode="auto">
          <a:xfrm>
            <a:off x="6153150" y="434975"/>
            <a:ext cx="1595438" cy="244767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ja-JP" altLang="en-US" sz="1000" dirty="0" smtClean="0">
                <a:solidFill>
                  <a:srgbClr val="000000"/>
                </a:solidFill>
                <a:latin typeface="ヒラギノ角ゴ Std W6" charset="0"/>
                <a:ea typeface="ヒラギノ角ゴ Std W6" charset="0"/>
                <a:cs typeface="ヒラギノ角ゴ Std W6" charset="0"/>
              </a:rPr>
              <a:t>両手武器</a:t>
            </a:r>
            <a:r>
              <a:rPr lang="en-US" altLang="ja-JP" sz="1000" dirty="0" smtClean="0">
                <a:solidFill>
                  <a:srgbClr val="000000"/>
                </a:solidFill>
                <a:latin typeface="ヒラギノ角ゴ Std W6" charset="0"/>
                <a:ea typeface="ヒラギノ角ゴ Std W6" charset="0"/>
                <a:cs typeface="ヒラギノ角ゴ Std W6" charset="0"/>
              </a:rPr>
              <a:t>(</a:t>
            </a:r>
            <a:r>
              <a:rPr lang="ja-JP" altLang="en-US" sz="1000" dirty="0" smtClean="0">
                <a:solidFill>
                  <a:srgbClr val="000000"/>
                </a:solidFill>
                <a:latin typeface="ヒラギノ角ゴ Std W6" charset="0"/>
                <a:ea typeface="ヒラギノ角ゴ Std W6" charset="0"/>
                <a:cs typeface="ヒラギノ角ゴ Std W6" charset="0"/>
              </a:rPr>
              <a:t>ロッド</a:t>
            </a:r>
            <a:r>
              <a:rPr lang="en-US" altLang="ja-JP" sz="1000" dirty="0" smtClean="0">
                <a:solidFill>
                  <a:srgbClr val="000000"/>
                </a:solidFill>
                <a:latin typeface="ヒラギノ角ゴ Std W6" charset="0"/>
                <a:ea typeface="ヒラギノ角ゴ Std W6" charset="0"/>
                <a:cs typeface="ヒラギノ角ゴ Std W6" charset="0"/>
              </a:rPr>
              <a:t>)</a:t>
            </a:r>
            <a:endParaRPr lang="en-US" altLang="ja-JP" sz="1000" dirty="0">
              <a:solidFill>
                <a:srgbClr val="000000"/>
              </a:solidFill>
              <a:latin typeface="ヒラギノ角ゴ Std W6" charset="0"/>
              <a:ea typeface="ヒラギノ角ゴ Std W6" charset="0"/>
              <a:cs typeface="ヒラギノ角ゴ Std W6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5360988" y="434975"/>
            <a:ext cx="876300" cy="2444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ja-JP" altLang="en-US" sz="1000" dirty="0">
                <a:solidFill>
                  <a:schemeClr val="bg1"/>
                </a:solidFill>
                <a:latin typeface="ヒラギノ角ゴ Std W6"/>
                <a:ea typeface="ヒラギノ角ゴ Std W6"/>
                <a:cs typeface="ヒラギノ角ゴ Std W6"/>
              </a:rPr>
              <a:t>モーション</a:t>
            </a:r>
            <a:endParaRPr lang="en-US" altLang="ja-JP" sz="1000" dirty="0">
              <a:solidFill>
                <a:schemeClr val="bg1"/>
              </a:solidFill>
              <a:latin typeface="ヒラギノ角ゴ Std W6"/>
              <a:ea typeface="ヒラギノ角ゴ Std W6"/>
              <a:cs typeface="ヒラギノ角ゴ Std W6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107950" y="765175"/>
            <a:ext cx="1152525" cy="2444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ja-JP" altLang="en-US" sz="1000" dirty="0">
                <a:solidFill>
                  <a:schemeClr val="bg1"/>
                </a:solidFill>
                <a:latin typeface="ヒラギノ角ゴ Std W6"/>
                <a:ea typeface="ヒラギノ角ゴ Std W6"/>
                <a:cs typeface="ヒラギノ角ゴ Std W6"/>
              </a:rPr>
              <a:t>キャッチコピー</a:t>
            </a:r>
            <a:endParaRPr lang="en-US" altLang="ja-JP" sz="1000" dirty="0">
              <a:solidFill>
                <a:schemeClr val="bg1"/>
              </a:solidFill>
              <a:latin typeface="ヒラギノ角ゴ Std W6"/>
              <a:ea typeface="ヒラギノ角ゴ Std W6"/>
              <a:cs typeface="ヒラギノ角ゴ Std W6"/>
            </a:endParaRPr>
          </a:p>
        </p:txBody>
      </p:sp>
      <p:sp>
        <p:nvSpPr>
          <p:cNvPr id="15378" name="Rectangle 2"/>
          <p:cNvSpPr>
            <a:spLocks noChangeArrowheads="1"/>
          </p:cNvSpPr>
          <p:nvPr/>
        </p:nvSpPr>
        <p:spPr bwMode="auto">
          <a:xfrm>
            <a:off x="1187450" y="765175"/>
            <a:ext cx="7848600" cy="2444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ja-JP" altLang="en-US" sz="1000" dirty="0" smtClean="0">
                <a:solidFill>
                  <a:srgbClr val="000000"/>
                </a:solidFill>
                <a:latin typeface="ヒラギノ角ゴ Std W6" charset="0"/>
                <a:ea typeface="ヒラギノ角ゴ Std W6" charset="0"/>
                <a:cs typeface="ヒラギノ角ゴ Std W6" charset="0"/>
              </a:rPr>
              <a:t>　背伸びしがちなロリっこうさぎ</a:t>
            </a:r>
            <a:endParaRPr lang="en-US" altLang="ja-JP" sz="1000" dirty="0">
              <a:solidFill>
                <a:srgbClr val="000000"/>
              </a:solidFill>
              <a:latin typeface="ヒラギノ角ゴ Std W6" charset="0"/>
              <a:ea typeface="ヒラギノ角ゴ Std W6" charset="0"/>
              <a:cs typeface="ヒラギノ角ゴ Std W6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24374"/>
              </p:ext>
            </p:extLst>
          </p:nvPr>
        </p:nvGraphicFramePr>
        <p:xfrm>
          <a:off x="107950" y="1341438"/>
          <a:ext cx="4319588" cy="2204083"/>
        </p:xfrm>
        <a:graphic>
          <a:graphicData uri="http://schemas.openxmlformats.org/drawingml/2006/table">
            <a:tbl>
              <a:tblPr/>
              <a:tblGrid>
                <a:gridCol w="1584325"/>
                <a:gridCol w="27352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スリーサイズ（</a:t>
                      </a:r>
                      <a:r>
                        <a:rPr kumimoji="1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3" charset="0"/>
                          <a:cs typeface="3" charset="0"/>
                        </a:rPr>
                        <a:t>B</a:t>
                      </a:r>
                      <a:r>
                        <a:rPr kumimoji="1" lang="ja-JP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・</a:t>
                      </a:r>
                      <a:r>
                        <a:rPr kumimoji="1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3" charset="0"/>
                          <a:cs typeface="3" charset="0"/>
                        </a:rPr>
                        <a:t>W</a:t>
                      </a:r>
                      <a:r>
                        <a:rPr kumimoji="1" lang="ja-JP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・</a:t>
                      </a:r>
                      <a:r>
                        <a:rPr kumimoji="1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3" charset="0"/>
                          <a:cs typeface="3" charset="0"/>
                        </a:rPr>
                        <a:t>H</a:t>
                      </a:r>
                      <a:r>
                        <a:rPr kumimoji="1" lang="ja-JP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）</a:t>
                      </a:r>
                      <a:endParaRPr kumimoji="1" lang="en-US" altLang="ja-JP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3" charset="0"/>
                        <a:cs typeface="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 70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・</a:t>
                      </a: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56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・</a:t>
                      </a: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78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年齢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13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歳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体重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36kg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頭身イメージ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6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頭身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既存キャラクターイメージ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ーーー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顔つき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色素</a:t>
                      </a: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が薄く</a:t>
                      </a: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儚げ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　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ムスっとしている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目つき　目色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大きな瞳</a:t>
                      </a:r>
                      <a:r>
                        <a:rPr kumimoji="1" lang="ja-JP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　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タレ目</a:t>
                      </a: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 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まゆげはつり気味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　青系統色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髪型　髪色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ウェーブがかった長髪を毛先で１つに結っている</a:t>
                      </a:r>
                      <a:endParaRPr kumimoji="1" lang="en-US" altLang="ja-JP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サイドに三つ編み　ベージュ</a:t>
                      </a:r>
                      <a:endParaRPr kumimoji="1" lang="en-US" altLang="ja-JP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8" name="テキスト ボックス 7"/>
          <p:cNvSpPr txBox="1">
            <a:spLocks noChangeArrowheads="1"/>
          </p:cNvSpPr>
          <p:nvPr/>
        </p:nvSpPr>
        <p:spPr bwMode="auto">
          <a:xfrm>
            <a:off x="-58738" y="1125538"/>
            <a:ext cx="1206501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000">
                <a:latin typeface="ヒラギノ角ゴ Pro W6" charset="0"/>
                <a:ea typeface="ヒラギノ角ゴ Pro W6" charset="0"/>
                <a:cs typeface="ヒラギノ角ゴ Pro W6" charset="0"/>
              </a:rPr>
              <a:t>【</a:t>
            </a:r>
            <a:r>
              <a:rPr kumimoji="1" lang="ja-JP" altLang="en-US" sz="1000">
                <a:latin typeface="ヒラギノ角ゴ Pro W6" charset="0"/>
                <a:ea typeface="ヒラギノ角ゴ Pro W6" charset="0"/>
                <a:cs typeface="ヒラギノ角ゴ Pro W6" charset="0"/>
              </a:rPr>
              <a:t>外見について</a:t>
            </a:r>
            <a:r>
              <a:rPr kumimoji="1" lang="en-US" altLang="ja-JP" sz="1000">
                <a:latin typeface="ヒラギノ角ゴ Pro W6" charset="0"/>
                <a:ea typeface="ヒラギノ角ゴ Pro W6" charset="0"/>
                <a:cs typeface="ヒラギノ角ゴ Pro W6" charset="0"/>
              </a:rPr>
              <a:t>】</a:t>
            </a:r>
            <a:endParaRPr kumimoji="1" lang="ja-JP" altLang="en-US" sz="1000">
              <a:latin typeface="ヒラギノ角ゴ Pro W6" charset="0"/>
              <a:ea typeface="ヒラギノ角ゴ Pro W6" charset="0"/>
              <a:cs typeface="ヒラギノ角ゴ Pro W6" charset="0"/>
            </a:endParaRPr>
          </a:p>
        </p:txBody>
      </p: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37476"/>
              </p:ext>
            </p:extLst>
          </p:nvPr>
        </p:nvGraphicFramePr>
        <p:xfrm>
          <a:off x="107950" y="3767138"/>
          <a:ext cx="4319588" cy="2298381"/>
        </p:xfrm>
        <a:graphic>
          <a:graphicData uri="http://schemas.openxmlformats.org/drawingml/2006/table">
            <a:tbl>
              <a:tblPr/>
              <a:tblGrid>
                <a:gridCol w="1584325"/>
                <a:gridCol w="27352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キャラ属性</a:t>
                      </a:r>
                      <a:endParaRPr kumimoji="1" lang="en-US" altLang="ja-JP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3" charset="0"/>
                        <a:cs typeface="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ロリ　クール　マイペース　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性格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子供扱いが嫌いでクールに振る舞うロリっこ。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ギャップ面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素振りは大人っぽいが、ピーマンが食べられないなど子供らしい一面もある。指摘するとすねる。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趣味・特技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趣味はお月見、特技は和菓子づくり。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好き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月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嫌い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ピーマン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セリフ例・語尾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敬語（ですます調）</a:t>
                      </a:r>
                      <a:endParaRPr kumimoji="1" lang="en-US" altLang="ja-JP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『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それはお子さまがすることです！</a:t>
                      </a: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』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口癖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『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いつになったら月に行けるのでしょうか</a:t>
                      </a:r>
                      <a:r>
                        <a:rPr kumimoji="1" lang="en-US" altLang="ja-JP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』</a:t>
                      </a:r>
                      <a:endParaRPr kumimoji="1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38" name="テキスト ボックス 44"/>
          <p:cNvSpPr txBox="1">
            <a:spLocks noChangeArrowheads="1"/>
          </p:cNvSpPr>
          <p:nvPr/>
        </p:nvSpPr>
        <p:spPr bwMode="auto">
          <a:xfrm>
            <a:off x="-58738" y="3551238"/>
            <a:ext cx="1206501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000">
                <a:latin typeface="ヒラギノ角ゴ Pro W6" charset="0"/>
                <a:ea typeface="ヒラギノ角ゴ Pro W6" charset="0"/>
                <a:cs typeface="ヒラギノ角ゴ Pro W6" charset="0"/>
              </a:rPr>
              <a:t>【</a:t>
            </a:r>
            <a:r>
              <a:rPr kumimoji="1" lang="ja-JP" altLang="en-US" sz="1000">
                <a:latin typeface="ヒラギノ角ゴ Pro W6" charset="0"/>
                <a:ea typeface="ヒラギノ角ゴ Pro W6" charset="0"/>
                <a:cs typeface="ヒラギノ角ゴ Pro W6" charset="0"/>
              </a:rPr>
              <a:t>内面について</a:t>
            </a:r>
            <a:r>
              <a:rPr kumimoji="1" lang="en-US" altLang="ja-JP" sz="1000">
                <a:latin typeface="ヒラギノ角ゴ Pro W6" charset="0"/>
                <a:ea typeface="ヒラギノ角ゴ Pro W6" charset="0"/>
                <a:cs typeface="ヒラギノ角ゴ Pro W6" charset="0"/>
              </a:rPr>
              <a:t>】</a:t>
            </a:r>
            <a:endParaRPr kumimoji="1" lang="ja-JP" altLang="en-US" sz="1000">
              <a:latin typeface="ヒラギノ角ゴ Pro W6" charset="0"/>
              <a:ea typeface="ヒラギノ角ゴ Pro W6" charset="0"/>
              <a:cs typeface="ヒラギノ角ゴ Pro W6" charset="0"/>
            </a:endParaRPr>
          </a:p>
        </p:txBody>
      </p:sp>
      <p:sp>
        <p:nvSpPr>
          <p:cNvPr id="15439" name="テキスト ボックス 47"/>
          <p:cNvSpPr txBox="1">
            <a:spLocks noChangeArrowheads="1"/>
          </p:cNvSpPr>
          <p:nvPr/>
        </p:nvSpPr>
        <p:spPr bwMode="auto">
          <a:xfrm>
            <a:off x="-43012" y="6103793"/>
            <a:ext cx="1590676" cy="13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000" dirty="0">
                <a:latin typeface="ヒラギノ角ゴ Pro W6" charset="0"/>
                <a:ea typeface="ヒラギノ角ゴ Pro W6" charset="0"/>
                <a:cs typeface="ヒラギノ角ゴ Pro W6" charset="0"/>
              </a:rPr>
              <a:t>【</a:t>
            </a:r>
            <a:r>
              <a:rPr kumimoji="1" lang="ja-JP" altLang="en-US" sz="1000" dirty="0">
                <a:latin typeface="ヒラギノ角ゴ Pro W6" charset="0"/>
                <a:ea typeface="ヒラギノ角ゴ Pro W6" charset="0"/>
                <a:cs typeface="ヒラギノ角ゴ Pro W6" charset="0"/>
              </a:rPr>
              <a:t>立ちポーズについて</a:t>
            </a:r>
            <a:r>
              <a:rPr kumimoji="1" lang="en-US" altLang="ja-JP" sz="1000" dirty="0">
                <a:latin typeface="ヒラギノ角ゴ Pro W6" charset="0"/>
                <a:ea typeface="ヒラギノ角ゴ Pro W6" charset="0"/>
                <a:cs typeface="ヒラギノ角ゴ Pro W6" charset="0"/>
              </a:rPr>
              <a:t>】</a:t>
            </a:r>
            <a:endParaRPr kumimoji="1" lang="ja-JP" altLang="en-US" sz="1000" dirty="0">
              <a:latin typeface="ヒラギノ角ゴ Pro W6" charset="0"/>
              <a:ea typeface="ヒラギノ角ゴ Pro W6" charset="0"/>
              <a:cs typeface="ヒラギノ角ゴ Pro W6" charset="0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65374"/>
              </p:ext>
            </p:extLst>
          </p:nvPr>
        </p:nvGraphicFramePr>
        <p:xfrm>
          <a:off x="107950" y="6375560"/>
          <a:ext cx="4319588" cy="365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9588"/>
              </a:tblGrid>
              <a:tr h="359768">
                <a:tc>
                  <a:txBody>
                    <a:bodyPr/>
                    <a:lstStyle/>
                    <a:p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うさ耳、三つ編み、後ろ髪、装飾がそれぞれ空気感を持ってなびいている。</a:t>
                      </a:r>
                      <a:endParaRPr kumimoji="1" lang="en-US" altLang="ja-JP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3" charset="0"/>
                        <a:ea typeface="ヒラギノ角ゴ Pro W6" charset="0"/>
                      </a:endParaRPr>
                    </a:p>
                    <a:p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3" charset="0"/>
                          <a:ea typeface="ヒラギノ角ゴ Pro W6" charset="0"/>
                        </a:rPr>
                        <a:t>片手に武器を持ちセーラー帽もう片方の手で抑えている。少しジャンプしている。</a:t>
                      </a:r>
                      <a:endParaRPr kumimoji="1" lang="ja-JP" altLang="en-US" sz="900" dirty="0"/>
                    </a:p>
                  </a:txBody>
                  <a:tcPr marL="91421" marR="91421" marT="45744" marB="457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446" name="テキスト ボックス 48"/>
          <p:cNvSpPr txBox="1">
            <a:spLocks noChangeArrowheads="1"/>
          </p:cNvSpPr>
          <p:nvPr/>
        </p:nvSpPr>
        <p:spPr bwMode="auto">
          <a:xfrm>
            <a:off x="4570413" y="1125538"/>
            <a:ext cx="12112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000">
                <a:latin typeface="ヒラギノ角ゴ Pro W6" charset="0"/>
                <a:ea typeface="ヒラギノ角ゴ Pro W6" charset="0"/>
                <a:cs typeface="ヒラギノ角ゴ Pro W6" charset="0"/>
              </a:rPr>
              <a:t>【</a:t>
            </a:r>
            <a:r>
              <a:rPr kumimoji="1" lang="ja-JP" altLang="en-US" sz="1000">
                <a:latin typeface="ヒラギノ角ゴ Pro W6" charset="0"/>
                <a:ea typeface="ヒラギノ角ゴ Pro W6" charset="0"/>
                <a:cs typeface="ヒラギノ角ゴ Pro W6" charset="0"/>
              </a:rPr>
              <a:t>外見参考画像</a:t>
            </a:r>
            <a:r>
              <a:rPr kumimoji="1" lang="en-US" altLang="ja-JP" sz="1000">
                <a:latin typeface="ヒラギノ角ゴ Pro W6" charset="0"/>
                <a:ea typeface="ヒラギノ角ゴ Pro W6" charset="0"/>
                <a:cs typeface="ヒラギノ角ゴ Pro W6" charset="0"/>
              </a:rPr>
              <a:t>】</a:t>
            </a:r>
            <a:endParaRPr kumimoji="1" lang="ja-JP" altLang="en-US" sz="1000">
              <a:latin typeface="ヒラギノ角ゴ Pro W6" charset="0"/>
              <a:ea typeface="ヒラギノ角ゴ Pro W6" charset="0"/>
              <a:cs typeface="ヒラギノ角ゴ Pro W6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0351" y="4923166"/>
            <a:ext cx="1224135" cy="1836203"/>
          </a:xfrm>
          <a:prstGeom prst="rect">
            <a:avLst/>
          </a:prstGeom>
        </p:spPr>
      </p:pic>
      <p:pic>
        <p:nvPicPr>
          <p:cNvPr id="3" name="図 2" descr="写真 2015-05-17 18 20 3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067182"/>
            <a:ext cx="1236503" cy="1629774"/>
          </a:xfrm>
          <a:prstGeom prst="rect">
            <a:avLst/>
          </a:prstGeom>
        </p:spPr>
      </p:pic>
      <p:pic>
        <p:nvPicPr>
          <p:cNvPr id="14" name="図 13" descr="sim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16832"/>
            <a:ext cx="1008110" cy="151216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716016" y="1628800"/>
            <a:ext cx="866776" cy="222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3" charset="0"/>
                <a:ea typeface="ヒラギノ角ゴ Pro W6" charset="0"/>
              </a:rPr>
              <a:t>表情イメージ</a:t>
            </a:r>
            <a:endParaRPr kumimoji="1" lang="ja-JP" altLang="en-US" sz="9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596336" y="2132856"/>
            <a:ext cx="1318103" cy="1238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3" charset="0"/>
                <a:ea typeface="ヒラギノ角ゴ Pro W6" charset="0"/>
              </a:rPr>
              <a:t>■</a:t>
            </a:r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セーラー調のワンピ</a:t>
            </a:r>
            <a:endParaRPr kumimoji="1" lang="en-US" altLang="ja-JP" sz="800" dirty="0" smtClean="0">
              <a:latin typeface="3" charset="0"/>
              <a:ea typeface="ヒラギノ角ゴ Pro W6" charset="0"/>
            </a:endParaRPr>
          </a:p>
          <a:p>
            <a:endParaRPr kumimoji="1" lang="en-US" altLang="ja-JP" sz="800" dirty="0">
              <a:latin typeface="3" charset="0"/>
              <a:ea typeface="ヒラギノ角ゴ Pro W6" charset="0"/>
            </a:endParaRPr>
          </a:p>
          <a:p>
            <a:r>
              <a:rPr kumimoji="1" lang="en-US" altLang="ja-JP" sz="800" dirty="0" smtClean="0">
                <a:latin typeface="3" charset="0"/>
                <a:ea typeface="ヒラギノ角ゴ Pro W6" charset="0"/>
              </a:rPr>
              <a:t>■</a:t>
            </a:r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セーラー帽</a:t>
            </a:r>
            <a:endParaRPr kumimoji="1" lang="en-US" altLang="ja-JP" sz="800" dirty="0">
              <a:latin typeface="3" charset="0"/>
              <a:ea typeface="ヒラギノ角ゴ Pro W6" charset="0"/>
            </a:endParaRPr>
          </a:p>
          <a:p>
            <a:endParaRPr kumimoji="1" lang="en-US" altLang="ja-JP" sz="800" dirty="0">
              <a:latin typeface="3" charset="0"/>
              <a:ea typeface="ヒラギノ角ゴ Pro W6" charset="0"/>
            </a:endParaRPr>
          </a:p>
          <a:p>
            <a:r>
              <a:rPr kumimoji="1" lang="en-US" altLang="ja-JP" sz="800" dirty="0" smtClean="0">
                <a:latin typeface="3" charset="0"/>
                <a:ea typeface="ヒラギノ角ゴ Pro W6" charset="0"/>
              </a:rPr>
              <a:t>■</a:t>
            </a:r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白</a:t>
            </a:r>
            <a:r>
              <a:rPr kumimoji="1" lang="en-US" altLang="ja-JP" sz="800" dirty="0" smtClean="0">
                <a:latin typeface="3" charset="0"/>
                <a:ea typeface="ヒラギノ角ゴ Pro W6" charset="0"/>
              </a:rPr>
              <a:t>×</a:t>
            </a:r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紺色ベース</a:t>
            </a:r>
            <a:endParaRPr kumimoji="1" lang="en-US" altLang="ja-JP" sz="800" dirty="0" smtClean="0">
              <a:latin typeface="3" charset="0"/>
              <a:ea typeface="ヒラギノ角ゴ Pro W6" charset="0"/>
            </a:endParaRPr>
          </a:p>
          <a:p>
            <a:endParaRPr kumimoji="1" lang="en-US" altLang="ja-JP" sz="800" dirty="0">
              <a:latin typeface="3" charset="0"/>
              <a:ea typeface="ヒラギノ角ゴ Pro W6" charset="0"/>
            </a:endParaRPr>
          </a:p>
          <a:p>
            <a:r>
              <a:rPr kumimoji="1" lang="en-US" altLang="ja-JP" sz="800" dirty="0" smtClean="0">
                <a:latin typeface="3" charset="0"/>
                <a:ea typeface="ヒラギノ角ゴ Pro W6" charset="0"/>
              </a:rPr>
              <a:t>■</a:t>
            </a:r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さし色</a:t>
            </a:r>
            <a:r>
              <a:rPr kumimoji="1" lang="en-US" altLang="ja-JP" sz="800" dirty="0" smtClean="0">
                <a:latin typeface="3" charset="0"/>
                <a:ea typeface="ヒラギノ角ゴ Pro W6" charset="0"/>
              </a:rPr>
              <a:t>=</a:t>
            </a:r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パステルブルー</a:t>
            </a:r>
            <a:endParaRPr kumimoji="1" lang="en-US" altLang="ja-JP" sz="800" dirty="0" smtClean="0">
              <a:latin typeface="3" charset="0"/>
              <a:ea typeface="ヒラギノ角ゴ Pro W6" charset="0"/>
            </a:endParaRPr>
          </a:p>
          <a:p>
            <a:endParaRPr kumimoji="1" lang="en-US" altLang="ja-JP" sz="800" dirty="0">
              <a:latin typeface="3" charset="0"/>
              <a:ea typeface="ヒラギノ角ゴ Pro W6" charset="0"/>
            </a:endParaRPr>
          </a:p>
          <a:p>
            <a:r>
              <a:rPr kumimoji="1" lang="en-US" altLang="ja-JP" sz="800" dirty="0" smtClean="0">
                <a:latin typeface="3" charset="0"/>
                <a:ea typeface="ヒラギノ角ゴ Pro W6" charset="0"/>
              </a:rPr>
              <a:t>■</a:t>
            </a:r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ふわふわのぽんぽんが</a:t>
            </a:r>
            <a:endParaRPr kumimoji="1" lang="en-US" altLang="ja-JP" sz="800" dirty="0" smtClean="0">
              <a:latin typeface="3" charset="0"/>
              <a:ea typeface="ヒラギノ角ゴ Pro W6" charset="0"/>
            </a:endParaRPr>
          </a:p>
          <a:p>
            <a:r>
              <a:rPr kumimoji="1" lang="ja-JP" altLang="ja-JP" sz="800" dirty="0">
                <a:latin typeface="3" charset="0"/>
                <a:ea typeface="ヒラギノ角ゴ Pro W6" charset="0"/>
              </a:rPr>
              <a:t>　</a:t>
            </a:r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所々についている</a:t>
            </a:r>
            <a:endParaRPr kumimoji="1" lang="en-US" altLang="ja-JP" sz="800" dirty="0" smtClean="0">
              <a:latin typeface="3" charset="0"/>
              <a:ea typeface="ヒラギノ角ゴ Pro W6" charset="0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644008" y="1556792"/>
            <a:ext cx="1296144" cy="19442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ヒラギノ明朝 ProN W3" charset="0"/>
              <a:cs typeface="ヒラギノ明朝 ProN W3" charset="0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6012160" y="1556793"/>
            <a:ext cx="2952328" cy="19442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ヒラギノ明朝 ProN W3" charset="0"/>
              <a:cs typeface="ヒラギノ明朝 ProN W3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16016" y="4869160"/>
            <a:ext cx="983346" cy="222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900" dirty="0" smtClean="0">
                <a:latin typeface="3" charset="0"/>
                <a:ea typeface="ヒラギノ角ゴ Pro W6" charset="0"/>
              </a:rPr>
              <a:t>ポーズイメージ</a:t>
            </a:r>
            <a:endParaRPr lang="ja-JP" altLang="en-US" sz="900" dirty="0"/>
          </a:p>
        </p:txBody>
      </p:sp>
      <p:sp>
        <p:nvSpPr>
          <p:cNvPr id="45" name="正方形/長方形 44"/>
          <p:cNvSpPr/>
          <p:nvPr/>
        </p:nvSpPr>
        <p:spPr bwMode="auto">
          <a:xfrm>
            <a:off x="4644008" y="4797152"/>
            <a:ext cx="4320480" cy="19442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ヒラギノ明朝 ProN W3" charset="0"/>
              <a:cs typeface="ヒラギノ明朝 ProN W3" charset="0"/>
            </a:endParaRPr>
          </a:p>
        </p:txBody>
      </p:sp>
      <p:pic>
        <p:nvPicPr>
          <p:cNvPr id="10" name="図 9" descr="42336446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17032"/>
            <a:ext cx="1800200" cy="900100"/>
          </a:xfrm>
          <a:prstGeom prst="rect">
            <a:avLst/>
          </a:prstGeom>
        </p:spPr>
      </p:pic>
      <p:pic>
        <p:nvPicPr>
          <p:cNvPr id="8" name="図 7" descr="450x562x450px-SDTopRight.png.pagespeed.ic.qgPL2gxGx_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635134"/>
            <a:ext cx="1800200" cy="2250250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4716016" y="3645024"/>
            <a:ext cx="866776" cy="222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3" charset="0"/>
                <a:ea typeface="ヒラギノ角ゴ Pro W6" charset="0"/>
              </a:rPr>
              <a:t>武器</a:t>
            </a:r>
            <a:r>
              <a:rPr kumimoji="1" lang="ja-JP" altLang="en-US" sz="900" dirty="0" smtClean="0">
                <a:latin typeface="3" charset="0"/>
                <a:ea typeface="ヒラギノ角ゴ Pro W6" charset="0"/>
              </a:rPr>
              <a:t>イメージ</a:t>
            </a:r>
            <a:endParaRPr kumimoji="1" lang="ja-JP" altLang="en-US" sz="9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84168" y="1628800"/>
            <a:ext cx="1556836" cy="222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3" charset="0"/>
                <a:ea typeface="ヒラギノ角ゴ Pro W6" charset="0"/>
              </a:rPr>
              <a:t>服デザインと配色イメージ</a:t>
            </a:r>
            <a:endParaRPr kumimoji="1" lang="ja-JP" altLang="en-US" sz="900" dirty="0"/>
          </a:p>
        </p:txBody>
      </p:sp>
      <p:pic>
        <p:nvPicPr>
          <p:cNvPr id="16" name="図 15" descr="612x460_wlimited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645024"/>
            <a:ext cx="1008112" cy="756084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716016" y="3933056"/>
            <a:ext cx="1107996" cy="551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テイストはメルヘン</a:t>
            </a:r>
            <a:endParaRPr kumimoji="1" lang="en-US" altLang="ja-JP" sz="800" dirty="0" smtClean="0">
              <a:latin typeface="3" charset="0"/>
              <a:ea typeface="ヒラギノ角ゴ Pro W6" charset="0"/>
            </a:endParaRPr>
          </a:p>
          <a:p>
            <a:endParaRPr kumimoji="1" lang="en-US" altLang="ja-JP" sz="800" dirty="0" smtClean="0">
              <a:latin typeface="3" charset="0"/>
              <a:ea typeface="ヒラギノ角ゴ Pro W6" charset="0"/>
            </a:endParaRPr>
          </a:p>
          <a:p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配色はシルバー</a:t>
            </a:r>
            <a:r>
              <a:rPr kumimoji="1" lang="en-US" altLang="ja-JP" sz="800" dirty="0" smtClean="0">
                <a:latin typeface="3" charset="0"/>
                <a:ea typeface="ヒラギノ角ゴ Pro W6" charset="0"/>
              </a:rPr>
              <a:t>×</a:t>
            </a:r>
          </a:p>
          <a:p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青系統色</a:t>
            </a:r>
            <a:endParaRPr kumimoji="1" lang="en-US" altLang="ja-JP" sz="800" dirty="0" smtClean="0">
              <a:latin typeface="3" charset="0"/>
              <a:ea typeface="ヒラギノ角ゴ Pro W6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236296" y="4437112"/>
            <a:ext cx="1813317" cy="20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先端は月モチーフ</a:t>
            </a:r>
            <a:r>
              <a:rPr kumimoji="1" lang="en-US" altLang="ja-JP" sz="800" dirty="0" smtClean="0">
                <a:latin typeface="3" charset="0"/>
                <a:ea typeface="ヒラギノ角ゴ Pro W6" charset="0"/>
              </a:rPr>
              <a:t>/</a:t>
            </a:r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配色イメージ</a:t>
            </a:r>
            <a:r>
              <a:rPr kumimoji="1" lang="en-US" altLang="ja-JP" sz="800" dirty="0" smtClean="0">
                <a:latin typeface="3" charset="0"/>
                <a:ea typeface="ヒラギノ角ゴ Pro W6" charset="0"/>
              </a:rPr>
              <a:t>(</a:t>
            </a:r>
            <a:r>
              <a:rPr kumimoji="1" lang="ja-JP" altLang="en-US" sz="800" dirty="0" smtClean="0">
                <a:latin typeface="3" charset="0"/>
                <a:ea typeface="ヒラギノ角ゴ Pro W6" charset="0"/>
              </a:rPr>
              <a:t>右</a:t>
            </a:r>
            <a:r>
              <a:rPr kumimoji="1" lang="en-US" altLang="ja-JP" sz="800" dirty="0" smtClean="0">
                <a:latin typeface="3" charset="0"/>
                <a:ea typeface="ヒラギノ角ゴ Pro W6" charset="0"/>
              </a:rPr>
              <a:t>)</a:t>
            </a: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644008" y="3573016"/>
            <a:ext cx="4320480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ヒラギノ明朝 ProN W3" charset="0"/>
              <a:cs typeface="ヒラギノ明朝 ProN W3" charset="0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6372200" y="3717032"/>
            <a:ext cx="360040" cy="93610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ヒラギノ明朝 ProN W3" charset="0"/>
              <a:cs typeface="ヒラギノ明朝 ProN W3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713269" y="3796802"/>
            <a:ext cx="595035" cy="20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  <a:latin typeface="3" charset="0"/>
                <a:ea typeface="ヒラギノ角ゴ Pro W6" charset="0"/>
              </a:rPr>
              <a:t>一番近い</a:t>
            </a:r>
            <a:endParaRPr kumimoji="1" lang="en-US" altLang="ja-JP" sz="800" dirty="0" smtClean="0">
              <a:solidFill>
                <a:srgbClr val="FF0000"/>
              </a:solidFill>
              <a:latin typeface="3" charset="0"/>
              <a:ea typeface="ヒラギノ角ゴ Pro W6" charset="0"/>
            </a:endParaRPr>
          </a:p>
        </p:txBody>
      </p:sp>
      <p:pic>
        <p:nvPicPr>
          <p:cNvPr id="19" name="図 18" descr="398845912.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876938"/>
            <a:ext cx="432048" cy="57606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ホワイト">
      <a:majorFont>
        <a:latin typeface="Calibri"/>
        <a:ea typeface="ヒラギノ明朝 ProN W3"/>
        <a:cs typeface="ヒラギノ明朝 ProN W3"/>
      </a:majorFont>
      <a:minorFont>
        <a:latin typeface="Calibri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ヒラギノ明朝 ProN W3" charset="0"/>
            <a:cs typeface="ヒラギノ明朝 ProN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ヒラギノ明朝 ProN W3" charset="0"/>
            <a:cs typeface="ヒラギノ明朝 ProN W3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</TotalTime>
  <Words>269</Words>
  <Application>Microsoft Macintosh PowerPoint</Application>
  <PresentationFormat>画面に合わせる (4:3)</PresentationFormat>
  <Paragraphs>79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A13959 A13959</cp:lastModifiedBy>
  <cp:revision>295</cp:revision>
  <cp:lastPrinted>2012-04-09T22:02:52Z</cp:lastPrinted>
  <dcterms:created xsi:type="dcterms:W3CDTF">2013-05-03T12:37:35Z</dcterms:created>
  <dcterms:modified xsi:type="dcterms:W3CDTF">2015-05-18T02:16:14Z</dcterms:modified>
</cp:coreProperties>
</file>