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70" r:id="rId5"/>
    <p:sldId id="271" r:id="rId6"/>
    <p:sldId id="272" r:id="rId7"/>
    <p:sldId id="273" r:id="rId8"/>
    <p:sldId id="274" r:id="rId9"/>
    <p:sldId id="275" r:id="rId10"/>
    <p:sldId id="276" r:id="rId11"/>
    <p:sldId id="277" r:id="rId12"/>
    <p:sldId id="278" r:id="rId13"/>
    <p:sldId id="279" r:id="rId14"/>
    <p:sldId id="264" r:id="rId15"/>
    <p:sldId id="26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60" d="100"/>
          <a:sy n="60" d="100"/>
        </p:scale>
        <p:origin x="96" y="70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95669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081544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307787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69309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05871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65008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3514310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726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67527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232953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23453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393168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tar.web.nitech.ac.jp/pdf/2012ACE.pdf"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ja-jp/atlife/tips/archive/office/tips/095.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stage.jst.go.jp/article/aija/63/511/63_KJ00004222732/_pdf/-char/ja"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kaigi.org/jsai/webprogram/2017/pdf/712.pdf" TargetMode="Externa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hyperlink" Target="http://lab.sdm.keio.ac.jp/maenolab/previoushp/Maeno/hyoumen2003.pdf"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hyperlink" Target="http://www.hapis.k.u-tokyo.ac.jp/public/hiroyuki_shinoda/research/pdf/VRSJ1998.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落合流</a:t>
            </a:r>
            <a:r>
              <a:rPr kumimoji="1" lang="ja-JP" altLang="en-US" smtClean="0"/>
              <a:t>で論文読んで</a:t>
            </a:r>
            <a:r>
              <a:rPr kumimoji="1" lang="ja-JP" altLang="en-US" dirty="0" smtClean="0"/>
              <a:t>みた</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879329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29266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ト</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右</a:t>
            </a:r>
            <a:r>
              <a:rPr lang="en-US" altLang="ja-JP" dirty="0" smtClean="0">
                <a:solidFill>
                  <a:schemeClr val="bg1"/>
                </a:solidFill>
              </a:rPr>
              <a:t>/</a:t>
            </a:r>
            <a:r>
              <a:rPr lang="ja-JP" altLang="en-US" dirty="0" smtClean="0">
                <a:solidFill>
                  <a:schemeClr val="bg1"/>
                </a:solidFill>
              </a:rPr>
              <a:t>介</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ja-JP" altLang="en-US" i="1" dirty="0">
                <a:solidFill>
                  <a:schemeClr val="accent2">
                    <a:lumMod val="40000"/>
                    <a:lumOff val="60000"/>
                  </a:schemeClr>
                </a:solidFill>
              </a:rPr>
              <a:t>機械</a:t>
            </a:r>
            <a:r>
              <a:rPr lang="ja-JP" altLang="en-US" i="1" dirty="0" smtClean="0">
                <a:solidFill>
                  <a:schemeClr val="accent2">
                    <a:lumMod val="40000"/>
                    <a:lumOff val="60000"/>
                  </a:schemeClr>
                </a:solidFill>
              </a:rPr>
              <a:t>学習の</a:t>
            </a:r>
            <a:r>
              <a:rPr lang="en-US" altLang="ja-JP" i="1" dirty="0" smtClean="0">
                <a:solidFill>
                  <a:schemeClr val="accent2">
                    <a:lumMod val="40000"/>
                    <a:lumOff val="60000"/>
                  </a:schemeClr>
                </a:solidFill>
              </a:rPr>
              <a:t>CD</a:t>
            </a:r>
            <a:endParaRPr lang="en-US" altLang="ja-JP" dirty="0"/>
          </a:p>
        </p:txBody>
      </p:sp>
    </p:spTree>
    <p:extLst>
      <p:ext uri="{BB962C8B-B14F-4D97-AF65-F5344CB8AC3E}">
        <p14:creationId xmlns:p14="http://schemas.microsoft.com/office/powerpoint/2010/main" val="191471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29266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ト</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右</a:t>
            </a:r>
            <a:r>
              <a:rPr lang="en-US" altLang="ja-JP" dirty="0" smtClean="0">
                <a:solidFill>
                  <a:schemeClr val="bg1"/>
                </a:solidFill>
              </a:rPr>
              <a:t>/</a:t>
            </a:r>
            <a:r>
              <a:rPr lang="ja-JP" altLang="en-US" dirty="0" smtClean="0">
                <a:solidFill>
                  <a:schemeClr val="bg1"/>
                </a:solidFill>
              </a:rPr>
              <a:t>介</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ja-JP" altLang="en-US" i="1" dirty="0">
                <a:solidFill>
                  <a:schemeClr val="accent2">
                    <a:lumMod val="40000"/>
                    <a:lumOff val="60000"/>
                  </a:schemeClr>
                </a:solidFill>
              </a:rPr>
              <a:t>機械</a:t>
            </a:r>
            <a:r>
              <a:rPr lang="ja-JP" altLang="en-US" i="1" dirty="0" smtClean="0">
                <a:solidFill>
                  <a:schemeClr val="accent2">
                    <a:lumMod val="40000"/>
                    <a:lumOff val="60000"/>
                  </a:schemeClr>
                </a:solidFill>
              </a:rPr>
              <a:t>学習の</a:t>
            </a:r>
            <a:r>
              <a:rPr lang="en-US" altLang="ja-JP" i="1" dirty="0" smtClean="0">
                <a:solidFill>
                  <a:schemeClr val="accent2">
                    <a:lumMod val="40000"/>
                    <a:lumOff val="60000"/>
                  </a:schemeClr>
                </a:solidFill>
              </a:rPr>
              <a:t>CD</a:t>
            </a:r>
            <a:endParaRPr lang="en-US" altLang="ja-JP" dirty="0"/>
          </a:p>
        </p:txBody>
      </p:sp>
    </p:spTree>
    <p:extLst>
      <p:ext uri="{BB962C8B-B14F-4D97-AF65-F5344CB8AC3E}">
        <p14:creationId xmlns:p14="http://schemas.microsoft.com/office/powerpoint/2010/main" val="2958440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29266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ト</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右</a:t>
            </a:r>
            <a:r>
              <a:rPr lang="en-US" altLang="ja-JP" dirty="0" smtClean="0">
                <a:solidFill>
                  <a:schemeClr val="bg1"/>
                </a:solidFill>
              </a:rPr>
              <a:t>/</a:t>
            </a:r>
            <a:r>
              <a:rPr lang="ja-JP" altLang="en-US" dirty="0" smtClean="0">
                <a:solidFill>
                  <a:schemeClr val="bg1"/>
                </a:solidFill>
              </a:rPr>
              <a:t>介</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ja-JP" altLang="en-US" i="1" dirty="0">
                <a:solidFill>
                  <a:schemeClr val="accent2">
                    <a:lumMod val="40000"/>
                    <a:lumOff val="60000"/>
                  </a:schemeClr>
                </a:solidFill>
              </a:rPr>
              <a:t>機械</a:t>
            </a:r>
            <a:r>
              <a:rPr lang="ja-JP" altLang="en-US" i="1" dirty="0" smtClean="0">
                <a:solidFill>
                  <a:schemeClr val="accent2">
                    <a:lumMod val="40000"/>
                    <a:lumOff val="60000"/>
                  </a:schemeClr>
                </a:solidFill>
              </a:rPr>
              <a:t>学習の</a:t>
            </a:r>
            <a:r>
              <a:rPr lang="en-US" altLang="ja-JP" i="1" dirty="0" smtClean="0">
                <a:solidFill>
                  <a:schemeClr val="accent2">
                    <a:lumMod val="40000"/>
                    <a:lumOff val="60000"/>
                  </a:schemeClr>
                </a:solidFill>
              </a:rPr>
              <a:t>CD</a:t>
            </a:r>
            <a:endParaRPr lang="en-US" altLang="ja-JP" dirty="0"/>
          </a:p>
        </p:txBody>
      </p:sp>
    </p:spTree>
    <p:extLst>
      <p:ext uri="{BB962C8B-B14F-4D97-AF65-F5344CB8AC3E}">
        <p14:creationId xmlns:p14="http://schemas.microsoft.com/office/powerpoint/2010/main" val="1107061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29266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ト</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右</a:t>
            </a:r>
            <a:r>
              <a:rPr lang="en-US" altLang="ja-JP" dirty="0" smtClean="0">
                <a:solidFill>
                  <a:schemeClr val="bg1"/>
                </a:solidFill>
              </a:rPr>
              <a:t>/</a:t>
            </a:r>
            <a:r>
              <a:rPr lang="ja-JP" altLang="en-US" dirty="0" smtClean="0">
                <a:solidFill>
                  <a:schemeClr val="bg1"/>
                </a:solidFill>
              </a:rPr>
              <a:t>介</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ja-JP" altLang="en-US" i="1" dirty="0">
                <a:solidFill>
                  <a:schemeClr val="accent2">
                    <a:lumMod val="40000"/>
                    <a:lumOff val="60000"/>
                  </a:schemeClr>
                </a:solidFill>
              </a:rPr>
              <a:t>機械</a:t>
            </a:r>
            <a:r>
              <a:rPr lang="ja-JP" altLang="en-US" i="1" dirty="0" smtClean="0">
                <a:solidFill>
                  <a:schemeClr val="accent2">
                    <a:lumMod val="40000"/>
                    <a:lumOff val="60000"/>
                  </a:schemeClr>
                </a:solidFill>
              </a:rPr>
              <a:t>学習の</a:t>
            </a:r>
            <a:r>
              <a:rPr lang="en-US" altLang="ja-JP" i="1" dirty="0" smtClean="0">
                <a:solidFill>
                  <a:schemeClr val="accent2">
                    <a:lumMod val="40000"/>
                    <a:lumOff val="60000"/>
                  </a:schemeClr>
                </a:solidFill>
              </a:rPr>
              <a:t>CD</a:t>
            </a:r>
            <a:endParaRPr lang="en-US" altLang="ja-JP" dirty="0"/>
          </a:p>
        </p:txBody>
      </p:sp>
    </p:spTree>
    <p:extLst>
      <p:ext uri="{BB962C8B-B14F-4D97-AF65-F5344CB8AC3E}">
        <p14:creationId xmlns:p14="http://schemas.microsoft.com/office/powerpoint/2010/main" val="1763411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729547" y="2220957"/>
            <a:ext cx="4859441"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6" name="テキスト ボックス 15"/>
          <p:cNvSpPr txBox="1"/>
          <p:nvPr/>
        </p:nvSpPr>
        <p:spPr>
          <a:xfrm>
            <a:off x="600455" y="2733021"/>
            <a:ext cx="4434840" cy="369332"/>
          </a:xfrm>
          <a:prstGeom prst="rect">
            <a:avLst/>
          </a:prstGeom>
          <a:noFill/>
        </p:spPr>
        <p:txBody>
          <a:bodyPr wrap="square" rtlCol="0">
            <a:spAutoFit/>
          </a:bodyPr>
          <a:lstStyle/>
          <a:p>
            <a:r>
              <a:rPr kumimoji="1" lang="ja-JP" altLang="en-US" dirty="0" smtClean="0"/>
              <a:t>音を使って物体を動かす</a:t>
            </a:r>
            <a:endParaRPr kumimoji="1" lang="ja-JP" altLang="en-US" dirty="0"/>
          </a:p>
        </p:txBody>
      </p:sp>
      <p:sp>
        <p:nvSpPr>
          <p:cNvPr id="17" name="角丸四角形 16"/>
          <p:cNvSpPr/>
          <p:nvPr/>
        </p:nvSpPr>
        <p:spPr>
          <a:xfrm>
            <a:off x="600455" y="467109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18" name="角丸四角形 17"/>
          <p:cNvSpPr/>
          <p:nvPr/>
        </p:nvSpPr>
        <p:spPr>
          <a:xfrm>
            <a:off x="600455" y="3379352"/>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20" name="テキスト ボックス 19"/>
          <p:cNvSpPr txBox="1"/>
          <p:nvPr/>
        </p:nvSpPr>
        <p:spPr>
          <a:xfrm>
            <a:off x="600455" y="3897071"/>
            <a:ext cx="4859440" cy="369332"/>
          </a:xfrm>
          <a:prstGeom prst="rect">
            <a:avLst/>
          </a:prstGeom>
          <a:noFill/>
        </p:spPr>
        <p:txBody>
          <a:bodyPr wrap="square" rtlCol="0">
            <a:spAutoFit/>
          </a:bodyPr>
          <a:lstStyle/>
          <a:p>
            <a:r>
              <a:rPr kumimoji="1" lang="ja-JP" altLang="en-US" dirty="0" smtClean="0"/>
              <a:t>物を浮かせるだけでなく、移動させることができる</a:t>
            </a:r>
            <a:endParaRPr kumimoji="1" lang="ja-JP" altLang="en-US" dirty="0"/>
          </a:p>
        </p:txBody>
      </p:sp>
      <p:sp>
        <p:nvSpPr>
          <p:cNvPr id="22" name="テキスト ボックス 21"/>
          <p:cNvSpPr txBox="1"/>
          <p:nvPr/>
        </p:nvSpPr>
        <p:spPr>
          <a:xfrm>
            <a:off x="615967" y="5289338"/>
            <a:ext cx="4859440" cy="1477328"/>
          </a:xfrm>
          <a:prstGeom prst="rect">
            <a:avLst/>
          </a:prstGeom>
          <a:noFill/>
        </p:spPr>
        <p:txBody>
          <a:bodyPr wrap="square" rtlCol="0">
            <a:spAutoFit/>
          </a:bodyPr>
          <a:lstStyle/>
          <a:p>
            <a:r>
              <a:rPr lang="ja-JP" altLang="en-US" dirty="0" smtClean="0"/>
              <a:t>増幅器を通した信号をさらに </a:t>
            </a:r>
            <a:r>
              <a:rPr lang="en-US" altLang="ja-JP" dirty="0" err="1" smtClean="0"/>
              <a:t>Langevin</a:t>
            </a:r>
            <a:r>
              <a:rPr lang="en-US" altLang="ja-JP" dirty="0" smtClean="0"/>
              <a:t> transducers </a:t>
            </a:r>
            <a:r>
              <a:rPr lang="ja-JP" altLang="en-US" dirty="0" smtClean="0"/>
              <a:t>というのを通している</a:t>
            </a:r>
            <a:endParaRPr lang="en-US" altLang="ja-JP" dirty="0" smtClean="0"/>
          </a:p>
          <a:p>
            <a:r>
              <a:rPr lang="ja-JP" altLang="en-US" dirty="0" smtClean="0"/>
              <a:t>トランスデューさーを５</a:t>
            </a:r>
            <a:r>
              <a:rPr lang="en-US" altLang="ja-JP" dirty="0" smtClean="0"/>
              <a:t>W</a:t>
            </a:r>
            <a:r>
              <a:rPr lang="ja-JP" altLang="en-US" dirty="0" smtClean="0"/>
              <a:t>と</a:t>
            </a:r>
            <a:r>
              <a:rPr lang="en-US" altLang="ja-JP" dirty="0" smtClean="0"/>
              <a:t> </a:t>
            </a:r>
            <a:r>
              <a:rPr lang="en-US" altLang="ja-JP" dirty="0"/>
              <a:t>40 </a:t>
            </a:r>
            <a:r>
              <a:rPr lang="en-US" altLang="ja-JP" dirty="0" smtClean="0"/>
              <a:t>kHz</a:t>
            </a:r>
            <a:r>
              <a:rPr lang="ja-JP" altLang="en-US" dirty="0" smtClean="0"/>
              <a:t>にすることで変異振幅を一定に保っている。</a:t>
            </a:r>
            <a:endParaRPr lang="en-US" altLang="ja-JP" dirty="0" smtClean="0"/>
          </a:p>
          <a:p>
            <a:r>
              <a:rPr lang="ja-JP" altLang="en-US" dirty="0" smtClean="0"/>
              <a:t>煙を入れることで可視化してる。</a:t>
            </a:r>
            <a:endParaRPr lang="en-US" altLang="ja-JP" dirty="0"/>
          </a:p>
        </p:txBody>
      </p:sp>
      <p:sp>
        <p:nvSpPr>
          <p:cNvPr id="24" name="角丸四角形 23"/>
          <p:cNvSpPr/>
          <p:nvPr/>
        </p:nvSpPr>
        <p:spPr>
          <a:xfrm>
            <a:off x="6096000" y="2220957"/>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5" name="角丸四角形 24"/>
          <p:cNvSpPr/>
          <p:nvPr/>
        </p:nvSpPr>
        <p:spPr>
          <a:xfrm>
            <a:off x="6069496" y="349630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26" name="角丸四角形 25"/>
          <p:cNvSpPr/>
          <p:nvPr/>
        </p:nvSpPr>
        <p:spPr>
          <a:xfrm>
            <a:off x="6069496" y="512077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27"/>
          <p:cNvSpPr txBox="1"/>
          <p:nvPr/>
        </p:nvSpPr>
        <p:spPr>
          <a:xfrm>
            <a:off x="6096000" y="4123915"/>
            <a:ext cx="5250776" cy="923330"/>
          </a:xfrm>
          <a:prstGeom prst="rect">
            <a:avLst/>
          </a:prstGeom>
          <a:noFill/>
        </p:spPr>
        <p:txBody>
          <a:bodyPr wrap="square" rtlCol="0">
            <a:spAutoFit/>
          </a:bodyPr>
          <a:lstStyle/>
          <a:p>
            <a:r>
              <a:rPr lang="ja-JP" altLang="en-US" dirty="0" smtClean="0"/>
              <a:t>トランスデューサー間の距離が</a:t>
            </a:r>
            <a:r>
              <a:rPr lang="en-US" altLang="ja-JP" dirty="0" smtClean="0"/>
              <a:t>18mm </a:t>
            </a:r>
            <a:r>
              <a:rPr lang="ja-JP" altLang="en-US" dirty="0" smtClean="0"/>
              <a:t>と非常に狭い。</a:t>
            </a:r>
            <a:endParaRPr lang="en-US" altLang="ja-JP" dirty="0" smtClean="0"/>
          </a:p>
          <a:p>
            <a:r>
              <a:rPr lang="ja-JP" altLang="en-US" dirty="0" smtClean="0"/>
              <a:t>それらを向かい合わせに斜めに配置してる。とても古典的。</a:t>
            </a:r>
            <a:r>
              <a:rPr lang="en-US" altLang="ja-JP" dirty="0" err="1" smtClean="0"/>
              <a:t>AUFD</a:t>
            </a:r>
            <a:r>
              <a:rPr lang="ja-JP" altLang="en-US" dirty="0" smtClean="0"/>
              <a:t>使え。</a:t>
            </a:r>
            <a:endParaRPr lang="en-US" altLang="ja-JP" dirty="0" smtClean="0"/>
          </a:p>
        </p:txBody>
      </p:sp>
      <p:sp>
        <p:nvSpPr>
          <p:cNvPr id="30" name="テキスト ボックス 29"/>
          <p:cNvSpPr txBox="1"/>
          <p:nvPr/>
        </p:nvSpPr>
        <p:spPr>
          <a:xfrm>
            <a:off x="6096000" y="2725103"/>
            <a:ext cx="5250776" cy="646331"/>
          </a:xfrm>
          <a:prstGeom prst="rect">
            <a:avLst/>
          </a:prstGeom>
          <a:noFill/>
        </p:spPr>
        <p:txBody>
          <a:bodyPr wrap="square" rtlCol="0">
            <a:spAutoFit/>
          </a:bodyPr>
          <a:lstStyle/>
          <a:p>
            <a:r>
              <a:rPr kumimoji="1" lang="ja-JP" altLang="en-US" dirty="0" smtClean="0"/>
              <a:t>実際にたしかめた。レイリ</a:t>
            </a:r>
            <a:r>
              <a:rPr kumimoji="1" lang="en-US" altLang="ja-JP" dirty="0" smtClean="0"/>
              <a:t>―</a:t>
            </a:r>
            <a:r>
              <a:rPr kumimoji="1" lang="ja-JP" altLang="en-US" dirty="0" smtClean="0"/>
              <a:t>の公式（</a:t>
            </a:r>
            <a:r>
              <a:rPr lang="en-US" altLang="ja-JP" dirty="0"/>
              <a:t>Rayleigh’s formula. </a:t>
            </a:r>
            <a:r>
              <a:rPr kumimoji="1" lang="ja-JP" altLang="en-US" dirty="0" smtClean="0"/>
              <a:t>）を適用</a:t>
            </a:r>
            <a:endParaRPr kumimoji="1" lang="ja-JP" altLang="en-US" dirty="0"/>
          </a:p>
        </p:txBody>
      </p:sp>
      <p:sp>
        <p:nvSpPr>
          <p:cNvPr id="31" name="テキスト ボックス 30"/>
          <p:cNvSpPr txBox="1"/>
          <p:nvPr/>
        </p:nvSpPr>
        <p:spPr>
          <a:xfrm>
            <a:off x="6138672" y="5723579"/>
            <a:ext cx="5250776" cy="923330"/>
          </a:xfrm>
          <a:prstGeom prst="rect">
            <a:avLst/>
          </a:prstGeom>
          <a:noFill/>
        </p:spPr>
        <p:txBody>
          <a:bodyPr wrap="square" rtlCol="0">
            <a:spAutoFit/>
          </a:bodyPr>
          <a:lstStyle/>
          <a:p>
            <a:r>
              <a:rPr lang="en-US" altLang="ja-JP" dirty="0"/>
              <a:t>“Neural Networks A Classroom Approach</a:t>
            </a:r>
            <a:r>
              <a:rPr lang="en-US" altLang="ja-JP" dirty="0" smtClean="0"/>
              <a:t>”</a:t>
            </a:r>
            <a:endParaRPr lang="en-US" altLang="ja-JP" dirty="0"/>
          </a:p>
          <a:p>
            <a:r>
              <a:rPr lang="en-US" altLang="ja-JP" dirty="0"/>
              <a:t>“A new approach to real time traffic sign </a:t>
            </a:r>
          </a:p>
          <a:p>
            <a:r>
              <a:rPr lang="en-US" altLang="ja-JP" dirty="0"/>
              <a:t>recognition based on </a:t>
            </a:r>
            <a:r>
              <a:rPr lang="en-US" altLang="ja-JP" dirty="0" err="1"/>
              <a:t>colour</a:t>
            </a:r>
            <a:r>
              <a:rPr lang="en-US" altLang="ja-JP" dirty="0"/>
              <a:t> information</a:t>
            </a:r>
            <a:r>
              <a:rPr lang="en-US" altLang="ja-JP" dirty="0" smtClean="0"/>
              <a:t>”</a:t>
            </a:r>
            <a:endParaRPr lang="en-US" altLang="ja-JP" dirty="0"/>
          </a:p>
        </p:txBody>
      </p:sp>
      <p:sp>
        <p:nvSpPr>
          <p:cNvPr id="10" name="テキスト ボックス 9"/>
          <p:cNvSpPr txBox="1"/>
          <p:nvPr/>
        </p:nvSpPr>
        <p:spPr>
          <a:xfrm>
            <a:off x="10854465" y="6326517"/>
            <a:ext cx="1748118" cy="369332"/>
          </a:xfrm>
          <a:prstGeom prst="rect">
            <a:avLst/>
          </a:prstGeom>
          <a:noFill/>
        </p:spPr>
        <p:txBody>
          <a:bodyPr wrap="square" rtlCol="0">
            <a:spAutoFit/>
          </a:bodyPr>
          <a:lstStyle/>
          <a:p>
            <a:r>
              <a:rPr kumimoji="1" lang="en-US" altLang="ja-JP" dirty="0" smtClean="0"/>
              <a:t>2017/2/8</a:t>
            </a:r>
            <a:endParaRPr kumimoji="1" lang="ja-JP" altLang="en-US" dirty="0"/>
          </a:p>
        </p:txBody>
      </p:sp>
      <p:sp>
        <p:nvSpPr>
          <p:cNvPr id="4" name="正方形/長方形 3"/>
          <p:cNvSpPr/>
          <p:nvPr/>
        </p:nvSpPr>
        <p:spPr>
          <a:xfrm>
            <a:off x="0" y="-46456"/>
            <a:ext cx="12192000" cy="2011381"/>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95739" y="98896"/>
            <a:ext cx="11747514" cy="2031325"/>
          </a:xfrm>
          <a:prstGeom prst="rect">
            <a:avLst/>
          </a:prstGeom>
          <a:noFill/>
        </p:spPr>
        <p:txBody>
          <a:bodyPr wrap="square" rtlCol="0">
            <a:spAutoFit/>
          </a:bodyPr>
          <a:lstStyle/>
          <a:p>
            <a:pPr algn="ctr"/>
            <a:r>
              <a:rPr lang="en-US" altLang="ja-JP" sz="2400" dirty="0">
                <a:solidFill>
                  <a:schemeClr val="bg1"/>
                </a:solidFill>
                <a:latin typeface="HGP創英角ｺﾞｼｯｸUB" panose="020B0900000000000000" pitchFamily="50" charset="-128"/>
                <a:ea typeface="HGP創英角ｺﾞｼｯｸUB" panose="020B0900000000000000" pitchFamily="50" charset="-128"/>
              </a:rPr>
              <a:t>Traffic Sign Recognition for Intelligent Vehicle/Driver </a:t>
            </a:r>
          </a:p>
          <a:p>
            <a:pPr algn="ctr"/>
            <a:r>
              <a:rPr lang="en-US" altLang="ja-JP" sz="2400" dirty="0">
                <a:solidFill>
                  <a:schemeClr val="bg1"/>
                </a:solidFill>
                <a:latin typeface="HGP創英角ｺﾞｼｯｸUB" panose="020B0900000000000000" pitchFamily="50" charset="-128"/>
                <a:ea typeface="HGP創英角ｺﾞｼｯｸUB" panose="020B0900000000000000" pitchFamily="50" charset="-128"/>
              </a:rPr>
              <a:t>Assistance System Using Neural Network on </a:t>
            </a:r>
            <a:r>
              <a:rPr lang="en-US" altLang="ja-JP" sz="2400" dirty="0" err="1" smtClean="0">
                <a:solidFill>
                  <a:schemeClr val="bg1"/>
                </a:solidFill>
                <a:latin typeface="HGP創英角ｺﾞｼｯｸUB" panose="020B0900000000000000" pitchFamily="50" charset="-128"/>
                <a:ea typeface="HGP創英角ｺﾞｼｯｸUB" panose="020B0900000000000000" pitchFamily="50" charset="-128"/>
              </a:rPr>
              <a:t>OpenCV</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24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en-US" altLang="ja-JP" dirty="0" err="1" smtClean="0">
                <a:solidFill>
                  <a:schemeClr val="bg1"/>
                </a:solidFill>
              </a:rPr>
              <a:t>Teruyuki</a:t>
            </a:r>
            <a:r>
              <a:rPr lang="en-US" altLang="ja-JP" dirty="0" smtClean="0">
                <a:solidFill>
                  <a:schemeClr val="bg1"/>
                </a:solidFill>
              </a:rPr>
              <a:t> </a:t>
            </a:r>
            <a:r>
              <a:rPr lang="en-US" altLang="ja-JP" dirty="0" err="1" smtClean="0">
                <a:solidFill>
                  <a:schemeClr val="bg1"/>
                </a:solidFill>
              </a:rPr>
              <a:t>Kozuka</a:t>
            </a:r>
            <a:r>
              <a:rPr lang="en-US" altLang="ja-JP" dirty="0" smtClean="0">
                <a:solidFill>
                  <a:schemeClr val="bg1"/>
                </a:solidFill>
              </a:rPr>
              <a:t> / </a:t>
            </a:r>
            <a:r>
              <a:rPr lang="en-US" altLang="ja-JP" dirty="0" err="1" smtClean="0">
                <a:solidFill>
                  <a:schemeClr val="bg1"/>
                </a:solidFill>
              </a:rPr>
              <a:t>Kyuichi</a:t>
            </a:r>
            <a:r>
              <a:rPr lang="en-US" altLang="ja-JP" dirty="0" smtClean="0">
                <a:solidFill>
                  <a:schemeClr val="bg1"/>
                </a:solidFill>
              </a:rPr>
              <a:t> </a:t>
            </a:r>
            <a:r>
              <a:rPr lang="en-US" altLang="ja-JP" dirty="0" err="1" smtClean="0">
                <a:solidFill>
                  <a:schemeClr val="bg1"/>
                </a:solidFill>
              </a:rPr>
              <a:t>Yasui</a:t>
            </a:r>
            <a:r>
              <a:rPr lang="en-US" altLang="ja-JP" dirty="0" smtClean="0">
                <a:solidFill>
                  <a:schemeClr val="bg1"/>
                </a:solidFill>
              </a:rPr>
              <a:t> at el</a:t>
            </a:r>
          </a:p>
          <a:p>
            <a:pPr algn="ctr"/>
            <a:r>
              <a:rPr lang="en-US" altLang="ja-JP" i="1" dirty="0" smtClean="0">
                <a:solidFill>
                  <a:schemeClr val="accent2">
                    <a:lumMod val="40000"/>
                    <a:lumOff val="60000"/>
                  </a:schemeClr>
                </a:solidFill>
              </a:rPr>
              <a:t>http</a:t>
            </a:r>
            <a:r>
              <a:rPr lang="en-US" altLang="ja-JP" i="1" dirty="0">
                <a:solidFill>
                  <a:schemeClr val="accent2">
                    <a:lumMod val="40000"/>
                    <a:lumOff val="60000"/>
                  </a:schemeClr>
                </a:solidFill>
              </a:rPr>
              <a:t>://www.use-jp.org/USE2010/proceedings/USE2006_abst/3rd/P3-68.pdf</a:t>
            </a:r>
            <a:endParaRPr lang="en-US" altLang="ja-JP" i="1" dirty="0" smtClean="0">
              <a:solidFill>
                <a:schemeClr val="accent2">
                  <a:lumMod val="40000"/>
                  <a:lumOff val="60000"/>
                </a:schemeClr>
              </a:solidFill>
            </a:endParaRPr>
          </a:p>
          <a:p>
            <a:pPr algn="ctr"/>
            <a:endParaRPr lang="en-US" altLang="ja-JP" dirty="0"/>
          </a:p>
        </p:txBody>
      </p:sp>
    </p:spTree>
    <p:extLst>
      <p:ext uri="{BB962C8B-B14F-4D97-AF65-F5344CB8AC3E}">
        <p14:creationId xmlns:p14="http://schemas.microsoft.com/office/powerpoint/2010/main" val="2058875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615966" y="2220957"/>
            <a:ext cx="4859441"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6" name="テキスト ボックス 15"/>
          <p:cNvSpPr txBox="1"/>
          <p:nvPr/>
        </p:nvSpPr>
        <p:spPr>
          <a:xfrm>
            <a:off x="615967" y="2699241"/>
            <a:ext cx="4434840" cy="646331"/>
          </a:xfrm>
          <a:prstGeom prst="rect">
            <a:avLst/>
          </a:prstGeom>
          <a:noFill/>
        </p:spPr>
        <p:txBody>
          <a:bodyPr wrap="square" rtlCol="0">
            <a:spAutoFit/>
          </a:bodyPr>
          <a:lstStyle/>
          <a:p>
            <a:r>
              <a:rPr kumimoji="1" lang="ja-JP" altLang="en-US" dirty="0" smtClean="0"/>
              <a:t>音を使って物体を動かす。</a:t>
            </a:r>
            <a:r>
              <a:rPr kumimoji="1" lang="en-US" altLang="ja-JP" dirty="0" err="1" smtClean="0"/>
              <a:t>AUFD</a:t>
            </a:r>
            <a:r>
              <a:rPr lang="ja-JP" altLang="en-US" dirty="0" smtClean="0"/>
              <a:t>の発明の論文。詳しく書いてないけど</a:t>
            </a:r>
            <a:r>
              <a:rPr lang="ja-JP" altLang="en-US" dirty="0" err="1" smtClean="0"/>
              <a:t>。。。</a:t>
            </a:r>
            <a:endParaRPr kumimoji="1" lang="ja-JP" altLang="en-US" dirty="0"/>
          </a:p>
        </p:txBody>
      </p:sp>
      <p:sp>
        <p:nvSpPr>
          <p:cNvPr id="17" name="角丸四角形 16"/>
          <p:cNvSpPr/>
          <p:nvPr/>
        </p:nvSpPr>
        <p:spPr>
          <a:xfrm>
            <a:off x="632729" y="4854069"/>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18" name="角丸四角形 17"/>
          <p:cNvSpPr/>
          <p:nvPr/>
        </p:nvSpPr>
        <p:spPr>
          <a:xfrm>
            <a:off x="600455" y="3379352"/>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20" name="テキスト ボックス 19"/>
          <p:cNvSpPr txBox="1"/>
          <p:nvPr/>
        </p:nvSpPr>
        <p:spPr>
          <a:xfrm>
            <a:off x="600455" y="3897071"/>
            <a:ext cx="4859440" cy="923330"/>
          </a:xfrm>
          <a:prstGeom prst="rect">
            <a:avLst/>
          </a:prstGeom>
          <a:noFill/>
        </p:spPr>
        <p:txBody>
          <a:bodyPr wrap="square" rtlCol="0">
            <a:spAutoFit/>
          </a:bodyPr>
          <a:lstStyle/>
          <a:p>
            <a:r>
              <a:rPr lang="ja-JP" altLang="en-US" dirty="0" smtClean="0"/>
              <a:t>小さくて、部品が少ない。四方に囲まれたものではなく、１つで効果を得る。電磁場でも空気でもない。</a:t>
            </a:r>
            <a:endParaRPr kumimoji="1" lang="ja-JP" altLang="en-US" dirty="0"/>
          </a:p>
        </p:txBody>
      </p:sp>
      <p:sp>
        <p:nvSpPr>
          <p:cNvPr id="22" name="テキスト ボックス 21"/>
          <p:cNvSpPr txBox="1"/>
          <p:nvPr/>
        </p:nvSpPr>
        <p:spPr>
          <a:xfrm>
            <a:off x="600455" y="5495520"/>
            <a:ext cx="4859440" cy="1200329"/>
          </a:xfrm>
          <a:prstGeom prst="rect">
            <a:avLst/>
          </a:prstGeom>
          <a:noFill/>
        </p:spPr>
        <p:txBody>
          <a:bodyPr wrap="square" rtlCol="0">
            <a:spAutoFit/>
          </a:bodyPr>
          <a:lstStyle/>
          <a:p>
            <a:r>
              <a:rPr lang="ja-JP" altLang="en-US" dirty="0" smtClean="0"/>
              <a:t>超音波を作成するトランスデューサーと</a:t>
            </a:r>
            <a:r>
              <a:rPr lang="en-US" altLang="ja-JP" dirty="0"/>
              <a:t> </a:t>
            </a:r>
            <a:r>
              <a:rPr lang="en-US" altLang="ja-JP" dirty="0" smtClean="0"/>
              <a:t>FPGA </a:t>
            </a:r>
            <a:r>
              <a:rPr lang="ja-JP" altLang="en-US" dirty="0" smtClean="0"/>
              <a:t>とかいう自作できる集積回路の２つから成り立ってる。総称が</a:t>
            </a:r>
            <a:r>
              <a:rPr lang="en-US" altLang="ja-JP" dirty="0" err="1" smtClean="0"/>
              <a:t>AUFD</a:t>
            </a:r>
            <a:r>
              <a:rPr lang="ja-JP" altLang="en-US" dirty="0" smtClean="0"/>
              <a:t>こいつで浮かせてる</a:t>
            </a:r>
            <a:endParaRPr lang="en-US" altLang="ja-JP" dirty="0" smtClean="0"/>
          </a:p>
          <a:p>
            <a:r>
              <a:rPr lang="en-US" altLang="ja-JP" dirty="0"/>
              <a:t>http://star.web.nitech.ac.jp/aufd/aufd.html</a:t>
            </a:r>
            <a:endParaRPr lang="en-US" altLang="ja-JP" dirty="0" smtClean="0"/>
          </a:p>
        </p:txBody>
      </p:sp>
      <p:sp>
        <p:nvSpPr>
          <p:cNvPr id="24" name="角丸四角形 23"/>
          <p:cNvSpPr/>
          <p:nvPr/>
        </p:nvSpPr>
        <p:spPr>
          <a:xfrm>
            <a:off x="6096000" y="2220957"/>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5" name="議論は"/>
          <p:cNvSpPr/>
          <p:nvPr/>
        </p:nvSpPr>
        <p:spPr>
          <a:xfrm>
            <a:off x="6069496" y="349630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26" name="次に読むべき論文"/>
          <p:cNvSpPr/>
          <p:nvPr/>
        </p:nvSpPr>
        <p:spPr>
          <a:xfrm>
            <a:off x="6069496" y="512077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27"/>
          <p:cNvSpPr txBox="1"/>
          <p:nvPr/>
        </p:nvSpPr>
        <p:spPr>
          <a:xfrm>
            <a:off x="6096000" y="4123915"/>
            <a:ext cx="5250776" cy="1200329"/>
          </a:xfrm>
          <a:prstGeom prst="rect">
            <a:avLst/>
          </a:prstGeom>
          <a:noFill/>
        </p:spPr>
        <p:txBody>
          <a:bodyPr wrap="square" rtlCol="0">
            <a:spAutoFit/>
          </a:bodyPr>
          <a:lstStyle/>
          <a:p>
            <a:r>
              <a:rPr lang="ja-JP" altLang="en-US" dirty="0" smtClean="0"/>
              <a:t>１６ｍ</a:t>
            </a:r>
            <a:r>
              <a:rPr lang="en-US" altLang="ja-JP" dirty="0" smtClean="0"/>
              <a:t>N</a:t>
            </a:r>
            <a:r>
              <a:rPr lang="ja-JP" altLang="en-US" dirty="0" smtClean="0"/>
              <a:t>とかいう非力さよ。でも</a:t>
            </a:r>
            <a:r>
              <a:rPr lang="en-US" altLang="ja-JP" dirty="0" smtClean="0"/>
              <a:t>0.6kg</a:t>
            </a:r>
            <a:r>
              <a:rPr lang="ja-JP" altLang="en-US" dirty="0" smtClean="0"/>
              <a:t>という軽さ。高そうだが、簡単に実装できそう。壁の反射を利用してるから柔らかいものや壁がないのは無理。</a:t>
            </a:r>
            <a:endParaRPr lang="en-US" altLang="ja-JP" smtClean="0"/>
          </a:p>
          <a:p>
            <a:endParaRPr lang="en-US" altLang="ja-JP" dirty="0" smtClean="0"/>
          </a:p>
        </p:txBody>
      </p:sp>
      <p:sp>
        <p:nvSpPr>
          <p:cNvPr id="30" name="テキスト ボックス 29"/>
          <p:cNvSpPr txBox="1"/>
          <p:nvPr/>
        </p:nvSpPr>
        <p:spPr>
          <a:xfrm>
            <a:off x="6069496" y="2726058"/>
            <a:ext cx="5250776" cy="369332"/>
          </a:xfrm>
          <a:prstGeom prst="rect">
            <a:avLst/>
          </a:prstGeom>
          <a:noFill/>
        </p:spPr>
        <p:txBody>
          <a:bodyPr wrap="square" rtlCol="0">
            <a:spAutoFit/>
          </a:bodyPr>
          <a:lstStyle/>
          <a:p>
            <a:r>
              <a:rPr lang="ja-JP" altLang="en-US" dirty="0"/>
              <a:t>実装</a:t>
            </a:r>
            <a:r>
              <a:rPr lang="ja-JP" altLang="en-US" dirty="0" smtClean="0"/>
              <a:t>した</a:t>
            </a:r>
            <a:r>
              <a:rPr lang="ja-JP" altLang="en-US" dirty="0"/>
              <a:t>。</a:t>
            </a:r>
            <a:endParaRPr kumimoji="1" lang="ja-JP" altLang="en-US" dirty="0"/>
          </a:p>
        </p:txBody>
      </p:sp>
      <p:sp>
        <p:nvSpPr>
          <p:cNvPr id="31" name="テキスト ボックス 30"/>
          <p:cNvSpPr txBox="1"/>
          <p:nvPr/>
        </p:nvSpPr>
        <p:spPr>
          <a:xfrm>
            <a:off x="6138672" y="5723579"/>
            <a:ext cx="5250776" cy="1200329"/>
          </a:xfrm>
          <a:prstGeom prst="rect">
            <a:avLst/>
          </a:prstGeom>
          <a:noFill/>
        </p:spPr>
        <p:txBody>
          <a:bodyPr wrap="square" rtlCol="0">
            <a:spAutoFit/>
          </a:bodyPr>
          <a:lstStyle/>
          <a:p>
            <a:r>
              <a:rPr lang="en-US" altLang="ja-JP" dirty="0" smtClean="0"/>
              <a:t>Manipulation </a:t>
            </a:r>
            <a:r>
              <a:rPr lang="en-US" altLang="ja-JP" dirty="0"/>
              <a:t>of an </a:t>
            </a:r>
            <a:r>
              <a:rPr lang="en-US" altLang="ja-JP" dirty="0" smtClean="0"/>
              <a:t>Object </a:t>
            </a:r>
            <a:r>
              <a:rPr lang="en-US" altLang="ja-JP" dirty="0"/>
              <a:t>on a Plane Surface Using Multiple Air </a:t>
            </a:r>
            <a:r>
              <a:rPr lang="en-US" altLang="ja-JP" dirty="0" smtClean="0"/>
              <a:t>Jets</a:t>
            </a:r>
          </a:p>
          <a:p>
            <a:r>
              <a:rPr lang="en-US" altLang="ja-JP" dirty="0"/>
              <a:t>Mid-Air Tangible Interaction Enabled by Computer</a:t>
            </a:r>
          </a:p>
          <a:p>
            <a:r>
              <a:rPr lang="en-US" altLang="ja-JP" dirty="0"/>
              <a:t>Touchable Holography</a:t>
            </a:r>
          </a:p>
        </p:txBody>
      </p:sp>
      <p:sp>
        <p:nvSpPr>
          <p:cNvPr id="10" name="テキスト ボックス 9"/>
          <p:cNvSpPr txBox="1"/>
          <p:nvPr/>
        </p:nvSpPr>
        <p:spPr>
          <a:xfrm>
            <a:off x="10854465" y="6326517"/>
            <a:ext cx="1748118" cy="369332"/>
          </a:xfrm>
          <a:prstGeom prst="rect">
            <a:avLst/>
          </a:prstGeom>
          <a:noFill/>
        </p:spPr>
        <p:txBody>
          <a:bodyPr wrap="square" rtlCol="0">
            <a:spAutoFit/>
          </a:bodyPr>
          <a:lstStyle/>
          <a:p>
            <a:r>
              <a:rPr kumimoji="1" lang="en-US" altLang="ja-JP" dirty="0" smtClean="0"/>
              <a:t>2017/2/9</a:t>
            </a:r>
            <a:endParaRPr kumimoji="1" lang="ja-JP" altLang="en-US" dirty="0"/>
          </a:p>
        </p:txBody>
      </p:sp>
      <p:pic>
        <p:nvPicPr>
          <p:cNvPr id="5" name="コンテンツ プレースホルダー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672" y="26916"/>
            <a:ext cx="12149327" cy="1987967"/>
          </a:xfrm>
        </p:spPr>
      </p:pic>
      <p:sp>
        <p:nvSpPr>
          <p:cNvPr id="4" name="黒い"/>
          <p:cNvSpPr/>
          <p:nvPr/>
        </p:nvSpPr>
        <p:spPr>
          <a:xfrm>
            <a:off x="-26504" y="5625"/>
            <a:ext cx="12192000" cy="2011381"/>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smtClean="0"/>
              <a:t>h</a:t>
            </a:r>
            <a:endParaRPr kumimoji="1" lang="ja-JP" altLang="en-US" dirty="0"/>
          </a:p>
        </p:txBody>
      </p:sp>
      <p:sp>
        <p:nvSpPr>
          <p:cNvPr id="9" name="テキスト ボックス 8"/>
          <p:cNvSpPr txBox="1"/>
          <p:nvPr/>
        </p:nvSpPr>
        <p:spPr>
          <a:xfrm>
            <a:off x="42672" y="494909"/>
            <a:ext cx="11747514" cy="1384995"/>
          </a:xfrm>
          <a:prstGeom prst="rect">
            <a:avLst/>
          </a:prstGeom>
          <a:noFill/>
        </p:spPr>
        <p:txBody>
          <a:bodyPr wrap="square" rtlCol="0">
            <a:spAutoFit/>
          </a:bodyPr>
          <a:lstStyle/>
          <a:p>
            <a:pPr algn="ctr"/>
            <a:r>
              <a:rPr lang="en-US" altLang="ja-JP" sz="2400" dirty="0">
                <a:solidFill>
                  <a:schemeClr val="bg1"/>
                </a:solidFill>
              </a:rPr>
              <a:t>Compact Ultrasound Device for Noncontact </a:t>
            </a:r>
            <a:r>
              <a:rPr lang="en-US" altLang="ja-JP" sz="2400" dirty="0" smtClean="0">
                <a:solidFill>
                  <a:schemeClr val="bg1"/>
                </a:solidFill>
              </a:rPr>
              <a:t>Interaction</a:t>
            </a:r>
            <a:r>
              <a:rPr lang="ja-JP" altLang="en-US" sz="2400" dirty="0" smtClean="0">
                <a:solidFill>
                  <a:schemeClr val="bg1"/>
                </a:solidFill>
              </a:rPr>
              <a:t>（</a:t>
            </a:r>
            <a:r>
              <a:rPr lang="en-US" altLang="ja-JP" sz="2400" dirty="0" smtClean="0">
                <a:solidFill>
                  <a:schemeClr val="bg1"/>
                </a:solidFill>
              </a:rPr>
              <a:t>p4</a:t>
            </a:r>
            <a:r>
              <a:rPr lang="ja-JP" altLang="en-US" sz="2400" dirty="0" smtClean="0">
                <a:solidFill>
                  <a:schemeClr val="bg1"/>
                </a:solidFill>
              </a:rPr>
              <a:t>）</a:t>
            </a:r>
            <a:r>
              <a:rPr lang="en-US" altLang="ja-JP" sz="2400" dirty="0" smtClean="0">
                <a:solidFill>
                  <a:schemeClr val="bg1"/>
                </a:solidFill>
              </a:rPr>
              <a:t> </a:t>
            </a:r>
          </a:p>
          <a:p>
            <a:pPr algn="ctr"/>
            <a:endParaRPr lang="en-US" altLang="ja-JP" sz="24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en-US" altLang="ja-JP" dirty="0">
                <a:solidFill>
                  <a:schemeClr val="bg1"/>
                </a:solidFill>
              </a:rPr>
              <a:t>Takayuki Hoshi </a:t>
            </a:r>
            <a:endParaRPr lang="en-US" altLang="ja-JP" dirty="0" smtClean="0">
              <a:solidFill>
                <a:schemeClr val="bg1"/>
              </a:solidFill>
            </a:endParaRPr>
          </a:p>
          <a:p>
            <a:pPr algn="ctr"/>
            <a:r>
              <a:rPr lang="en-US" altLang="ja-JP" i="1" dirty="0" smtClean="0">
                <a:solidFill>
                  <a:schemeClr val="accent2">
                    <a:lumMod val="40000"/>
                    <a:lumOff val="60000"/>
                  </a:schemeClr>
                </a:solidFill>
                <a:hlinkClick r:id="rId3"/>
              </a:rPr>
              <a:t>http</a:t>
            </a:r>
            <a:r>
              <a:rPr lang="en-US" altLang="ja-JP" i="1" dirty="0">
                <a:solidFill>
                  <a:schemeClr val="accent2">
                    <a:lumMod val="40000"/>
                    <a:lumOff val="60000"/>
                  </a:schemeClr>
                </a:solidFill>
                <a:hlinkClick r:id="rId3"/>
              </a:rPr>
              <a:t>://</a:t>
            </a:r>
            <a:r>
              <a:rPr lang="en-US" altLang="ja-JP" i="1" dirty="0" smtClean="0">
                <a:solidFill>
                  <a:schemeClr val="accent2">
                    <a:lumMod val="40000"/>
                    <a:lumOff val="60000"/>
                  </a:schemeClr>
                </a:solidFill>
                <a:hlinkClick r:id="rId3"/>
              </a:rPr>
              <a:t>star.web.nitech.ac.jp/pdf/2012ACE.pdf</a:t>
            </a:r>
            <a:r>
              <a:rPr lang="ja-JP" altLang="en-US" i="1" dirty="0" smtClean="0">
                <a:solidFill>
                  <a:schemeClr val="accent2">
                    <a:lumMod val="40000"/>
                    <a:lumOff val="60000"/>
                  </a:schemeClr>
                </a:solidFill>
              </a:rPr>
              <a:t>　</a:t>
            </a:r>
            <a:endParaRPr lang="en-US" altLang="ja-JP" dirty="0"/>
          </a:p>
        </p:txBody>
      </p:sp>
    </p:spTree>
    <p:extLst>
      <p:ext uri="{BB962C8B-B14F-4D97-AF65-F5344CB8AC3E}">
        <p14:creationId xmlns:p14="http://schemas.microsoft.com/office/powerpoint/2010/main" val="2192654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8880" y="3657600"/>
            <a:ext cx="5473204" cy="3079750"/>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54" y="3194494"/>
            <a:ext cx="5473204" cy="341947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80" y="0"/>
            <a:ext cx="5802128" cy="3419475"/>
          </a:xfrm>
          <a:prstGeom prst="rect">
            <a:avLst/>
          </a:prstGeom>
        </p:spPr>
      </p:pic>
      <p:sp>
        <p:nvSpPr>
          <p:cNvPr id="2" name="テキスト ボックス 1"/>
          <p:cNvSpPr txBox="1"/>
          <p:nvPr/>
        </p:nvSpPr>
        <p:spPr>
          <a:xfrm>
            <a:off x="256032" y="677732"/>
            <a:ext cx="5262641" cy="646331"/>
          </a:xfrm>
          <a:prstGeom prst="rect">
            <a:avLst/>
          </a:prstGeom>
          <a:noFill/>
        </p:spPr>
        <p:txBody>
          <a:bodyPr wrap="square" rtlCol="0">
            <a:spAutoFit/>
          </a:bodyPr>
          <a:lstStyle/>
          <a:p>
            <a:r>
              <a:rPr kumimoji="1" lang="ja-JP" altLang="en-US" dirty="0" smtClean="0"/>
              <a:t>落合先生の</a:t>
            </a:r>
            <a:r>
              <a:rPr lang="ja-JP" altLang="en-US" dirty="0"/>
              <a:t> </a:t>
            </a:r>
            <a:r>
              <a:rPr lang="en-US" altLang="ja-JP" dirty="0" smtClean="0"/>
              <a:t>slide share</a:t>
            </a:r>
            <a:r>
              <a:rPr lang="ja-JP" altLang="en-US" dirty="0" smtClean="0"/>
              <a:t>　からもってきた。</a:t>
            </a:r>
            <a:endParaRPr lang="en-US" altLang="ja-JP" dirty="0" smtClean="0"/>
          </a:p>
          <a:p>
            <a:r>
              <a:rPr lang="ja-JP" altLang="en-US" dirty="0"/>
              <a:t>論文</a:t>
            </a:r>
            <a:r>
              <a:rPr lang="ja-JP" altLang="en-US" dirty="0" smtClean="0"/>
              <a:t>の構成、読み方、まとめかたが書いてあります。　</a:t>
            </a:r>
            <a:endParaRPr kumimoji="1" lang="ja-JP" altLang="en-US" dirty="0"/>
          </a:p>
        </p:txBody>
      </p:sp>
    </p:spTree>
    <p:extLst>
      <p:ext uri="{BB962C8B-B14F-4D97-AF65-F5344CB8AC3E}">
        <p14:creationId xmlns:p14="http://schemas.microsoft.com/office/powerpoint/2010/main" val="3212964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dirty="0" smtClean="0"/>
              <a:t>黒い背景から写真を移動させる方法</a:t>
            </a:r>
            <a:endParaRPr lang="en-US" altLang="ja-JP" dirty="0" smtClean="0"/>
          </a:p>
          <a:p>
            <a:pPr marL="0" indent="0">
              <a:buNone/>
            </a:pPr>
            <a:r>
              <a:rPr lang="en-US" altLang="ja-JP" dirty="0" smtClean="0">
                <a:hlinkClick r:id="rId2"/>
              </a:rPr>
              <a:t>https</a:t>
            </a:r>
            <a:r>
              <a:rPr lang="en-US" altLang="ja-JP" dirty="0">
                <a:hlinkClick r:id="rId2"/>
              </a:rPr>
              <a:t>://</a:t>
            </a:r>
            <a:r>
              <a:rPr lang="en-US" altLang="ja-JP" dirty="0" smtClean="0">
                <a:hlinkClick r:id="rId2"/>
              </a:rPr>
              <a:t>www.microsoft.com/ja-jp/atlife/tips/archive/office/tips/095.aspx</a:t>
            </a: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4105334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646331"/>
          </a:xfrm>
          <a:prstGeom prst="rect">
            <a:avLst/>
          </a:prstGeom>
          <a:noFill/>
        </p:spPr>
        <p:txBody>
          <a:bodyPr wrap="square" rtlCol="0">
            <a:spAutoFit/>
          </a:bodyPr>
          <a:lstStyle/>
          <a:p>
            <a:r>
              <a:rPr lang="ja-JP" altLang="en-US"/>
              <a:t>テ ク ス チ ャ の 視 覚 に 関す る研究 （第 </a:t>
            </a:r>
            <a:r>
              <a:rPr lang="en-US" altLang="ja-JP"/>
              <a:t>1</a:t>
            </a:r>
            <a:r>
              <a:rPr lang="ja-JP" altLang="en-US"/>
              <a:t>報 </a:t>
            </a:r>
            <a:r>
              <a:rPr lang="en-US" altLang="ja-JP"/>
              <a:t>1 </a:t>
            </a:r>
            <a:r>
              <a:rPr lang="ja-JP" altLang="en-US"/>
              <a:t>見 えの あ ら さ とそ の 表示 方法</a:t>
            </a:r>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369332"/>
          </a:xfrm>
          <a:prstGeom prst="rect">
            <a:avLst/>
          </a:prstGeom>
          <a:noFill/>
        </p:spPr>
        <p:txBody>
          <a:bodyPr wrap="square" rtlCol="0">
            <a:spAutoFit/>
          </a:bodyPr>
          <a:lstStyle/>
          <a:p>
            <a:r>
              <a:rPr lang="ja-JP" altLang="en-US" dirty="0" smtClean="0"/>
              <a:t>平面で柔らかさを測るのは正直微妙じゃないかな．</a:t>
            </a:r>
            <a:endParaRPr lang="en-US" altLang="ja-JP" dirty="0" smtClean="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6324"/>
            <a:ext cx="5250776" cy="923330"/>
          </a:xfrm>
          <a:prstGeom prst="rect">
            <a:avLst/>
          </a:prstGeom>
          <a:noFill/>
        </p:spPr>
        <p:txBody>
          <a:bodyPr wrap="square" rtlCol="0">
            <a:spAutoFit/>
          </a:bodyPr>
          <a:lstStyle/>
          <a:p>
            <a:r>
              <a:rPr lang="ja-JP" altLang="en-US" dirty="0" smtClean="0"/>
              <a:t>質感は光沢，粗滑，柔硬，温冷，乾湿に分けることができる．光沢は触覚に依存（粗い），柔らかさは表面が細かいほど高く，色の影響を受ける．</a:t>
            </a:r>
            <a:endParaRPr lang="en-US" altLang="ja-JP" dirty="0" smtClean="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分かったことは？</a:t>
            </a:r>
            <a:endParaRPr kumimoji="1" lang="ja-JP" altLang="en-US" sz="2400" dirty="0"/>
          </a:p>
        </p:txBody>
      </p:sp>
      <p:sp>
        <p:nvSpPr>
          <p:cNvPr id="22" name="テキスト ボックス"/>
          <p:cNvSpPr txBox="1"/>
          <p:nvPr/>
        </p:nvSpPr>
        <p:spPr>
          <a:xfrm>
            <a:off x="594448" y="5532051"/>
            <a:ext cx="4859440" cy="1477328"/>
          </a:xfrm>
          <a:prstGeom prst="rect">
            <a:avLst/>
          </a:prstGeom>
          <a:noFill/>
        </p:spPr>
        <p:txBody>
          <a:bodyPr wrap="square" rtlCol="0">
            <a:spAutoFit/>
          </a:bodyPr>
          <a:lstStyle/>
          <a:p>
            <a:r>
              <a:rPr lang="ja-JP" altLang="en-US" dirty="0" smtClean="0"/>
              <a:t>質感を視覚，併用，触覚に分けた観点から表現した点．それに基づいて評価尺度を独自に設定し，追実験を行い有効性を差を示すことで検証した点．</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r>
              <a:rPr lang="ja-JP" altLang="en-US" dirty="0" smtClean="0"/>
              <a:t>触覚のみではなく，視覚による触覚への影響を</a:t>
            </a:r>
            <a:endParaRPr lang="en-US" altLang="ja-JP" dirty="0" smtClean="0"/>
          </a:p>
          <a:p>
            <a:r>
              <a:rPr kumimoji="1" lang="ja-JP" altLang="en-US" dirty="0" smtClean="0"/>
              <a:t>考慮し，検討した．</a:t>
            </a:r>
            <a:endParaRPr kumimoji="1" lang="en-US" altLang="ja-JP" dirty="0" smtClean="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646331"/>
          </a:xfrm>
          <a:prstGeom prst="rect">
            <a:avLst/>
          </a:prstGeom>
          <a:noFill/>
        </p:spPr>
        <p:txBody>
          <a:bodyPr wrap="square" rtlCol="0">
            <a:spAutoFit/>
          </a:bodyPr>
          <a:lstStyle/>
          <a:p>
            <a:r>
              <a:rPr lang="ja-JP" altLang="en-US" dirty="0" smtClean="0"/>
              <a:t>人間の質感が視覚，併用，触覚の</a:t>
            </a:r>
            <a:r>
              <a:rPr lang="en-US" altLang="ja-JP" dirty="0" smtClean="0"/>
              <a:t>3</a:t>
            </a:r>
            <a:r>
              <a:rPr lang="ja-JP" altLang="en-US" dirty="0" smtClean="0"/>
              <a:t>条件からなっているとし，簡単な尺度にカテゴライズ．</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938992"/>
          </a:xfrm>
          <a:prstGeom prst="rect">
            <a:avLst/>
          </a:prstGeom>
          <a:noFill/>
        </p:spPr>
        <p:txBody>
          <a:bodyPr wrap="square" rtlCol="0">
            <a:spAutoFit/>
          </a:bodyPr>
          <a:lstStyle/>
          <a:p>
            <a:pPr algn="ctr"/>
            <a:r>
              <a:rPr lang="ja-JP" altLang="en-US" sz="2400" dirty="0">
                <a:solidFill>
                  <a:schemeClr val="bg1"/>
                </a:solidFill>
                <a:latin typeface="HGP創英角ｺﾞｼｯｸUB" panose="020B0900000000000000" pitchFamily="50" charset="-128"/>
                <a:ea typeface="HGP創英角ｺﾞｼｯｸUB" panose="020B0900000000000000" pitchFamily="50" charset="-128"/>
              </a:rPr>
              <a:t>質感</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の評価尺度の抽出および単純なテクスチャーを用いた</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質感の定量的検討</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北村薫子</a:t>
            </a:r>
            <a:r>
              <a:rPr lang="en-US" altLang="ja-JP" dirty="0" smtClean="0">
                <a:solidFill>
                  <a:schemeClr val="bg1"/>
                </a:solidFill>
              </a:rPr>
              <a:t>/</a:t>
            </a:r>
            <a:r>
              <a:rPr lang="ja-JP" altLang="en-US" dirty="0" smtClean="0">
                <a:solidFill>
                  <a:schemeClr val="bg1"/>
                </a:solidFill>
              </a:rPr>
              <a:t>梁瀬度子</a:t>
            </a:r>
            <a:r>
              <a:rPr lang="en-US" altLang="ja-JP" dirty="0" smtClean="0">
                <a:solidFill>
                  <a:schemeClr val="bg1"/>
                </a:solidFill>
              </a:rPr>
              <a:t> </a:t>
            </a:r>
            <a:r>
              <a:rPr lang="en-US" altLang="ja-JP" dirty="0" smtClean="0">
                <a:solidFill>
                  <a:schemeClr val="bg1"/>
                </a:solidFill>
              </a:rPr>
              <a:t>--- </a:t>
            </a:r>
            <a:r>
              <a:rPr lang="en-US" altLang="ja-JP" dirty="0" smtClean="0">
                <a:solidFill>
                  <a:schemeClr val="bg1"/>
                </a:solidFill>
              </a:rPr>
              <a:t>199</a:t>
            </a:r>
            <a:r>
              <a:rPr lang="en-US" altLang="ja-JP" dirty="0">
                <a:solidFill>
                  <a:schemeClr val="bg1"/>
                </a:solidFill>
              </a:rPr>
              <a:t>8</a:t>
            </a:r>
            <a:r>
              <a:rPr lang="ja-JP" altLang="en-US" dirty="0" smtClean="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en-US" altLang="ja-JP" dirty="0">
                <a:hlinkClick r:id="rId2"/>
              </a:rPr>
              <a:t>https://www.jstage.jst.go.jp/article/aija/63/511/63_KJ00004222732/_pdf/-</a:t>
            </a:r>
            <a:r>
              <a:rPr lang="en-US" altLang="ja-JP" dirty="0" smtClean="0">
                <a:hlinkClick r:id="rId2"/>
              </a:rPr>
              <a:t>char/ja</a:t>
            </a:r>
            <a:endParaRPr lang="en-US" altLang="ja-JP" dirty="0" smtClean="0"/>
          </a:p>
          <a:p>
            <a:pPr algn="ctr"/>
            <a:endParaRPr lang="en-US" altLang="ja-JP" dirty="0" smtClean="0"/>
          </a:p>
        </p:txBody>
      </p:sp>
    </p:spTree>
    <p:extLst>
      <p:ext uri="{BB962C8B-B14F-4D97-AF65-F5344CB8AC3E}">
        <p14:creationId xmlns:p14="http://schemas.microsoft.com/office/powerpoint/2010/main" val="4237671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36206" y="748882"/>
            <a:ext cx="3354156" cy="1114876"/>
          </a:xfrm>
          <a:prstGeom prst="rect">
            <a:avLst/>
          </a:prstGeom>
        </p:spPr>
      </p:pic>
      <p:sp>
        <p:nvSpPr>
          <p:cNvPr id="31" name="テキスト ボックス"/>
          <p:cNvSpPr txBox="1"/>
          <p:nvPr/>
        </p:nvSpPr>
        <p:spPr>
          <a:xfrm>
            <a:off x="6138672" y="5452177"/>
            <a:ext cx="4699704" cy="646331"/>
          </a:xfrm>
          <a:prstGeom prst="rect">
            <a:avLst/>
          </a:prstGeom>
          <a:noFill/>
        </p:spPr>
        <p:txBody>
          <a:bodyPr wrap="square" rtlCol="0">
            <a:spAutoFit/>
          </a:bodyPr>
          <a:lstStyle/>
          <a:p>
            <a:r>
              <a:rPr lang="en-US" altLang="ja-JP" dirty="0"/>
              <a:t>Psychophysical dimensions of tactile perception of </a:t>
            </a:r>
            <a:r>
              <a:rPr lang="en-US" altLang="ja-JP" dirty="0" smtClean="0"/>
              <a:t>textures.2013</a:t>
            </a:r>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30" name="テキスト ボックス"/>
          <p:cNvSpPr txBox="1"/>
          <p:nvPr/>
        </p:nvSpPr>
        <p:spPr>
          <a:xfrm>
            <a:off x="6085331" y="2691542"/>
            <a:ext cx="5250776" cy="2308324"/>
          </a:xfrm>
          <a:prstGeom prst="rect">
            <a:avLst/>
          </a:prstGeom>
          <a:noFill/>
        </p:spPr>
        <p:txBody>
          <a:bodyPr wrap="square" rtlCol="0">
            <a:spAutoFit/>
          </a:bodyPr>
          <a:lstStyle/>
          <a:p>
            <a:r>
              <a:rPr lang="ja-JP" altLang="en-US" dirty="0" smtClean="0"/>
              <a:t>触質感認知は材質の物理特性と，材質のカテゴリ，感性的・価値印象からなる．特に物理特性の調査が進んでいる．材質カテゴリでは布らしさの評価が高いと指の移動速度が大きく，人工物感が高いと小さくなる．感性では親度が高いほど，弱くゆっくり触る．</a:t>
            </a:r>
            <a:endParaRPr lang="en-US" altLang="ja-JP" dirty="0" smtClean="0"/>
          </a:p>
          <a:p>
            <a:r>
              <a:rPr lang="ja-JP" altLang="en-US" dirty="0" smtClean="0"/>
              <a:t>粗さは指先の力が強くなるほど，知覚される粗さ感も大きくなる．硬さは固いほど指の押し付け力が大きくなる，</a:t>
            </a:r>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分かったことは？</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r>
              <a:rPr lang="ja-JP" altLang="en-US" dirty="0" smtClean="0"/>
              <a:t>これまでの研究で分かったことをまとめている．</a:t>
            </a:r>
            <a:endParaRPr lang="en-US" altLang="ja-JP" dirty="0" smtClean="0"/>
          </a:p>
          <a:p>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923330"/>
          </a:xfrm>
          <a:prstGeom prst="rect">
            <a:avLst/>
          </a:prstGeom>
          <a:noFill/>
        </p:spPr>
        <p:txBody>
          <a:bodyPr wrap="square" rtlCol="0">
            <a:spAutoFit/>
          </a:bodyPr>
          <a:lstStyle/>
          <a:p>
            <a:r>
              <a:rPr lang="ja-JP" altLang="en-US" dirty="0" smtClean="0"/>
              <a:t>これまでの質感研究についてまとめた論文．</a:t>
            </a:r>
            <a:endParaRPr lang="en-US" altLang="ja-JP" dirty="0" smtClean="0"/>
          </a:p>
          <a:p>
            <a:r>
              <a:rPr lang="ja-JP" altLang="en-US" dirty="0" smtClean="0"/>
              <a:t>観察中の手の動きによる触質感認知の違いについて書いてある．</a:t>
            </a:r>
            <a:endParaRPr lang="en-US" altLang="ja-JP" dirty="0" smtClean="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646331"/>
          </a:xfrm>
          <a:prstGeom prst="rect">
            <a:avLst/>
          </a:prstGeom>
          <a:noFill/>
        </p:spPr>
        <p:txBody>
          <a:bodyPr wrap="square" rtlCol="0">
            <a:spAutoFit/>
          </a:bodyPr>
          <a:lstStyle/>
          <a:p>
            <a:r>
              <a:rPr lang="ja-JP" altLang="en-US" dirty="0"/>
              <a:t>手</a:t>
            </a:r>
            <a:r>
              <a:rPr lang="ja-JP" altLang="en-US" dirty="0" smtClean="0"/>
              <a:t>の動きと触質感認知の間の結びつきについてまとめた．</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569660"/>
          </a:xfrm>
          <a:prstGeom prst="rect">
            <a:avLst/>
          </a:prstGeom>
          <a:noFill/>
        </p:spPr>
        <p:txBody>
          <a:bodyPr wrap="square" rtlCol="0">
            <a:spAutoFit/>
          </a:bodyPr>
          <a:lstStyle/>
          <a:p>
            <a:pPr algn="ctr"/>
            <a:r>
              <a:rPr lang="ja-JP" altLang="en-US" sz="2400" dirty="0">
                <a:solidFill>
                  <a:schemeClr val="bg1"/>
                </a:solidFill>
                <a:latin typeface="HGP創英角ｺﾞｼｯｸUB" panose="020B0900000000000000" pitchFamily="50" charset="-128"/>
                <a:ea typeface="HGP創英角ｺﾞｼｯｸUB" panose="020B0900000000000000" pitchFamily="50" charset="-128"/>
              </a:rPr>
              <a:t>手</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の動きと結びついた触質感認知の研究</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横坂拓巳</a:t>
            </a:r>
            <a:r>
              <a:rPr lang="en-US" altLang="ja-JP" dirty="0" smtClean="0">
                <a:solidFill>
                  <a:schemeClr val="bg1"/>
                </a:solidFill>
              </a:rPr>
              <a:t>/</a:t>
            </a:r>
            <a:r>
              <a:rPr lang="ja-JP" altLang="en-US" dirty="0" smtClean="0">
                <a:solidFill>
                  <a:schemeClr val="bg1"/>
                </a:solidFill>
              </a:rPr>
              <a:t>渡邊淳司</a:t>
            </a:r>
            <a:r>
              <a:rPr lang="en-US" altLang="ja-JP" dirty="0" smtClean="0">
                <a:solidFill>
                  <a:schemeClr val="bg1"/>
                </a:solidFill>
              </a:rPr>
              <a:t> </a:t>
            </a:r>
            <a:r>
              <a:rPr lang="en-US" altLang="ja-JP" dirty="0" smtClean="0">
                <a:solidFill>
                  <a:schemeClr val="bg1"/>
                </a:solidFill>
              </a:rPr>
              <a:t>--- 2017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en-US" altLang="ja-JP" dirty="0">
                <a:hlinkClick r:id="rId3"/>
              </a:rPr>
              <a:t>https://</a:t>
            </a:r>
            <a:r>
              <a:rPr lang="en-US" altLang="ja-JP" dirty="0" smtClean="0">
                <a:hlinkClick r:id="rId3"/>
              </a:rPr>
              <a:t>kaigi.org/jsai/webprogram/2017/pdf/712.pdf</a:t>
            </a:r>
            <a:endParaRPr lang="en-US" altLang="ja-JP" dirty="0" smtClean="0"/>
          </a:p>
          <a:p>
            <a:pPr algn="ctr"/>
            <a:endParaRPr lang="en-US" altLang="ja-JP" dirty="0"/>
          </a:p>
        </p:txBody>
      </p:sp>
    </p:spTree>
    <p:extLst>
      <p:ext uri="{BB962C8B-B14F-4D97-AF65-F5344CB8AC3E}">
        <p14:creationId xmlns:p14="http://schemas.microsoft.com/office/powerpoint/2010/main" val="3085376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7712086" y="240476"/>
            <a:ext cx="3030175" cy="1610376"/>
          </a:xfrm>
          <a:prstGeom prst="rect">
            <a:avLst/>
          </a:prstGeom>
        </p:spPr>
      </p:pic>
      <p:pic>
        <p:nvPicPr>
          <p:cNvPr id="3" name="図 2"/>
          <p:cNvPicPr>
            <a:picLocks noChangeAspect="1"/>
          </p:cNvPicPr>
          <p:nvPr/>
        </p:nvPicPr>
        <p:blipFill>
          <a:blip r:embed="rId3"/>
          <a:stretch>
            <a:fillRect/>
          </a:stretch>
        </p:blipFill>
        <p:spPr>
          <a:xfrm>
            <a:off x="2466904" y="211370"/>
            <a:ext cx="4548446" cy="1444392"/>
          </a:xfrm>
          <a:prstGeom prst="rect">
            <a:avLst/>
          </a:prstGeom>
        </p:spPr>
      </p:pic>
      <p:pic>
        <p:nvPicPr>
          <p:cNvPr id="2" name="図 1"/>
          <p:cNvPicPr>
            <a:picLocks noChangeAspect="1"/>
          </p:cNvPicPr>
          <p:nvPr/>
        </p:nvPicPr>
        <p:blipFill>
          <a:blip r:embed="rId4"/>
          <a:stretch>
            <a:fillRect/>
          </a:stretch>
        </p:blipFill>
        <p:spPr>
          <a:xfrm>
            <a:off x="255080" y="232666"/>
            <a:ext cx="2211824" cy="1608056"/>
          </a:xfrm>
          <a:prstGeom prst="rect">
            <a:avLst/>
          </a:prstGeom>
        </p:spPr>
      </p:pic>
      <p:sp>
        <p:nvSpPr>
          <p:cNvPr id="31" name="テキスト ボックス"/>
          <p:cNvSpPr txBox="1"/>
          <p:nvPr/>
        </p:nvSpPr>
        <p:spPr>
          <a:xfrm>
            <a:off x="6138672" y="5452177"/>
            <a:ext cx="4699704" cy="369332"/>
          </a:xfrm>
          <a:prstGeom prst="rect">
            <a:avLst/>
          </a:prstGeom>
          <a:noFill/>
        </p:spPr>
        <p:txBody>
          <a:bodyPr wrap="square" rtlCol="0">
            <a:spAutoFit/>
          </a:bodyPr>
          <a:lstStyle/>
          <a:p>
            <a:r>
              <a:rPr lang="ja-JP" altLang="en-US" dirty="0"/>
              <a:t>選択刺激素子による触感ディ </a:t>
            </a:r>
            <a:r>
              <a:rPr lang="ja-JP" altLang="en-US" dirty="0" smtClean="0"/>
              <a:t>スプレイ</a:t>
            </a:r>
            <a:r>
              <a:rPr lang="en-US" altLang="ja-JP" dirty="0" smtClean="0"/>
              <a:t>/1998</a:t>
            </a:r>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30" name="テキスト ボックス"/>
          <p:cNvSpPr txBox="1"/>
          <p:nvPr/>
        </p:nvSpPr>
        <p:spPr>
          <a:xfrm>
            <a:off x="6138672" y="2691863"/>
            <a:ext cx="5250776" cy="2031325"/>
          </a:xfrm>
          <a:prstGeom prst="rect">
            <a:avLst/>
          </a:prstGeom>
          <a:noFill/>
        </p:spPr>
        <p:txBody>
          <a:bodyPr wrap="square" rtlCol="0">
            <a:spAutoFit/>
          </a:bodyPr>
          <a:lstStyle/>
          <a:p>
            <a:r>
              <a:rPr lang="ja-JP" altLang="en-US" dirty="0" smtClean="0"/>
              <a:t>ヒト指の感覚受容体はマイスナー小体，メルケル小体，パチニ小体，ルフィニ終末がありそれぞれに異なる受容</a:t>
            </a:r>
            <a:r>
              <a:rPr lang="ja-JP" altLang="en-US" dirty="0" smtClean="0"/>
              <a:t>速度と役割を持つ．</a:t>
            </a:r>
            <a:endParaRPr lang="en-US" altLang="ja-JP" dirty="0" smtClean="0"/>
          </a:p>
          <a:p>
            <a:r>
              <a:rPr lang="ja-JP" altLang="en-US" dirty="0" smtClean="0"/>
              <a:t>指紋は対象への接触面積を複雑にすることで指紋直下に整然と並んでいるマイスナー小体の受容感度</a:t>
            </a:r>
            <a:r>
              <a:rPr lang="ja-JP" altLang="en-US" dirty="0" smtClean="0"/>
              <a:t>を向上させる役割を持つ．これにより表面凹凸の知覚に重要．</a:t>
            </a:r>
            <a:endParaRPr lang="en-US" altLang="ja-JP" dirty="0" smtClean="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わかったことは</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r>
              <a:rPr lang="ja-JP" altLang="en-US" dirty="0" smtClean="0"/>
              <a:t>指紋の役割や指にある感覚受容体についてそれぞれの役割を工学的な観点からまとめた．</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r>
              <a:rPr kumimoji="1" lang="ja-JP" altLang="en-US" dirty="0" smtClean="0"/>
              <a:t>皮膚の触覚受容器の構造と機能，指紋の役割について書いてある．</a:t>
            </a:r>
            <a:endParaRPr kumimoji="1" lang="en-US" altLang="ja-JP" dirty="0" smtClean="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603194" cy="646331"/>
          </a:xfrm>
          <a:prstGeom prst="rect">
            <a:avLst/>
          </a:prstGeom>
          <a:noFill/>
        </p:spPr>
        <p:txBody>
          <a:bodyPr wrap="square" rtlCol="0">
            <a:spAutoFit/>
          </a:bodyPr>
          <a:lstStyle/>
          <a:p>
            <a:r>
              <a:rPr lang="ja-JP" altLang="en-US" dirty="0" smtClean="0"/>
              <a:t>ヒトの触覚受容メカニズムについての知見と</a:t>
            </a:r>
            <a:endParaRPr lang="en-US" altLang="ja-JP" dirty="0" smtClean="0"/>
          </a:p>
          <a:p>
            <a:r>
              <a:rPr lang="ja-JP" altLang="en-US" dirty="0" smtClean="0"/>
              <a:t>触覚センサ・触覚ディスプレイについての説明．</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93899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「触る」ということ</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ヒトとロボットの触覚</a:t>
            </a: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白土寛和</a:t>
            </a:r>
            <a:r>
              <a:rPr lang="en-US" altLang="ja-JP" dirty="0" smtClean="0">
                <a:solidFill>
                  <a:schemeClr val="bg1"/>
                </a:solidFill>
              </a:rPr>
              <a:t>/</a:t>
            </a:r>
            <a:r>
              <a:rPr lang="ja-JP" altLang="en-US" dirty="0" smtClean="0">
                <a:solidFill>
                  <a:schemeClr val="bg1"/>
                </a:solidFill>
              </a:rPr>
              <a:t>前野隆司</a:t>
            </a:r>
            <a:r>
              <a:rPr lang="en-US" altLang="ja-JP" dirty="0" smtClean="0">
                <a:solidFill>
                  <a:schemeClr val="bg1"/>
                </a:solidFill>
              </a:rPr>
              <a:t> </a:t>
            </a:r>
            <a:r>
              <a:rPr lang="en-US" altLang="ja-JP" dirty="0" smtClean="0">
                <a:solidFill>
                  <a:schemeClr val="bg1"/>
                </a:solidFill>
              </a:rPr>
              <a:t>--- </a:t>
            </a:r>
            <a:r>
              <a:rPr lang="en-US" altLang="ja-JP" dirty="0" smtClean="0">
                <a:solidFill>
                  <a:schemeClr val="bg1"/>
                </a:solidFill>
              </a:rPr>
              <a:t>2003</a:t>
            </a:r>
            <a:r>
              <a:rPr lang="ja-JP" altLang="en-US" dirty="0" smtClean="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en-US" altLang="ja-JP" dirty="0">
                <a:hlinkClick r:id="rId5"/>
              </a:rPr>
              <a:t>http://</a:t>
            </a:r>
            <a:r>
              <a:rPr lang="en-US" altLang="ja-JP" dirty="0" smtClean="0">
                <a:hlinkClick r:id="rId5"/>
              </a:rPr>
              <a:t>lab.sdm.keio.ac.jp/maenolab/previoushp/Maeno/hyoumen2003.pdf</a:t>
            </a:r>
            <a:endParaRPr lang="en-US" altLang="ja-JP" dirty="0" smtClean="0"/>
          </a:p>
          <a:p>
            <a:pPr algn="ctr"/>
            <a:endParaRPr lang="en-US" altLang="ja-JP" dirty="0"/>
          </a:p>
        </p:txBody>
      </p:sp>
    </p:spTree>
    <p:extLst>
      <p:ext uri="{BB962C8B-B14F-4D97-AF65-F5344CB8AC3E}">
        <p14:creationId xmlns:p14="http://schemas.microsoft.com/office/powerpoint/2010/main" val="3514434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228522" y="316405"/>
            <a:ext cx="2973002" cy="1400741"/>
          </a:xfrm>
          <a:prstGeom prst="rect">
            <a:avLst/>
          </a:prstGeom>
        </p:spPr>
      </p:pic>
      <p:pic>
        <p:nvPicPr>
          <p:cNvPr id="2" name="図 1"/>
          <p:cNvPicPr>
            <a:picLocks noChangeAspect="1"/>
          </p:cNvPicPr>
          <p:nvPr/>
        </p:nvPicPr>
        <p:blipFill>
          <a:blip r:embed="rId3"/>
          <a:stretch>
            <a:fillRect/>
          </a:stretch>
        </p:blipFill>
        <p:spPr>
          <a:xfrm>
            <a:off x="263300" y="385012"/>
            <a:ext cx="1943886" cy="1334039"/>
          </a:xfrm>
          <a:prstGeom prst="rect">
            <a:avLst/>
          </a:prstGeom>
        </p:spPr>
      </p:pic>
      <p:sp>
        <p:nvSpPr>
          <p:cNvPr id="31" name="テキスト ボックス"/>
          <p:cNvSpPr txBox="1"/>
          <p:nvPr/>
        </p:nvSpPr>
        <p:spPr>
          <a:xfrm>
            <a:off x="6138672" y="5452177"/>
            <a:ext cx="4699704" cy="923330"/>
          </a:xfrm>
          <a:prstGeom prst="rect">
            <a:avLst/>
          </a:prstGeom>
          <a:noFill/>
        </p:spPr>
        <p:txBody>
          <a:bodyPr wrap="square" rtlCol="0">
            <a:spAutoFit/>
          </a:bodyPr>
          <a:lstStyle/>
          <a:p>
            <a:r>
              <a:rPr lang="en-US" altLang="ja-JP" dirty="0"/>
              <a:t>Tactile Discrimination of Textured Surface: Psychophysical Performance Measure-</a:t>
            </a:r>
            <a:r>
              <a:rPr lang="en-US" altLang="ja-JP" dirty="0" err="1"/>
              <a:t>ments</a:t>
            </a:r>
            <a:r>
              <a:rPr lang="en-US" altLang="ja-JP" dirty="0"/>
              <a:t> in </a:t>
            </a:r>
            <a:r>
              <a:rPr lang="en-US" altLang="ja-JP" dirty="0" smtClean="0"/>
              <a:t>Humans/1983</a:t>
            </a:r>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r>
              <a:rPr lang="ja-JP" altLang="en-US" dirty="0" smtClean="0"/>
              <a:t>皮膚の刺激を入力するような機構だが，刺激提示面に皮膚が触れているので実物との比較が難しい．</a:t>
            </a:r>
            <a:endParaRPr lang="en-US" altLang="ja-JP" dirty="0" smtClean="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r>
              <a:rPr lang="ja-JP" altLang="en-US" dirty="0" smtClean="0"/>
              <a:t>まず基礎実験と行い，それを元に装置を再現して被験者に対して検証を行った．</a:t>
            </a:r>
            <a:endParaRPr lang="en-US" altLang="ja-JP" dirty="0" smtClean="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646331"/>
          </a:xfrm>
          <a:prstGeom prst="rect">
            <a:avLst/>
          </a:prstGeom>
          <a:noFill/>
        </p:spPr>
        <p:txBody>
          <a:bodyPr wrap="square" rtlCol="0">
            <a:spAutoFit/>
          </a:bodyPr>
          <a:lstStyle/>
          <a:p>
            <a:r>
              <a:rPr kumimoji="1" lang="ja-JP" altLang="en-US" dirty="0" smtClean="0"/>
              <a:t>選択的刺激法に基づいて空気圧と用いて触覚の再現を検討した．</a:t>
            </a:r>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r>
              <a:rPr lang="ja-JP" altLang="en-US" dirty="0" smtClean="0"/>
              <a:t>刺激の時間波形と巨視的な空間移動から触覚を作りだしているという判断に基づいたシステム．</a:t>
            </a:r>
            <a:endParaRPr kumimoji="1" lang="en-US" altLang="ja-JP" dirty="0" smtClean="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646331"/>
          </a:xfrm>
          <a:prstGeom prst="rect">
            <a:avLst/>
          </a:prstGeom>
          <a:noFill/>
        </p:spPr>
        <p:txBody>
          <a:bodyPr wrap="square" rtlCol="0">
            <a:spAutoFit/>
          </a:bodyPr>
          <a:lstStyle/>
          <a:p>
            <a:r>
              <a:rPr lang="ja-JP" altLang="en-US" dirty="0" smtClean="0"/>
              <a:t>選択刺激法を使って質感を表現するための基礎実験を行った．</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569660"/>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選択刺激子による触感の提示</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浅村直也</a:t>
            </a:r>
            <a:r>
              <a:rPr lang="en-US" altLang="ja-JP" dirty="0" smtClean="0">
                <a:solidFill>
                  <a:schemeClr val="bg1"/>
                </a:solidFill>
              </a:rPr>
              <a:t>/</a:t>
            </a:r>
            <a:r>
              <a:rPr lang="ja-JP" altLang="en-US" dirty="0" smtClean="0">
                <a:solidFill>
                  <a:schemeClr val="bg1"/>
                </a:solidFill>
              </a:rPr>
              <a:t>篠田裕之</a:t>
            </a:r>
            <a:r>
              <a:rPr lang="en-US" altLang="ja-JP" dirty="0" smtClean="0">
                <a:solidFill>
                  <a:schemeClr val="bg1"/>
                </a:solidFill>
              </a:rPr>
              <a:t> </a:t>
            </a:r>
            <a:r>
              <a:rPr lang="en-US" altLang="ja-JP" dirty="0" smtClean="0">
                <a:solidFill>
                  <a:schemeClr val="bg1"/>
                </a:solidFill>
              </a:rPr>
              <a:t>--- </a:t>
            </a:r>
            <a:r>
              <a:rPr lang="en-US" altLang="ja-JP" dirty="0" smtClean="0">
                <a:solidFill>
                  <a:schemeClr val="bg1"/>
                </a:solidFill>
              </a:rPr>
              <a:t>199</a:t>
            </a:r>
            <a:r>
              <a:rPr lang="en-US" altLang="ja-JP" dirty="0">
                <a:solidFill>
                  <a:schemeClr val="bg1"/>
                </a:solidFill>
              </a:rPr>
              <a:t>8</a:t>
            </a:r>
            <a:r>
              <a:rPr lang="ja-JP" altLang="en-US" dirty="0" smtClean="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en-US" altLang="ja-JP" dirty="0">
                <a:hlinkClick r:id="rId4"/>
              </a:rPr>
              <a:t>http://</a:t>
            </a:r>
            <a:r>
              <a:rPr lang="en-US" altLang="ja-JP" dirty="0" smtClean="0">
                <a:hlinkClick r:id="rId4"/>
              </a:rPr>
              <a:t>www.hapis.k.u-tokyo.ac.jp/public/hiroyuki_shinoda/research/pdf/VRSJ1998.PDF</a:t>
            </a:r>
            <a:endParaRPr lang="en-US" altLang="ja-JP" dirty="0" smtClean="0"/>
          </a:p>
          <a:p>
            <a:pPr algn="ctr"/>
            <a:endParaRPr lang="en-US" altLang="ja-JP" dirty="0"/>
          </a:p>
        </p:txBody>
      </p:sp>
    </p:spTree>
    <p:extLst>
      <p:ext uri="{BB962C8B-B14F-4D97-AF65-F5344CB8AC3E}">
        <p14:creationId xmlns:p14="http://schemas.microsoft.com/office/powerpoint/2010/main" val="1206369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29266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ト</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右</a:t>
            </a:r>
            <a:r>
              <a:rPr lang="en-US" altLang="ja-JP" dirty="0" smtClean="0">
                <a:solidFill>
                  <a:schemeClr val="bg1"/>
                </a:solidFill>
              </a:rPr>
              <a:t>/</a:t>
            </a:r>
            <a:r>
              <a:rPr lang="ja-JP" altLang="en-US" dirty="0" smtClean="0">
                <a:solidFill>
                  <a:schemeClr val="bg1"/>
                </a:solidFill>
              </a:rPr>
              <a:t>介</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ja-JP" altLang="en-US" i="1" dirty="0">
                <a:solidFill>
                  <a:schemeClr val="accent2">
                    <a:lumMod val="40000"/>
                    <a:lumOff val="60000"/>
                  </a:schemeClr>
                </a:solidFill>
              </a:rPr>
              <a:t>機械</a:t>
            </a:r>
            <a:r>
              <a:rPr lang="ja-JP" altLang="en-US" i="1" dirty="0" smtClean="0">
                <a:solidFill>
                  <a:schemeClr val="accent2">
                    <a:lumMod val="40000"/>
                    <a:lumOff val="60000"/>
                  </a:schemeClr>
                </a:solidFill>
              </a:rPr>
              <a:t>学習の</a:t>
            </a:r>
            <a:r>
              <a:rPr lang="en-US" altLang="ja-JP" i="1" dirty="0" smtClean="0">
                <a:solidFill>
                  <a:schemeClr val="accent2">
                    <a:lumMod val="40000"/>
                    <a:lumOff val="60000"/>
                  </a:schemeClr>
                </a:solidFill>
              </a:rPr>
              <a:t>CD</a:t>
            </a:r>
            <a:endParaRPr lang="en-US" altLang="ja-JP" dirty="0"/>
          </a:p>
        </p:txBody>
      </p:sp>
    </p:spTree>
    <p:extLst>
      <p:ext uri="{BB962C8B-B14F-4D97-AF65-F5344CB8AC3E}">
        <p14:creationId xmlns:p14="http://schemas.microsoft.com/office/powerpoint/2010/main" val="3268314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29266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ト</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右</a:t>
            </a:r>
            <a:r>
              <a:rPr lang="en-US" altLang="ja-JP" dirty="0" smtClean="0">
                <a:solidFill>
                  <a:schemeClr val="bg1"/>
                </a:solidFill>
              </a:rPr>
              <a:t>/</a:t>
            </a:r>
            <a:r>
              <a:rPr lang="ja-JP" altLang="en-US" dirty="0" smtClean="0">
                <a:solidFill>
                  <a:schemeClr val="bg1"/>
                </a:solidFill>
              </a:rPr>
              <a:t>介</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ja-JP" altLang="en-US" i="1" dirty="0">
                <a:solidFill>
                  <a:schemeClr val="accent2">
                    <a:lumMod val="40000"/>
                    <a:lumOff val="60000"/>
                  </a:schemeClr>
                </a:solidFill>
              </a:rPr>
              <a:t>機械</a:t>
            </a:r>
            <a:r>
              <a:rPr lang="ja-JP" altLang="en-US" i="1" dirty="0" smtClean="0">
                <a:solidFill>
                  <a:schemeClr val="accent2">
                    <a:lumMod val="40000"/>
                    <a:lumOff val="60000"/>
                  </a:schemeClr>
                </a:solidFill>
              </a:rPr>
              <a:t>学習の</a:t>
            </a:r>
            <a:r>
              <a:rPr lang="en-US" altLang="ja-JP" i="1" dirty="0" smtClean="0">
                <a:solidFill>
                  <a:schemeClr val="accent2">
                    <a:lumMod val="40000"/>
                    <a:lumOff val="60000"/>
                  </a:schemeClr>
                </a:solidFill>
              </a:rPr>
              <a:t>CD</a:t>
            </a:r>
            <a:endParaRPr lang="en-US" altLang="ja-JP" dirty="0"/>
          </a:p>
        </p:txBody>
      </p:sp>
    </p:spTree>
    <p:extLst>
      <p:ext uri="{BB962C8B-B14F-4D97-AF65-F5344CB8AC3E}">
        <p14:creationId xmlns:p14="http://schemas.microsoft.com/office/powerpoint/2010/main" val="1113187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ユーザー定義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BDD7EE"/>
      </a:hlink>
      <a:folHlink>
        <a:srgbClr val="FBE5D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2425</TotalTime>
  <Words>1559</Words>
  <Application>Microsoft Office PowerPoint</Application>
  <PresentationFormat>ワイド画面</PresentationFormat>
  <Paragraphs>221</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HGP創英角ｺﾞｼｯｸUB</vt:lpstr>
      <vt:lpstr>ＭＳ Ｐゴシック</vt:lpstr>
      <vt:lpstr>Arial</vt:lpstr>
      <vt:lpstr>Calibri</vt:lpstr>
      <vt:lpstr>Calibri Light</vt:lpstr>
      <vt:lpstr>Office テーマ</vt:lpstr>
      <vt:lpstr>落合流で論文読んでみた</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jugemu</dc:creator>
  <cp:lastModifiedBy>spc000</cp:lastModifiedBy>
  <cp:revision>77</cp:revision>
  <dcterms:created xsi:type="dcterms:W3CDTF">2017-01-30T00:58:21Z</dcterms:created>
  <dcterms:modified xsi:type="dcterms:W3CDTF">2018-02-23T03:53:00Z</dcterms:modified>
</cp:coreProperties>
</file>