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9" r:id="rId2"/>
    <p:sldId id="343" r:id="rId3"/>
    <p:sldId id="345" r:id="rId4"/>
    <p:sldId id="344" r:id="rId5"/>
    <p:sldId id="342" r:id="rId6"/>
    <p:sldId id="339" r:id="rId7"/>
    <p:sldId id="340" r:id="rId8"/>
    <p:sldId id="336" r:id="rId9"/>
    <p:sldId id="31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646974-71F1-4C8B-BB7A-866245C8540C}">
          <p14:sldIdLst>
            <p14:sldId id="319"/>
            <p14:sldId id="343"/>
            <p14:sldId id="345"/>
            <p14:sldId id="344"/>
            <p14:sldId id="342"/>
            <p14:sldId id="339"/>
            <p14:sldId id="340"/>
            <p14:sldId id="336"/>
            <p14:sldId id="3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60" autoAdjust="0"/>
  </p:normalViewPr>
  <p:slideViewPr>
    <p:cSldViewPr>
      <p:cViewPr>
        <p:scale>
          <a:sx n="60" d="100"/>
          <a:sy n="60" d="100"/>
        </p:scale>
        <p:origin x="-112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771EF-CA58-407D-B879-60336EED5734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85480-790A-413A-86B1-5A8C5F98E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4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6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09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09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09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09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85480-790A-413A-86B1-5A8C5F98E5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6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80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9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1905358" y="4224863"/>
            <a:ext cx="5350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Department of Biostatistics and </a:t>
            </a:r>
            <a:r>
              <a:rPr lang="en-US" altLang="zh-CN" sz="2000" dirty="0" smtClean="0"/>
              <a:t>Bioinformatics,</a:t>
            </a:r>
          </a:p>
          <a:p>
            <a:pPr algn="ctr"/>
            <a:r>
              <a:rPr lang="en-US" altLang="zh-CN" sz="2000" dirty="0" smtClean="0"/>
              <a:t>Duke </a:t>
            </a:r>
            <a:r>
              <a:rPr lang="en-US" altLang="zh-CN" sz="2000" dirty="0"/>
              <a:t>University</a:t>
            </a: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643243" y="5055860"/>
            <a:ext cx="259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Feb </a:t>
            </a:r>
            <a:r>
              <a:rPr lang="en-US" altLang="zh-CN" dirty="0" smtClean="0"/>
              <a:t>15</a:t>
            </a:r>
            <a:r>
              <a:rPr lang="en-US" altLang="zh-CN" dirty="0" smtClean="0"/>
              <a:t>, 2018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597776" y="1772816"/>
            <a:ext cx="5858661" cy="808856"/>
            <a:chOff x="1597776" y="1772816"/>
            <a:chExt cx="5858661" cy="808856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7776" y="1772816"/>
              <a:ext cx="5813653" cy="808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186" y="1901221"/>
              <a:ext cx="1974854" cy="552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279973" y="1908121"/>
              <a:ext cx="4176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</a:rPr>
                <a:t>IPW Simulation </a:t>
              </a:r>
              <a:endParaRPr lang="zh-CN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0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6600555"/>
            <a:ext cx="9147948" cy="269801"/>
            <a:chOff x="0" y="6600555"/>
            <a:chExt cx="9147948" cy="269801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组合 23"/>
          <p:cNvGrpSpPr/>
          <p:nvPr/>
        </p:nvGrpSpPr>
        <p:grpSpPr>
          <a:xfrm>
            <a:off x="4328101" y="1043024"/>
            <a:ext cx="4771751" cy="5063660"/>
            <a:chOff x="6588224" y="-186632"/>
            <a:chExt cx="7049091" cy="45540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588224" y="-186632"/>
                  <a:ext cx="6480720" cy="45540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𝑖𝑗𝑙</m:t>
                          </m:r>
                        </m:sub>
                      </m:sSub>
                    </m:oMath>
                  </a14:m>
                  <a:r>
                    <a:rPr lang="en-US" altLang="zh-CN" sz="2400" dirty="0"/>
                    <a:t>, response in group </a:t>
                  </a:r>
                  <a:r>
                    <a:rPr lang="en-US" altLang="zh-CN" sz="2400" dirty="0" err="1"/>
                    <a:t>i</a:t>
                  </a:r>
                  <a:r>
                    <a:rPr lang="en-US" altLang="zh-CN" sz="2400" dirty="0"/>
                    <a:t>, cluster j, individual l.</a:t>
                  </a:r>
                  <a:endParaRPr lang="en-US" altLang="zh-CN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2400" dirty="0" smtClean="0"/>
                    <a:t>Data generation model: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zh-CN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zh-CN" sz="2400" dirty="0" smtClean="0"/>
                </a:p>
                <a:p>
                  <a:endParaRPr lang="en-US" altLang="zh-CN" sz="2400" dirty="0" smtClean="0"/>
                </a:p>
                <a:p>
                  <a:endParaRPr lang="en-US" altLang="zh-CN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2400" dirty="0"/>
                    <a:t>Covariate generation</a:t>
                  </a:r>
                  <a:r>
                    <a:rPr lang="en-US" altLang="zh-CN" sz="2400" dirty="0" smtClean="0"/>
                    <a:t>:</a:t>
                  </a:r>
                </a:p>
                <a:p>
                  <a:endParaRPr lang="en-US" altLang="zh-CN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zh-CN" sz="2400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zh-CN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zh-CN" sz="2400" dirty="0" smtClean="0"/>
                </a:p>
                <a:p>
                  <a:endParaRPr lang="en-US" altLang="zh-CN" sz="2400" dirty="0" smtClean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8224" y="-186632"/>
                  <a:ext cx="6480720" cy="455406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944" t="-8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397507" y="3145296"/>
                  <a:ext cx="2048766" cy="424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7507" y="3145296"/>
                  <a:ext cx="2048766" cy="42479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414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349307" y="1052568"/>
                  <a:ext cx="6288008" cy="4052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/>
                              </a:rPr>
                              <m:t>ijl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/>
                          </a:rPr>
                          <m:t>exp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/>
                          </a:rPr>
                          <m:t>it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/>
                                  </a:rPr>
                                  <m:t>ijl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9307" y="1052568"/>
                  <a:ext cx="6288008" cy="40528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4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274586" y="2671600"/>
                  <a:ext cx="2164887" cy="428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∼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𝐵𝑖𝑛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(1,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/>
                              </a:rPr>
                              <m:t>ijl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4586" y="2671600"/>
                  <a:ext cx="2164887" cy="42851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44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 17"/>
                <p:cNvSpPr/>
                <p:nvPr/>
              </p:nvSpPr>
              <p:spPr>
                <a:xfrm>
                  <a:off x="7349307" y="1503204"/>
                  <a:ext cx="1761251" cy="4147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/>
                                  </a:rPr>
                                  <m:t>ijl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ijl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9307" y="1503204"/>
                  <a:ext cx="1761251" cy="41479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538" r="-410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43637"/>
            <a:ext cx="3744416" cy="457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330300" y="669596"/>
            <a:ext cx="2692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Covariates values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089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6600555"/>
            <a:ext cx="9147948" cy="269801"/>
            <a:chOff x="0" y="6600555"/>
            <a:chExt cx="9147948" cy="269801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组合 23"/>
          <p:cNvGrpSpPr/>
          <p:nvPr/>
        </p:nvGrpSpPr>
        <p:grpSpPr>
          <a:xfrm>
            <a:off x="4328101" y="1043024"/>
            <a:ext cx="4525466" cy="5381923"/>
            <a:chOff x="6588224" y="-186632"/>
            <a:chExt cx="6685265" cy="48403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588224" y="-186632"/>
                  <a:ext cx="6480720" cy="48403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𝑖𝑗𝑙</m:t>
                          </m:r>
                        </m:sub>
                      </m:sSub>
                    </m:oMath>
                  </a14:m>
                  <a:r>
                    <a:rPr lang="en-US" altLang="zh-CN" sz="2400" dirty="0"/>
                    <a:t>, response in group </a:t>
                  </a:r>
                  <a:r>
                    <a:rPr lang="en-US" altLang="zh-CN" sz="2400" dirty="0" err="1"/>
                    <a:t>i</a:t>
                  </a:r>
                  <a:r>
                    <a:rPr lang="en-US" altLang="zh-CN" sz="2400" dirty="0"/>
                    <a:t>, cluster j, individual l.</a:t>
                  </a:r>
                  <a:endParaRPr lang="en-US" altLang="zh-CN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2400" dirty="0" smtClean="0"/>
                    <a:t>Data generation model: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zh-CN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zh-CN" sz="2400" dirty="0" smtClean="0"/>
                </a:p>
                <a:p>
                  <a:endParaRPr lang="en-US" altLang="zh-CN" sz="2400" dirty="0" smtClean="0"/>
                </a:p>
                <a:p>
                  <a:endParaRPr lang="en-US" altLang="zh-CN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2400" dirty="0"/>
                    <a:t>Covariate generation</a:t>
                  </a:r>
                  <a:r>
                    <a:rPr lang="en-US" altLang="zh-CN" sz="2400" dirty="0" smtClean="0"/>
                    <a:t>:</a:t>
                  </a:r>
                </a:p>
                <a:p>
                  <a:endParaRPr lang="en-US" altLang="zh-CN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zh-CN" sz="2400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zh-CN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altLang="zh-CN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zh-CN" altLang="en-US" sz="240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400" dirty="0" smtClean="0"/>
                    <a:t>= 0.2</a:t>
                  </a:r>
                  <a:endParaRPr lang="en-US" altLang="zh-CN" sz="2400" dirty="0" smtClean="0"/>
                </a:p>
                <a:p>
                  <a:endParaRPr lang="en-US" altLang="zh-CN" sz="2400" dirty="0" smtClean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8224" y="-186632"/>
                  <a:ext cx="6480720" cy="484030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944" t="-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397507" y="3145296"/>
                  <a:ext cx="2048766" cy="424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7507" y="3145296"/>
                  <a:ext cx="2048766" cy="42479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414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349307" y="1052568"/>
                  <a:ext cx="5924182" cy="3853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/>
                              </a:rPr>
                              <m:t>ijl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/>
                          </a:rPr>
                          <m:t>exp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/>
                          </a:rPr>
                          <m:t>it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1.36 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/>
                              </a:rPr>
                              <m:t>ijl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9307" y="1052568"/>
                  <a:ext cx="5924182" cy="38539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274586" y="2671600"/>
                  <a:ext cx="2164887" cy="428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∼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𝐵𝑖𝑛</m:t>
                        </m:r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(1,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/>
                              </a:rPr>
                              <m:t>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/>
                              </a:rPr>
                              <m:t>ijl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4586" y="2671600"/>
                  <a:ext cx="2164887" cy="42851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44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43637"/>
            <a:ext cx="3744416" cy="457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330300" y="669596"/>
            <a:ext cx="2692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Covariates values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718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6600555"/>
            <a:ext cx="9147948" cy="269801"/>
            <a:chOff x="0" y="6600555"/>
            <a:chExt cx="9147948" cy="269801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组合 23"/>
          <p:cNvGrpSpPr/>
          <p:nvPr/>
        </p:nvGrpSpPr>
        <p:grpSpPr>
          <a:xfrm>
            <a:off x="4367178" y="2465064"/>
            <a:ext cx="4599914" cy="1858988"/>
            <a:chOff x="5724128" y="4234308"/>
            <a:chExt cx="4599914" cy="18589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724128" y="4234308"/>
                  <a:ext cx="3882666" cy="7788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𝑖𝑗𝑙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𝑖𝑗𝑙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𝑜𝑏𝑠𝑒𝑟𝑣𝑒𝑑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0,  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𝑖𝑗𝑙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𝑚𝑖𝑠𝑠𝑖𝑛𝑔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4234308"/>
                  <a:ext cx="3882666" cy="77886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724128" y="5668500"/>
                  <a:ext cx="4599914" cy="424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𝑙𝑜𝑔𝑖𝑡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=0|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𝑖𝑗𝑙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, 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𝑖𝑗𝑙</m:t>
                          </m:r>
                        </m:sub>
                      </m:sSub>
                    </m:oMath>
                  </a14:m>
                  <a:r>
                    <a:rPr lang="en-US" altLang="zh-CN" sz="2000" dirty="0" smtClean="0"/>
                    <a:t>)=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 dirty="0" smtClean="0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0" i="1" dirty="0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</m:oMath>
                  </a14:m>
                  <a:r>
                    <a:rPr lang="en-US" altLang="zh-CN" sz="2000" dirty="0" smtClean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 dirty="0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/>
                            </a:rPr>
                            <m:t>ij</m:t>
                          </m:r>
                        </m:sub>
                      </m:sSub>
                    </m:oMath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5668500"/>
                  <a:ext cx="4599914" cy="42479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30" t="-5797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43637"/>
            <a:ext cx="3744416" cy="457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330300" y="669596"/>
            <a:ext cx="2692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Covariates values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401706" y="1497651"/>
                <a:ext cx="28103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/>
                        </a:rPr>
                        <m:t>issing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𝐺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/>
                        </a:rPr>
                        <m:t>eneration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706" y="1497651"/>
                <a:ext cx="2810385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4367178" y="4509120"/>
                <a:ext cx="4606389" cy="736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/>
                          </a:rPr>
                          <m:t>ij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000" dirty="0" smtClean="0"/>
                  <a:t>calculated according to </a:t>
                </a:r>
                <a:r>
                  <a:rPr lang="en-US" altLang="zh-CN" sz="2000" dirty="0" err="1" smtClean="0"/>
                  <a:t>missingness</a:t>
                </a:r>
                <a:r>
                  <a:rPr lang="en-US" altLang="zh-CN" sz="2000" dirty="0" smtClean="0"/>
                  <a:t> ICC</a:t>
                </a:r>
              </a:p>
              <a:p>
                <a:pPr/>
                <a:endParaRPr lang="zh-CN" altLang="en-US" sz="2000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178" y="4509120"/>
                <a:ext cx="4606389" cy="736292"/>
              </a:xfrm>
              <a:prstGeom prst="rect">
                <a:avLst/>
              </a:prstGeom>
              <a:blipFill rotWithShape="1">
                <a:blip r:embed="rId11"/>
                <a:stretch>
                  <a:fillRect t="-3333" r="-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178" y="4902790"/>
            <a:ext cx="2554014" cy="70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4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0" y="6600555"/>
            <a:ext cx="9147948" cy="269801"/>
            <a:chOff x="0" y="6600555"/>
            <a:chExt cx="9147948" cy="269801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8917682" cy="27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7772"/>
            <a:ext cx="56197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179002" y="908720"/>
                <a:ext cx="4312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/>
                        </a:rPr>
                        <m:t>issin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/>
                        </a:rPr>
                        <m:t>gness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/>
                        </a:rPr>
                        <m:t>icc</m:t>
                      </m:r>
                      <m:r>
                        <a:rPr lang="zh-CN" altLang="en-US" sz="2400" b="0" i="1" smtClean="0">
                          <a:latin typeface="Cambria Math"/>
                        </a:rPr>
                        <m:t>：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0.1, 0.2, …0.9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2" y="908720"/>
                <a:ext cx="4312399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19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0" y="6600555"/>
            <a:ext cx="9147948" cy="269801"/>
            <a:chOff x="0" y="6600555"/>
            <a:chExt cx="9147948" cy="269801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" y="1844824"/>
            <a:ext cx="8607882" cy="321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179002" y="908720"/>
                <a:ext cx="4312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/>
                        </a:rPr>
                        <m:t>issin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/>
                        </a:rPr>
                        <m:t>gness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/>
                        </a:rPr>
                        <m:t>icc</m:t>
                      </m:r>
                      <m:r>
                        <a:rPr lang="zh-CN" altLang="en-US" sz="2400" b="0" i="1" smtClean="0">
                          <a:latin typeface="Cambria Math"/>
                        </a:rPr>
                        <m:t>：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0.1, 0.2, …0.9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2" y="908720"/>
                <a:ext cx="4312399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0" y="6600555"/>
            <a:ext cx="9147948" cy="269801"/>
            <a:chOff x="0" y="6600555"/>
            <a:chExt cx="9147948" cy="269801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8022"/>
            <a:ext cx="8806417" cy="25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7" y="3794854"/>
            <a:ext cx="8739561" cy="258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4927" y="620688"/>
            <a:ext cx="266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With different variances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984333" y="616894"/>
                <a:ext cx="34179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𝑢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000" dirty="0"/>
                  <a:t>= </a:t>
                </a:r>
                <a:r>
                  <a:rPr lang="en-US" altLang="zh-CN" sz="2000" dirty="0" smtClean="0"/>
                  <a:t>0.2, 0.5, 0.8, 1.1, 2, 3, 5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33" y="616894"/>
                <a:ext cx="3417987" cy="400110"/>
              </a:xfrm>
              <a:prstGeom prst="rect">
                <a:avLst/>
              </a:prstGeom>
              <a:blipFill rotWithShape="1">
                <a:blip r:embed="rId9"/>
                <a:stretch>
                  <a:fillRect l="-1607" t="-7576" r="-893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800748" y="580406"/>
                <a:ext cx="1386874" cy="472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𝑖𝑗𝑙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748" y="580406"/>
                <a:ext cx="1386874" cy="472330"/>
              </a:xfrm>
              <a:prstGeom prst="rect">
                <a:avLst/>
              </a:prstGeom>
              <a:blipFill rotWithShape="1">
                <a:blip r:embed="rId10"/>
                <a:stretch>
                  <a:fillRect r="-412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65529"/>
              </p:ext>
            </p:extLst>
          </p:nvPr>
        </p:nvGraphicFramePr>
        <p:xfrm>
          <a:off x="741692" y="2132856"/>
          <a:ext cx="7821102" cy="29523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07166"/>
                <a:gridCol w="1207166"/>
                <a:gridCol w="1207166"/>
                <a:gridCol w="1207166"/>
                <a:gridCol w="1207166"/>
                <a:gridCol w="1207166"/>
                <a:gridCol w="578106"/>
              </a:tblGrid>
              <a:tr h="80701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/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MCSD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</a:tr>
              <a:tr h="617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Independent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standard MI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1.3417249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0.19788891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0.2505165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98.3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</a:tr>
              <a:tr h="4548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Independent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MMI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1.3413689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0.19743583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0.2501361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98.8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</a:tr>
              <a:tr h="617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Exchangeable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standard MI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1.3414787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0.19731149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0.2494702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97.9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</a:tr>
              <a:tr h="4548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Exchangeable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MMI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1.3417249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0.19788891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0.2505165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98.3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anchor="b"/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0" y="6600555"/>
            <a:ext cx="9147948" cy="269801"/>
            <a:chOff x="0" y="6600555"/>
            <a:chExt cx="9147948" cy="269801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332344" y="701080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Multiple imputation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3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" y="0"/>
            <a:ext cx="9161207" cy="472256"/>
            <a:chOff x="-1" y="0"/>
            <a:chExt cx="9161207" cy="47225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61207" cy="47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5996"/>
              <a:ext cx="6051316" cy="466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9"/>
          <p:cNvGrpSpPr/>
          <p:nvPr/>
        </p:nvGrpSpPr>
        <p:grpSpPr>
          <a:xfrm>
            <a:off x="0" y="5373216"/>
            <a:ext cx="9147948" cy="1497140"/>
            <a:chOff x="0" y="5373216"/>
            <a:chExt cx="9147948" cy="14971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955" y="5373216"/>
              <a:ext cx="1603937" cy="10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00555"/>
              <a:ext cx="9147948" cy="269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243" y="6664722"/>
              <a:ext cx="1431925" cy="148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611814"/>
              <a:ext cx="2020835" cy="258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1597776" y="2980184"/>
            <a:ext cx="6142576" cy="808856"/>
            <a:chOff x="1597776" y="1772816"/>
            <a:chExt cx="6142576" cy="808856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7776" y="1772816"/>
              <a:ext cx="5813653" cy="808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186" y="1901221"/>
              <a:ext cx="1974854" cy="552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563888" y="1868491"/>
              <a:ext cx="4176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Thank You!</a:t>
              </a:r>
              <a:endParaRPr lang="zh-CN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4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10636</TotalTime>
  <Words>368</Words>
  <Application>Microsoft Office PowerPoint</Application>
  <PresentationFormat>全屏显示(4:3)</PresentationFormat>
  <Paragraphs>88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sakura</dc:creator>
  <cp:lastModifiedBy>apple</cp:lastModifiedBy>
  <cp:revision>89</cp:revision>
  <dcterms:created xsi:type="dcterms:W3CDTF">2017-02-08T03:46:24Z</dcterms:created>
  <dcterms:modified xsi:type="dcterms:W3CDTF">2018-02-15T13:08:59Z</dcterms:modified>
</cp:coreProperties>
</file>