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88" r:id="rId4"/>
    <p:sldId id="269" r:id="rId5"/>
    <p:sldId id="287" r:id="rId6"/>
    <p:sldId id="291" r:id="rId7"/>
    <p:sldId id="292" r:id="rId8"/>
    <p:sldId id="290" r:id="rId9"/>
    <p:sldId id="293" r:id="rId10"/>
    <p:sldId id="294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646974-71F1-4C8B-BB7A-866245C8540C}">
          <p14:sldIdLst>
            <p14:sldId id="256"/>
            <p14:sldId id="268"/>
            <p14:sldId id="288"/>
            <p14:sldId id="269"/>
          </p14:sldIdLst>
        </p14:section>
        <p14:section name="无标题节" id="{BEC9462C-860D-4416-8248-A6B9CC262A3F}">
          <p14:sldIdLst>
            <p14:sldId id="287"/>
            <p14:sldId id="291"/>
            <p14:sldId id="292"/>
            <p14:sldId id="290"/>
            <p14:sldId id="293"/>
            <p14:sldId id="29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36" autoAdjust="0"/>
  </p:normalViewPr>
  <p:slideViewPr>
    <p:cSldViewPr>
      <p:cViewPr>
        <p:scale>
          <a:sx n="50" d="100"/>
          <a:sy n="50" d="100"/>
        </p:scale>
        <p:origin x="-141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771EF-CA58-407D-B879-60336EED573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85480-790A-413A-86B1-5A8C5F98E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time we consider more complex scenarios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</a:p>
          <a:p>
            <a:r>
              <a:rPr lang="en-US" altLang="zh-CN" dirty="0" smtClean="0"/>
              <a:t>Section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4.1</a:t>
            </a:r>
            <a:r>
              <a:rPr lang="en-US" altLang="zh-CN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1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</a:p>
          <a:p>
            <a:r>
              <a:rPr lang="en-US" altLang="zh-CN" dirty="0" smtClean="0"/>
              <a:t>Section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4.1</a:t>
            </a:r>
            <a:r>
              <a:rPr lang="en-US" altLang="zh-CN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General for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m </a:t>
            </a:r>
          </a:p>
          <a:p>
            <a:r>
              <a:rPr lang="en-US" altLang="zh-CN" baseline="0" dirty="0" smtClean="0"/>
              <a:t>File in the value </a:t>
            </a:r>
            <a:r>
              <a:rPr lang="zh-CN" altLang="en-US" baseline="0" dirty="0" smtClean="0"/>
              <a:t>用数字来代表</a:t>
            </a:r>
            <a:r>
              <a:rPr lang="zh-CN" altLang="en-US" baseline="0" dirty="0"/>
              <a:t> </a:t>
            </a:r>
            <a:r>
              <a:rPr lang="en-US" altLang="zh-CN" baseline="0" dirty="0" smtClean="0"/>
              <a:t>models </a:t>
            </a:r>
          </a:p>
          <a:p>
            <a:r>
              <a:rPr lang="en-US" altLang="zh-CN" baseline="0" dirty="0" smtClean="0"/>
              <a:t>What is the distribution of x</a:t>
            </a:r>
          </a:p>
          <a:p>
            <a:r>
              <a:rPr lang="en-US" altLang="zh-CN" baseline="0" dirty="0" smtClean="0"/>
              <a:t>How small and how large 95</a:t>
            </a:r>
            <a:r>
              <a:rPr lang="en-US" altLang="zh-CN" baseline="0" smtClean="0"/>
              <a:t>% x CI of x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1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</a:p>
          <a:p>
            <a:r>
              <a:rPr lang="en-US" altLang="zh-CN" smtClean="0"/>
              <a:t>Section</a:t>
            </a:r>
            <a:r>
              <a:rPr lang="en-US" altLang="zh-CN" baseline="0" smtClean="0"/>
              <a:t> </a:t>
            </a:r>
            <a:r>
              <a:rPr lang="en-US" altLang="zh-CN" smtClean="0"/>
              <a:t>4.1</a:t>
            </a:r>
            <a:r>
              <a:rPr lang="en-US" altLang="zh-CN" baseline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1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</a:p>
          <a:p>
            <a:r>
              <a:rPr lang="en-US" altLang="zh-CN" dirty="0" smtClean="0"/>
              <a:t>Section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4.1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17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</a:p>
          <a:p>
            <a:r>
              <a:rPr lang="en-US" altLang="zh-CN" smtClean="0"/>
              <a:t>Section</a:t>
            </a:r>
            <a:r>
              <a:rPr lang="en-US" altLang="zh-CN" baseline="0" smtClean="0"/>
              <a:t> </a:t>
            </a:r>
            <a:r>
              <a:rPr lang="en-US" altLang="zh-CN" smtClean="0"/>
              <a:t>4.1</a:t>
            </a:r>
            <a:r>
              <a:rPr lang="en-US" altLang="zh-CN" baseline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1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</a:p>
          <a:p>
            <a:r>
              <a:rPr lang="en-US" altLang="zh-CN" smtClean="0"/>
              <a:t>Section</a:t>
            </a:r>
            <a:r>
              <a:rPr lang="en-US" altLang="zh-CN" baseline="0" smtClean="0"/>
              <a:t> </a:t>
            </a:r>
            <a:r>
              <a:rPr lang="en-US" altLang="zh-CN" smtClean="0"/>
              <a:t>4.1</a:t>
            </a:r>
            <a:r>
              <a:rPr lang="en-US" altLang="zh-CN" baseline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1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.png"/><Relationship Id="rId7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905358" y="4224863"/>
            <a:ext cx="535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Department of Biostatistics and </a:t>
            </a:r>
            <a:r>
              <a:rPr lang="en-US" altLang="zh-CN" sz="2000" dirty="0" smtClean="0"/>
              <a:t>Bioinformatics,</a:t>
            </a:r>
          </a:p>
          <a:p>
            <a:pPr algn="ctr"/>
            <a:r>
              <a:rPr lang="en-US" altLang="zh-CN" sz="2000" dirty="0" smtClean="0"/>
              <a:t>Duke </a:t>
            </a:r>
            <a:r>
              <a:rPr lang="en-US" altLang="zh-CN" sz="2000" dirty="0"/>
              <a:t>University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43243" y="5055860"/>
            <a:ext cx="259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December 12, 2017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97776" y="1772816"/>
            <a:ext cx="5858661" cy="808856"/>
            <a:chOff x="1597776" y="1772816"/>
            <a:chExt cx="5858661" cy="80885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76" y="1772816"/>
              <a:ext cx="5813653" cy="80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86" y="1901221"/>
              <a:ext cx="1974854" cy="552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279973" y="1908121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</a:rPr>
                <a:t>IPW Simulation 2</a:t>
              </a:r>
              <a:endPara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7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9" y="3027342"/>
            <a:ext cx="8576683" cy="345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79512" y="1291793"/>
            <a:ext cx="8892114" cy="2245594"/>
            <a:chOff x="757308" y="1291793"/>
            <a:chExt cx="8892114" cy="2245594"/>
          </a:xfrm>
        </p:grpSpPr>
        <p:grpSp>
          <p:nvGrpSpPr>
            <p:cNvPr id="14" name="组合 13"/>
            <p:cNvGrpSpPr/>
            <p:nvPr/>
          </p:nvGrpSpPr>
          <p:grpSpPr>
            <a:xfrm>
              <a:off x="767676" y="1291793"/>
              <a:ext cx="8881746" cy="843212"/>
              <a:chOff x="4394684" y="1131261"/>
              <a:chExt cx="8881746" cy="8432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386128" y="1549677"/>
                    <a:ext cx="7890302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000" i="1">
                            <a:latin typeface="Cambria Math"/>
                          </a:rPr>
                          <m:t>3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𝑙𝑜𝑔𝑖𝑡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=0|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,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)=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dirty="0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/>
                      <a:t>+</a:t>
                    </a:r>
                    <a14:m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𝐴𝑟𝑚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/>
                      <a:t>+</a:t>
                    </a:r>
                    <a14:m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𝐴𝑟𝑚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6128" y="1549677"/>
                    <a:ext cx="7890302" cy="42479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5797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矩形 16"/>
              <p:cNvSpPr/>
              <p:nvPr/>
            </p:nvSpPr>
            <p:spPr>
              <a:xfrm>
                <a:off x="4394684" y="1131261"/>
                <a:ext cx="31661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Missing generation </a:t>
                </a:r>
                <a:r>
                  <a:rPr lang="en-US" altLang="zh-CN" sz="2000" dirty="0" smtClean="0"/>
                  <a:t>function:</a:t>
                </a:r>
                <a:endParaRPr lang="zh-CN" altLang="en-US" sz="2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57308" y="1906171"/>
              <a:ext cx="200362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2000" dirty="0" smtClean="0"/>
            </a:p>
            <a:p>
              <a:r>
                <a:rPr lang="en-US" altLang="zh-CN" sz="2000" dirty="0" smtClean="0"/>
                <a:t>Repeat 200 times</a:t>
              </a:r>
            </a:p>
            <a:p>
              <a:r>
                <a:rPr lang="en-US" altLang="zh-CN" sz="2000" dirty="0" smtClean="0"/>
                <a:t>Parameters in S2</a:t>
              </a:r>
            </a:p>
            <a:p>
              <a:endParaRPr lang="en-US" altLang="zh-CN" sz="2000" dirty="0"/>
            </a:p>
            <a:p>
              <a:endParaRPr lang="zh-CN" altLang="en-US" sz="20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79512" y="345430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Scenario 6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41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1597776" y="2980184"/>
            <a:ext cx="6142576" cy="808856"/>
            <a:chOff x="1597776" y="1772816"/>
            <a:chExt cx="6142576" cy="80885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76" y="1772816"/>
              <a:ext cx="5813653" cy="80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86" y="1901221"/>
              <a:ext cx="1974854" cy="552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563888" y="1868491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Thank You!</a:t>
              </a:r>
              <a:endPara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3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4355976" y="721346"/>
            <a:ext cx="5107244" cy="6799810"/>
            <a:chOff x="5368205" y="445614"/>
            <a:chExt cx="5107244" cy="6799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24128" y="4234308"/>
                  <a:ext cx="3882666" cy="7788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𝑖𝑗𝑙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𝑜𝑏𝑠𝑒𝑟𝑣𝑒𝑑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0,  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𝑖𝑗𝑙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𝑚𝑖𝑠𝑠𝑖𝑛𝑔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4234308"/>
                  <a:ext cx="3882666" cy="77886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68205" y="445614"/>
                  <a:ext cx="5107244" cy="6799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 response in group </a:t>
                  </a:r>
                  <a:r>
                    <a:rPr lang="en-US" altLang="zh-CN" sz="2400" dirty="0" err="1"/>
                    <a:t>i</a:t>
                  </a:r>
                  <a:r>
                    <a:rPr lang="en-US" altLang="zh-CN" sz="2400" dirty="0"/>
                    <a:t>, cluster j, individual l.</a:t>
                  </a: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 smtClean="0"/>
                    <a:t>Data generation model: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endParaRPr lang="en-US" altLang="zh-CN" sz="2400" dirty="0" smtClean="0"/>
                </a:p>
                <a:p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/>
                    <a:t>Covariate generation</a:t>
                  </a:r>
                  <a:r>
                    <a:rPr lang="en-US" altLang="zh-CN" sz="2400" dirty="0" smtClean="0"/>
                    <a:t>:</a:t>
                  </a:r>
                </a:p>
                <a:p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 err="1" smtClean="0"/>
                    <a:t>Missingess</a:t>
                  </a:r>
                  <a:r>
                    <a:rPr lang="en-US" altLang="zh-CN" sz="2400" dirty="0" smtClean="0"/>
                    <a:t> indicator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400" dirty="0" smtClean="0"/>
                    <a:t>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/>
                </a:p>
                <a:p>
                  <a:endParaRPr lang="en-US" altLang="zh-CN" sz="2400" dirty="0"/>
                </a:p>
                <a:p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 smtClean="0"/>
                    <a:t>Missing generation function: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endParaRPr lang="en-US" altLang="zh-CN" sz="240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205" y="445614"/>
                  <a:ext cx="5107244" cy="67998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673" t="-6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724128" y="5668500"/>
                  <a:ext cx="4053867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𝑙𝑜𝑔𝑖𝑡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=0|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𝑖𝑗𝑙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)=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5668500"/>
                  <a:ext cx="4053867" cy="42479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52" t="-5714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729139" y="3420723"/>
                  <a:ext cx="2048766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139" y="3420723"/>
                  <a:ext cx="2048766" cy="42479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729128" y="1630206"/>
                  <a:ext cx="4312655" cy="450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/>
                          </a:rPr>
                          <m:t>expip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/>
                                  </a:rPr>
                                  <m:t>ijl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128" y="1630206"/>
                  <a:ext cx="4312655" cy="45063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94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733963" y="2580737"/>
                  <a:ext cx="2164887" cy="428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∼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𝐵𝑖𝑛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(1,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63" y="2580737"/>
                  <a:ext cx="2164887" cy="42851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5751314" y="2090402"/>
                  <a:ext cx="1761251" cy="4147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/>
                                  </a:rPr>
                                  <m:t>ijl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314" y="2090402"/>
                  <a:ext cx="1761251" cy="41479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3637"/>
            <a:ext cx="3744416" cy="457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330300" y="669596"/>
            <a:ext cx="3859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Previous Covariates </a:t>
            </a:r>
            <a:r>
              <a:rPr lang="en-US" altLang="zh-CN" sz="2400" b="1" dirty="0"/>
              <a:t>values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矩形 20"/>
          <p:cNvSpPr/>
          <p:nvPr/>
        </p:nvSpPr>
        <p:spPr>
          <a:xfrm>
            <a:off x="330300" y="669596"/>
            <a:ext cx="1646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This time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9528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4211960" y="1700808"/>
            <a:ext cx="4817409" cy="2310232"/>
            <a:chOff x="4211960" y="1131261"/>
            <a:chExt cx="4817409" cy="2310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211960" y="1708060"/>
                  <a:ext cx="4817409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1: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𝑙𝑜𝑔𝑖𝑡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=0|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𝑖𝑗𝑙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)=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1708060"/>
                  <a:ext cx="4817409" cy="42479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579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/>
            <p:cNvSpPr/>
            <p:nvPr/>
          </p:nvSpPr>
          <p:spPr>
            <a:xfrm>
              <a:off x="4394684" y="1131261"/>
              <a:ext cx="3754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Missing generation </a:t>
              </a:r>
              <a:r>
                <a:rPr lang="en-US" altLang="zh-CN" sz="2400" dirty="0" smtClean="0"/>
                <a:t>function: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211960" y="2204864"/>
                  <a:ext cx="3936765" cy="732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:    </m:t>
                      </m:r>
                    </m:oMath>
                  </a14:m>
                  <a:r>
                    <a:rPr lang="en-US" altLang="zh-CN" sz="2000" dirty="0" smtClean="0"/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+</a:t>
                  </a:r>
                  <a14:m>
                    <m:oMath xmlns:m="http://schemas.openxmlformats.org/officeDocument/2006/math">
                      <m:r>
                        <a:rPr lang="zh-CN" altLang="en-US" sz="2000" i="1" dirty="0" smtClean="0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𝐴𝑟𝑚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  <a:p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2204864"/>
                  <a:ext cx="3936765" cy="73257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211960" y="2708920"/>
                  <a:ext cx="4796313" cy="7325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3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:    </m:t>
                      </m:r>
                    </m:oMath>
                  </a14:m>
                  <a:r>
                    <a:rPr lang="en-US" altLang="zh-CN" sz="2000" dirty="0" smtClean="0"/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+</a:t>
                  </a:r>
                  <a14:m>
                    <m:oMath xmlns:m="http://schemas.openxmlformats.org/officeDocument/2006/math">
                      <m:r>
                        <a:rPr lang="zh-CN" altLang="en-US" sz="2000" i="1" dirty="0" smtClean="0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𝐴𝑟𝑚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+</a:t>
                  </a:r>
                  <a14:m>
                    <m:oMath xmlns:m="http://schemas.openxmlformats.org/officeDocument/2006/math">
                      <m:r>
                        <a:rPr lang="zh-CN" altLang="en-US" sz="2000" i="1" dirty="0" smtClean="0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/>
                            </a:rPr>
                            <m:t>𝐴𝑟𝑚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  <a:p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2708920"/>
                  <a:ext cx="4796313" cy="73257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4283968" y="3997513"/>
            <a:ext cx="3811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Considering CV: </a:t>
            </a:r>
          </a:p>
          <a:p>
            <a:r>
              <a:rPr lang="en-US" altLang="zh-CN" sz="2000" dirty="0" smtClean="0"/>
              <a:t>M0=25, M~ UNI(20,30)</a:t>
            </a:r>
          </a:p>
          <a:p>
            <a:r>
              <a:rPr lang="en-US" altLang="zh-CN" sz="2000" dirty="0" smtClean="0"/>
              <a:t>M0=50, M~UNI(40,60)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83968" y="5181492"/>
            <a:ext cx="3811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ICC:</a:t>
            </a:r>
          </a:p>
          <a:p>
            <a:r>
              <a:rPr lang="en-US" altLang="zh-CN" sz="2000" dirty="0" smtClean="0"/>
              <a:t>Model ICC: 0.05</a:t>
            </a:r>
          </a:p>
          <a:p>
            <a:r>
              <a:rPr lang="en-US" altLang="zh-CN" sz="2000" dirty="0" err="1" smtClean="0"/>
              <a:t>Missingness</a:t>
            </a:r>
            <a:r>
              <a:rPr lang="en-US" altLang="zh-CN" sz="2000" dirty="0" smtClean="0"/>
              <a:t> ICC: 0.1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97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23528" y="1162757"/>
            <a:ext cx="88597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Complete Record Analysis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Unadjusted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Adjusted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Inverse Probability Weighting (IPW):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IPW with no cluster effect: </a:t>
            </a:r>
            <a:r>
              <a:rPr lang="en-US" altLang="zh-CN" sz="2400" dirty="0" err="1" smtClean="0"/>
              <a:t>lmer+geepack</a:t>
            </a:r>
            <a:endParaRPr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IPW with no cluster effect: </a:t>
            </a:r>
            <a:r>
              <a:rPr lang="en-US" altLang="zh-CN" sz="2400" dirty="0" err="1" smtClean="0"/>
              <a:t>CRTgeeDR</a:t>
            </a:r>
            <a:endParaRPr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IPW with </a:t>
            </a:r>
            <a:r>
              <a:rPr lang="en-US" altLang="zh-CN" sz="2400" dirty="0" smtClean="0"/>
              <a:t>cluster </a:t>
            </a:r>
            <a:r>
              <a:rPr lang="en-US" altLang="zh-CN" sz="2400" dirty="0"/>
              <a:t>effect: </a:t>
            </a:r>
            <a:r>
              <a:rPr lang="en-US" altLang="zh-CN" sz="2400" dirty="0" err="1"/>
              <a:t>lmer+geepack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IPW with </a:t>
            </a:r>
            <a:r>
              <a:rPr lang="en-US" altLang="zh-CN" sz="2400" dirty="0" smtClean="0"/>
              <a:t>cluster </a:t>
            </a:r>
            <a:r>
              <a:rPr lang="en-US" altLang="zh-CN" sz="2400" dirty="0"/>
              <a:t>effect: </a:t>
            </a:r>
            <a:r>
              <a:rPr lang="en-US" altLang="zh-CN" sz="2400" dirty="0" err="1" smtClean="0"/>
              <a:t>CRTgeeDR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Multilevel Multiple Imputation (MMI)</a:t>
            </a:r>
          </a:p>
          <a:p>
            <a:endParaRPr lang="en-US" altLang="zh-CN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860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Handling Methods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91680" y="1556792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log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it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𝑖𝑗𝑙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𝐴𝑅𝑀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556792"/>
                <a:ext cx="5399232" cy="411395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061200" y="1968186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log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it</m:t>
                        </m:r>
                      </m:fName>
                      <m:e>
                        <m:d>
                          <m:d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𝑖𝑗𝑙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𝐴𝑅𝑀</m:t>
                    </m:r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ijl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00" y="1968186"/>
                <a:ext cx="5399232" cy="411395"/>
              </a:xfrm>
              <a:prstGeom prst="rect">
                <a:avLst/>
              </a:prstGeom>
              <a:blipFill rotWithShape="1">
                <a:blip r:embed="rId8"/>
                <a:stretch>
                  <a:fillRect l="-226" t="-2985" b="-17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179512" y="345430"/>
            <a:ext cx="19479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Scenario 1: </a:t>
            </a:r>
          </a:p>
          <a:p>
            <a:endParaRPr lang="en-US" altLang="zh-CN" sz="2400" b="1" dirty="0" smtClean="0"/>
          </a:p>
          <a:p>
            <a:endParaRPr lang="zh-CN" altLang="en-US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7" y="2914030"/>
            <a:ext cx="8548935" cy="35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757308" y="1291793"/>
            <a:ext cx="8128045" cy="2245594"/>
            <a:chOff x="757308" y="1291793"/>
            <a:chExt cx="8128045" cy="2245594"/>
          </a:xfrm>
        </p:grpSpPr>
        <p:grpSp>
          <p:nvGrpSpPr>
            <p:cNvPr id="15" name="组合 14"/>
            <p:cNvGrpSpPr/>
            <p:nvPr/>
          </p:nvGrpSpPr>
          <p:grpSpPr>
            <a:xfrm>
              <a:off x="767676" y="1291793"/>
              <a:ext cx="8117677" cy="426488"/>
              <a:chOff x="4394684" y="1131261"/>
              <a:chExt cx="8117677" cy="4264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694952" y="1132953"/>
                    <a:ext cx="4817409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/>
                          </a:rPr>
                          <m:t>1: 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𝑙𝑜𝑔𝑖𝑡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=0|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,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)=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dirty="0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4952" y="1132953"/>
                    <a:ext cx="4817409" cy="42479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571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矩形 16"/>
              <p:cNvSpPr/>
              <p:nvPr/>
            </p:nvSpPr>
            <p:spPr>
              <a:xfrm>
                <a:off x="4394684" y="1131261"/>
                <a:ext cx="31661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Missing generation </a:t>
                </a:r>
                <a:r>
                  <a:rPr lang="en-US" altLang="zh-CN" sz="2000" dirty="0" smtClean="0"/>
                  <a:t>function:</a:t>
                </a:r>
                <a:endParaRPr lang="zh-CN" altLang="en-US" sz="200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57308" y="1906171"/>
              <a:ext cx="200362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Repeat 200 times</a:t>
              </a:r>
            </a:p>
            <a:p>
              <a:endParaRPr lang="en-US" altLang="zh-CN" sz="2000" dirty="0" smtClean="0"/>
            </a:p>
            <a:p>
              <a:r>
                <a:rPr lang="en-US" altLang="zh-CN" sz="2000" dirty="0" smtClean="0"/>
                <a:t>Parameters in S1 </a:t>
              </a:r>
            </a:p>
            <a:p>
              <a:endParaRPr lang="en-US" altLang="zh-CN" sz="2000" dirty="0"/>
            </a:p>
            <a:p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1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179512" y="345430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Scenario 2</a:t>
            </a:r>
            <a:endParaRPr lang="zh-CN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7" y="2878239"/>
            <a:ext cx="8520412" cy="352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79512" y="1291793"/>
            <a:ext cx="7322645" cy="2245594"/>
            <a:chOff x="757308" y="1291793"/>
            <a:chExt cx="7322645" cy="2245594"/>
          </a:xfrm>
        </p:grpSpPr>
        <p:grpSp>
          <p:nvGrpSpPr>
            <p:cNvPr id="14" name="组合 13"/>
            <p:cNvGrpSpPr/>
            <p:nvPr/>
          </p:nvGrpSpPr>
          <p:grpSpPr>
            <a:xfrm>
              <a:off x="767676" y="1291793"/>
              <a:ext cx="7312277" cy="843212"/>
              <a:chOff x="4394684" y="1131261"/>
              <a:chExt cx="7312277" cy="8432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386128" y="1549677"/>
                    <a:ext cx="6320833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𝑙𝑜𝑔𝑖𝑡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=0|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,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)=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dirty="0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/>
                      <a:t>+</a:t>
                    </a:r>
                    <a14:m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𝐴𝑟𝑚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6128" y="1549677"/>
                    <a:ext cx="6320833" cy="42479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5797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矩形 16"/>
              <p:cNvSpPr/>
              <p:nvPr/>
            </p:nvSpPr>
            <p:spPr>
              <a:xfrm>
                <a:off x="4394684" y="1131261"/>
                <a:ext cx="31661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Missing generation </a:t>
                </a:r>
                <a:r>
                  <a:rPr lang="en-US" altLang="zh-CN" sz="2000" dirty="0" smtClean="0"/>
                  <a:t>function:</a:t>
                </a:r>
                <a:endParaRPr lang="zh-CN" altLang="en-US" sz="2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57308" y="1906171"/>
              <a:ext cx="200362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2000" dirty="0" smtClean="0"/>
            </a:p>
            <a:p>
              <a:r>
                <a:rPr lang="en-US" altLang="zh-CN" sz="2000" dirty="0" smtClean="0"/>
                <a:t>Repeat 200 times</a:t>
              </a:r>
            </a:p>
            <a:p>
              <a:r>
                <a:rPr lang="en-US" altLang="zh-CN" sz="2000" dirty="0" smtClean="0"/>
                <a:t>Parameters in S1 </a:t>
              </a:r>
            </a:p>
            <a:p>
              <a:endParaRPr lang="en-US" altLang="zh-CN" sz="2000" dirty="0"/>
            </a:p>
            <a:p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3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179512" y="692696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Scenario 3</a:t>
            </a:r>
            <a:endParaRPr lang="zh-CN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7" y="2818061"/>
            <a:ext cx="8528905" cy="361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79512" y="1291793"/>
            <a:ext cx="8892114" cy="2245594"/>
            <a:chOff x="757308" y="1291793"/>
            <a:chExt cx="8892114" cy="2245594"/>
          </a:xfrm>
        </p:grpSpPr>
        <p:grpSp>
          <p:nvGrpSpPr>
            <p:cNvPr id="14" name="组合 13"/>
            <p:cNvGrpSpPr/>
            <p:nvPr/>
          </p:nvGrpSpPr>
          <p:grpSpPr>
            <a:xfrm>
              <a:off x="767676" y="1291793"/>
              <a:ext cx="8881746" cy="843212"/>
              <a:chOff x="4394684" y="1131261"/>
              <a:chExt cx="8881746" cy="8432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386128" y="1549677"/>
                    <a:ext cx="7890302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000" i="1">
                            <a:latin typeface="Cambria Math"/>
                          </a:rPr>
                          <m:t>3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𝑙𝑜𝑔𝑖𝑡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=0|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,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)=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dirty="0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/>
                      <a:t>+</a:t>
                    </a:r>
                    <a14:m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𝐴𝑟𝑚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/>
                      <a:t>+</a:t>
                    </a:r>
                    <a14:m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𝐴𝑟𝑚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6128" y="1549677"/>
                    <a:ext cx="7890302" cy="42479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5797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矩形 16"/>
              <p:cNvSpPr/>
              <p:nvPr/>
            </p:nvSpPr>
            <p:spPr>
              <a:xfrm>
                <a:off x="4394684" y="1131261"/>
                <a:ext cx="31661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Missing generation </a:t>
                </a:r>
                <a:r>
                  <a:rPr lang="en-US" altLang="zh-CN" sz="2000" dirty="0" smtClean="0"/>
                  <a:t>function:</a:t>
                </a:r>
                <a:endParaRPr lang="zh-CN" altLang="en-US" sz="2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57308" y="1906171"/>
              <a:ext cx="200362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2000" dirty="0" smtClean="0"/>
            </a:p>
            <a:p>
              <a:r>
                <a:rPr lang="en-US" altLang="zh-CN" sz="2000" dirty="0" smtClean="0"/>
                <a:t>Repeat 200 times</a:t>
              </a:r>
            </a:p>
            <a:p>
              <a:r>
                <a:rPr lang="en-US" altLang="zh-CN" sz="2000" dirty="0" smtClean="0"/>
                <a:t>Parameters in S1 </a:t>
              </a:r>
            </a:p>
            <a:p>
              <a:endParaRPr lang="en-US" altLang="zh-CN" sz="2000" dirty="0"/>
            </a:p>
            <a:p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5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179512" y="345430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Scenario 4</a:t>
            </a:r>
            <a:endParaRPr lang="zh-CN" altLang="en-US" sz="24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1" y="2840086"/>
            <a:ext cx="8549031" cy="359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611560" y="1255414"/>
            <a:ext cx="8128045" cy="2245594"/>
            <a:chOff x="757308" y="1291793"/>
            <a:chExt cx="8128045" cy="2245594"/>
          </a:xfrm>
        </p:grpSpPr>
        <p:grpSp>
          <p:nvGrpSpPr>
            <p:cNvPr id="18" name="组合 17"/>
            <p:cNvGrpSpPr/>
            <p:nvPr/>
          </p:nvGrpSpPr>
          <p:grpSpPr>
            <a:xfrm>
              <a:off x="767676" y="1291793"/>
              <a:ext cx="8117677" cy="426488"/>
              <a:chOff x="4394684" y="1131261"/>
              <a:chExt cx="8117677" cy="4264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694952" y="1132953"/>
                    <a:ext cx="4817409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/>
                          </a:rPr>
                          <m:t>1: 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𝑙𝑜𝑔𝑖𝑡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=0|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,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)=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dirty="0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4952" y="1132953"/>
                    <a:ext cx="4817409" cy="42479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571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矩形 20"/>
              <p:cNvSpPr/>
              <p:nvPr/>
            </p:nvSpPr>
            <p:spPr>
              <a:xfrm>
                <a:off x="4394684" y="1131261"/>
                <a:ext cx="31661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Missing generation </a:t>
                </a:r>
                <a:r>
                  <a:rPr lang="en-US" altLang="zh-CN" sz="2000" dirty="0" smtClean="0"/>
                  <a:t>function:</a:t>
                </a:r>
                <a:endParaRPr lang="zh-CN" altLang="en-US" sz="20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57308" y="1906171"/>
              <a:ext cx="200362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Repeat 200 times</a:t>
              </a:r>
            </a:p>
            <a:p>
              <a:endParaRPr lang="en-US" altLang="zh-CN" sz="2000" dirty="0" smtClean="0"/>
            </a:p>
            <a:p>
              <a:r>
                <a:rPr lang="en-US" altLang="zh-CN" sz="2000" dirty="0" smtClean="0"/>
                <a:t>Parameters in S2 </a:t>
              </a:r>
            </a:p>
            <a:p>
              <a:endParaRPr lang="en-US" altLang="zh-CN" sz="2000" dirty="0"/>
            </a:p>
            <a:p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36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179512" y="345430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Scenario 5</a:t>
            </a:r>
            <a:endParaRPr lang="zh-CN" alt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899121"/>
            <a:ext cx="8772814" cy="349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79512" y="1291793"/>
            <a:ext cx="7322645" cy="2245594"/>
            <a:chOff x="757308" y="1291793"/>
            <a:chExt cx="7322645" cy="2245594"/>
          </a:xfrm>
        </p:grpSpPr>
        <p:grpSp>
          <p:nvGrpSpPr>
            <p:cNvPr id="14" name="组合 13"/>
            <p:cNvGrpSpPr/>
            <p:nvPr/>
          </p:nvGrpSpPr>
          <p:grpSpPr>
            <a:xfrm>
              <a:off x="767676" y="1291793"/>
              <a:ext cx="7312277" cy="843212"/>
              <a:chOff x="4394684" y="1131261"/>
              <a:chExt cx="7312277" cy="8432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386128" y="1549677"/>
                    <a:ext cx="6320833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𝑙𝑜𝑔𝑖𝑡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=0|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,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)=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dirty="0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/>
                      <a:t>+</a:t>
                    </a:r>
                    <a14:m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𝐴𝑟𝑚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a14:m>
                    <a:r>
                      <a:rPr lang="en-US" altLang="zh-CN" sz="2000" dirty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6128" y="1549677"/>
                    <a:ext cx="6320833" cy="42479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5797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矩形 16"/>
              <p:cNvSpPr/>
              <p:nvPr/>
            </p:nvSpPr>
            <p:spPr>
              <a:xfrm>
                <a:off x="4394684" y="1131261"/>
                <a:ext cx="31661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Missing generation </a:t>
                </a:r>
                <a:r>
                  <a:rPr lang="en-US" altLang="zh-CN" sz="2000" dirty="0" smtClean="0"/>
                  <a:t>function:</a:t>
                </a:r>
                <a:endParaRPr lang="zh-CN" altLang="en-US" sz="2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57308" y="1906171"/>
              <a:ext cx="200362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2000" dirty="0" smtClean="0"/>
            </a:p>
            <a:p>
              <a:r>
                <a:rPr lang="en-US" altLang="zh-CN" sz="2000" dirty="0" smtClean="0"/>
                <a:t>Repeat 200 times</a:t>
              </a:r>
            </a:p>
            <a:p>
              <a:r>
                <a:rPr lang="en-US" altLang="zh-CN" sz="2000" dirty="0" smtClean="0"/>
                <a:t>Parameters in S2 </a:t>
              </a:r>
            </a:p>
            <a:p>
              <a:endParaRPr lang="en-US" altLang="zh-CN" sz="2000" dirty="0"/>
            </a:p>
            <a:p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41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7430</TotalTime>
  <Words>828</Words>
  <Application>Microsoft Office PowerPoint</Application>
  <PresentationFormat>全屏显示(4:3)</PresentationFormat>
  <Paragraphs>121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sakura</dc:creator>
  <cp:lastModifiedBy>apple</cp:lastModifiedBy>
  <cp:revision>47</cp:revision>
  <dcterms:created xsi:type="dcterms:W3CDTF">2017-02-08T03:46:24Z</dcterms:created>
  <dcterms:modified xsi:type="dcterms:W3CDTF">2017-12-21T05:31:51Z</dcterms:modified>
</cp:coreProperties>
</file>