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67" r:id="rId4"/>
    <p:sldId id="268" r:id="rId5"/>
    <p:sldId id="275" r:id="rId6"/>
    <p:sldId id="276" r:id="rId7"/>
    <p:sldId id="269" r:id="rId8"/>
    <p:sldId id="270" r:id="rId9"/>
    <p:sldId id="277" r:id="rId10"/>
    <p:sldId id="283" r:id="rId11"/>
    <p:sldId id="280" r:id="rId12"/>
    <p:sldId id="281" r:id="rId13"/>
    <p:sldId id="278" r:id="rId14"/>
    <p:sldId id="279" r:id="rId15"/>
    <p:sldId id="257" r:id="rId16"/>
    <p:sldId id="266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70" autoAdjust="0"/>
  </p:normalViewPr>
  <p:slideViewPr>
    <p:cSldViewPr>
      <p:cViewPr>
        <p:scale>
          <a:sx n="60" d="100"/>
          <a:sy n="60" d="100"/>
        </p:scale>
        <p:origin x="-1114" y="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771EF-CA58-407D-B879-60336EED5734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85480-790A-413A-86B1-5A8C5F98E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4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3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Mmi</a:t>
            </a:r>
            <a:r>
              <a:rPr lang="en-US" altLang="zh-CN" baseline="0" dirty="0" smtClean="0"/>
              <a:t> no </a:t>
            </a:r>
            <a:r>
              <a:rPr lang="en-US" altLang="zh-CN" baseline="0" dirty="0" err="1" smtClean="0"/>
              <a:t>biase</a:t>
            </a:r>
            <a:r>
              <a:rPr lang="en-US" altLang="zh-CN" baseline="0" dirty="0" smtClean="0"/>
              <a:t> </a:t>
            </a:r>
            <a:r>
              <a:rPr lang="en-US" altLang="zh-CN" baseline="0" smtClean="0"/>
              <a:t>increasing variance 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3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10" Type="http://schemas.openxmlformats.org/officeDocument/2006/relationships/image" Target="../media/image22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1905358" y="4224863"/>
            <a:ext cx="5350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Department of Biostatistics and </a:t>
            </a:r>
            <a:r>
              <a:rPr lang="en-US" altLang="zh-CN" sz="2000" dirty="0" smtClean="0"/>
              <a:t>Bioinformatics,</a:t>
            </a:r>
          </a:p>
          <a:p>
            <a:pPr algn="ctr"/>
            <a:r>
              <a:rPr lang="en-US" altLang="zh-CN" sz="2000" dirty="0" smtClean="0"/>
              <a:t>Duke </a:t>
            </a:r>
            <a:r>
              <a:rPr lang="en-US" altLang="zh-CN" sz="2000" dirty="0"/>
              <a:t>University</a:t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643243" y="5055860"/>
            <a:ext cx="259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November 11, 2017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597776" y="1772816"/>
            <a:ext cx="5858661" cy="808856"/>
            <a:chOff x="1597776" y="1772816"/>
            <a:chExt cx="5858661" cy="808856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776" y="1772816"/>
              <a:ext cx="5813653" cy="80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186" y="1901221"/>
              <a:ext cx="1974854" cy="552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279973" y="1908121"/>
              <a:ext cx="41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</a:rPr>
                <a:t>IPW Simulation</a:t>
              </a:r>
              <a:endPara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7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323528" y="1162757"/>
            <a:ext cx="88597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Inverse Probability Weighting (IPW):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Analysis Model : GEE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 R: </a:t>
            </a:r>
            <a:r>
              <a:rPr lang="en-US" altLang="zh-CN" sz="2400" dirty="0" err="1" smtClean="0"/>
              <a:t>glm</a:t>
            </a:r>
            <a:r>
              <a:rPr lang="en-US" altLang="zh-CN" sz="2400" dirty="0" smtClean="0"/>
              <a:t> or </a:t>
            </a:r>
            <a:r>
              <a:rPr lang="en-US" altLang="zh-CN" sz="2400" dirty="0" err="1" smtClean="0"/>
              <a:t>glmr</a:t>
            </a:r>
            <a:r>
              <a:rPr lang="en-US" altLang="zh-CN" sz="2400" dirty="0" smtClean="0"/>
              <a:t> + geese with weight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586056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err="1" smtClean="0"/>
              <a:t>Missingness</a:t>
            </a:r>
            <a:r>
              <a:rPr lang="en-US" altLang="zh-CN" sz="2800" b="1" dirty="0" smtClean="0"/>
              <a:t> Handling Methods</a:t>
            </a:r>
            <a:endParaRPr lang="zh-CN" altLang="en-US" sz="2800" b="1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440" y="1993754"/>
            <a:ext cx="3472388" cy="75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58310" y="2204864"/>
            <a:ext cx="194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GEE estimator</a:t>
            </a:r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59632" y="3003595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GEE estimator with weights:</a:t>
            </a:r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379" y="3429000"/>
            <a:ext cx="4154509" cy="91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8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323528" y="1162757"/>
            <a:ext cx="8859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Inverse Probability Weighting (IPW):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Package: ‘</a:t>
            </a:r>
            <a:r>
              <a:rPr lang="en-US" altLang="zh-CN" sz="2400" dirty="0" err="1"/>
              <a:t>CRTgeeDR</a:t>
            </a:r>
            <a:r>
              <a:rPr lang="en-US" altLang="zh-CN" sz="2400" dirty="0" smtClean="0"/>
              <a:t>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586056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err="1" smtClean="0"/>
              <a:t>Missingness</a:t>
            </a:r>
            <a:r>
              <a:rPr lang="en-US" altLang="zh-CN" sz="2800" b="1" dirty="0" smtClean="0"/>
              <a:t> Handling Methods</a:t>
            </a:r>
            <a:endParaRPr lang="zh-CN" alt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60" y="2133228"/>
            <a:ext cx="7274427" cy="285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04" y="5229572"/>
            <a:ext cx="7186496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2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323528" y="1162757"/>
            <a:ext cx="8859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Inverse Probability Weighting (IPW):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586056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err="1" smtClean="0"/>
              <a:t>Missingness</a:t>
            </a:r>
            <a:r>
              <a:rPr lang="en-US" altLang="zh-CN" sz="2800" b="1" dirty="0" smtClean="0"/>
              <a:t> Handling Methods</a:t>
            </a:r>
            <a:endParaRPr lang="zh-CN" altLang="en-US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57" y="1844085"/>
            <a:ext cx="7011491" cy="424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2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323529" y="1162757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Multilevel Multiple </a:t>
            </a:r>
            <a:r>
              <a:rPr lang="en-US" altLang="zh-CN" sz="2400" dirty="0" smtClean="0"/>
              <a:t>Imputation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Requires 3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/>
              <a:t>Imputation</a:t>
            </a:r>
            <a:r>
              <a:rPr lang="en-US" altLang="zh-CN" sz="2400" dirty="0"/>
              <a:t>: Impute (=fill in) the missing entries of the incomplete data sets,  </a:t>
            </a:r>
            <a:r>
              <a:rPr lang="en-US" altLang="zh-CN" sz="2400" i="1" dirty="0"/>
              <a:t>m</a:t>
            </a:r>
            <a:r>
              <a:rPr lang="en-US" altLang="zh-CN" sz="2400" dirty="0"/>
              <a:t> </a:t>
            </a:r>
            <a:r>
              <a:rPr lang="en-US" altLang="zh-CN" sz="2400" dirty="0" smtClean="0"/>
              <a:t>times (5 times here). Imputed </a:t>
            </a:r>
            <a:r>
              <a:rPr lang="en-US" altLang="zh-CN" sz="2400" dirty="0"/>
              <a:t>values are drawn for a </a:t>
            </a:r>
            <a:r>
              <a:rPr lang="en-US" altLang="zh-CN" sz="2400" dirty="0" smtClean="0"/>
              <a:t>distribution. </a:t>
            </a:r>
            <a:r>
              <a:rPr lang="en-US" altLang="zh-CN" sz="2400" dirty="0"/>
              <a:t>This step results is m complete data sets.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 smtClean="0"/>
              <a:t>Analysis</a:t>
            </a:r>
            <a:r>
              <a:rPr lang="en-US" altLang="zh-CN" sz="2400" dirty="0"/>
              <a:t>: Analyze each of the </a:t>
            </a:r>
            <a:r>
              <a:rPr lang="en-US" altLang="zh-CN" sz="2400" i="1" dirty="0"/>
              <a:t>m</a:t>
            </a:r>
            <a:r>
              <a:rPr lang="en-US" altLang="zh-CN" sz="2400" dirty="0"/>
              <a:t> completed data sets. This step results in m </a:t>
            </a:r>
            <a:r>
              <a:rPr lang="en-US" altLang="zh-CN" sz="2400" dirty="0" smtClean="0"/>
              <a:t>analyses.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 smtClean="0"/>
              <a:t>Pooling</a:t>
            </a:r>
            <a:r>
              <a:rPr lang="en-US" altLang="zh-CN" sz="2400" dirty="0"/>
              <a:t>: Integrate the </a:t>
            </a:r>
            <a:r>
              <a:rPr lang="en-US" altLang="zh-CN" sz="2400" i="1" dirty="0"/>
              <a:t>m</a:t>
            </a:r>
            <a:r>
              <a:rPr lang="en-US" altLang="zh-CN" sz="2400" dirty="0"/>
              <a:t> analysis results into a final result. </a:t>
            </a:r>
            <a:r>
              <a:rPr lang="en-US" altLang="zh-CN" sz="2400" dirty="0" smtClean="0"/>
              <a:t>Such as Rubin’s Rules.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23528" y="586056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err="1" smtClean="0"/>
              <a:t>Missingness</a:t>
            </a:r>
            <a:r>
              <a:rPr lang="en-US" altLang="zh-CN" sz="2800" b="1" dirty="0" smtClean="0"/>
              <a:t> Handling Methods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36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323528" y="1162757"/>
            <a:ext cx="8859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Multilevel Multiple </a:t>
            </a:r>
            <a:r>
              <a:rPr lang="en-US" altLang="zh-CN" sz="2400" dirty="0" smtClean="0"/>
              <a:t>Imputation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Imputation Model :</a:t>
            </a:r>
          </a:p>
          <a:p>
            <a:pPr lvl="1"/>
            <a:r>
              <a:rPr lang="en-US" altLang="zh-CN" sz="2400" dirty="0" smtClean="0"/>
              <a:t>     With a random cluster effect</a:t>
            </a:r>
          </a:p>
          <a:p>
            <a:pPr lvl="1"/>
            <a:r>
              <a:rPr lang="en-US" altLang="zh-CN" sz="2400" dirty="0" smtClean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Analysis Model (GEE): 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</a:p>
          <a:p>
            <a:pPr lvl="1"/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586056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err="1" smtClean="0"/>
              <a:t>Missingness</a:t>
            </a:r>
            <a:r>
              <a:rPr lang="en-US" altLang="zh-CN" sz="2800" b="1" dirty="0" smtClean="0"/>
              <a:t> Handling Methods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635053" y="4365104"/>
                <a:ext cx="5399232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log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it</m:t>
                        </m:r>
                      </m:fName>
                      <m:e>
                        <m:d>
                          <m:dPr>
                            <m:ctrlPr>
                              <a:rPr lang="zh-CN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𝑖𝑗𝑙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dirty="0"/>
                      <m:t>grou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</a:rPr>
                      <m:t>p</m:t>
                    </m:r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ijl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53" y="4365104"/>
                <a:ext cx="5399232" cy="411395"/>
              </a:xfrm>
              <a:prstGeom prst="rect">
                <a:avLst/>
              </a:prstGeom>
              <a:blipFill rotWithShape="1">
                <a:blip r:embed="rId7"/>
                <a:stretch>
                  <a:fillRect l="-226" t="-294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744810" y="2845916"/>
                <a:ext cx="5399232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log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it</m:t>
                        </m:r>
                      </m:fName>
                      <m:e>
                        <m:d>
                          <m:dPr>
                            <m:ctrlPr>
                              <a:rPr lang="zh-CN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𝑖𝑗𝑙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dirty="0"/>
                      <m:t>grou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</a:rPr>
                      <m:t>p</m:t>
                    </m:r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810" y="2845916"/>
                <a:ext cx="5399232" cy="411395"/>
              </a:xfrm>
              <a:prstGeom prst="rect">
                <a:avLst/>
              </a:prstGeom>
              <a:blipFill rotWithShape="1">
                <a:blip r:embed="rId8"/>
                <a:stretch>
                  <a:fillRect l="-226" t="-2985" b="-17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8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6600555"/>
            <a:ext cx="9147948" cy="269801"/>
            <a:chOff x="0" y="6600555"/>
            <a:chExt cx="9147948" cy="269801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109" y="44624"/>
            <a:ext cx="6772275" cy="677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6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1597776" y="2980184"/>
            <a:ext cx="6142576" cy="808856"/>
            <a:chOff x="1597776" y="1772816"/>
            <a:chExt cx="6142576" cy="808856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776" y="1772816"/>
              <a:ext cx="5813653" cy="80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186" y="1901221"/>
              <a:ext cx="1974854" cy="552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563888" y="1868491"/>
              <a:ext cx="41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Thank You!</a:t>
              </a:r>
              <a:endPara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3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31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31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31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323528" y="586056"/>
            <a:ext cx="4032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Overview</a:t>
            </a:r>
          </a:p>
          <a:p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536106"/>
            <a:ext cx="60846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Data Generation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Missingness</a:t>
            </a:r>
            <a:r>
              <a:rPr lang="en-US" altLang="zh-CN" sz="2400" dirty="0" smtClean="0"/>
              <a:t> Generation Methods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Missingness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H</a:t>
            </a:r>
            <a:r>
              <a:rPr lang="en-US" altLang="zh-CN" sz="2400" dirty="0" smtClean="0"/>
              <a:t>andling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IPW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297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31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23528" y="586056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Data Generation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9552" y="1124744"/>
                <a:ext cx="8859751" cy="474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Missingess Mechanism: CDM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True data generating model: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𝑖𝑗𝑙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, response in group 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, cluster j, individual 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is a 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is the true intervention effect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/>
                              </a:rPr>
                              <m:t>ijl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/>
                  <a:t> is a function of baseline covariate X in </a:t>
                </a:r>
                <a:r>
                  <a:rPr lang="en-US" altLang="zh-CN" sz="2400" dirty="0" err="1" smtClean="0"/>
                  <a:t>ith</a:t>
                </a:r>
                <a:r>
                  <a:rPr lang="en-US" altLang="zh-CN" sz="2400" dirty="0" smtClean="0"/>
                  <a:t> group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is the (</a:t>
                </a:r>
                <a:r>
                  <a:rPr lang="en-US" altLang="zh-CN" sz="2400" dirty="0" err="1" smtClean="0"/>
                  <a:t>ij</a:t>
                </a:r>
                <a:r>
                  <a:rPr lang="en-US" altLang="zh-CN" sz="2400" dirty="0" smtClean="0"/>
                  <a:t>)</a:t>
                </a:r>
                <a:r>
                  <a:rPr lang="en-US" altLang="zh-CN" sz="2400" dirty="0" err="1" smtClean="0"/>
                  <a:t>th</a:t>
                </a:r>
                <a:r>
                  <a:rPr lang="en-US" altLang="zh-CN" sz="2400" dirty="0" smtClean="0"/>
                  <a:t> cluster effect with mean 0 and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/>
                          </a:rPr>
                          <m:t>𝜎</m:t>
                        </m:r>
                      </m:e>
                      <m:sub/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ijl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is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𝑖𝑗𝑙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=1, controlled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ijl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24744"/>
                <a:ext cx="8859751" cy="4745979"/>
              </a:xfrm>
              <a:prstGeom prst="rect">
                <a:avLst/>
              </a:prstGeom>
              <a:blipFill rotWithShape="1">
                <a:blip r:embed="rId7"/>
                <a:stretch>
                  <a:fillRect l="-964" t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74117" y="1988840"/>
                <a:ext cx="4876207" cy="52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/>
                            </a:rPr>
                            <m:t>ijl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/>
                        </a:rPr>
                        <m:t>exp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/>
                                </a:rPr>
                                <m:t>ijl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17" y="1988840"/>
                <a:ext cx="4876207" cy="52232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48735" y="2708920"/>
                <a:ext cx="2560573" cy="495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𝐵𝑖𝑛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(1,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/>
                            </a:rPr>
                            <m:t>ijl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735" y="2708920"/>
                <a:ext cx="2560573" cy="495905"/>
              </a:xfrm>
              <a:prstGeom prst="rect">
                <a:avLst/>
              </a:prstGeom>
              <a:blipFill rotWithShape="1">
                <a:blip r:embed="rId9"/>
                <a:stretch>
                  <a:fillRect r="-476"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1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323528" y="586056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err="1" smtClean="0"/>
              <a:t>Missingness</a:t>
            </a:r>
            <a:r>
              <a:rPr lang="en-US" altLang="zh-CN" sz="2800" b="1" dirty="0" smtClean="0"/>
              <a:t> Generation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35765" y="1791694"/>
                <a:ext cx="3882666" cy="77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𝑖𝑗𝑙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𝑖𝑠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𝑜𝑏𝑠𝑒𝑟𝑣𝑒𝑑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𝑖𝑗𝑙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𝑖𝑠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𝑚𝑖𝑠𝑠𝑖𝑛𝑔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65" y="1791694"/>
                <a:ext cx="3882666" cy="77886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3528" y="1162757"/>
                <a:ext cx="8859751" cy="4184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Missingess indicator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𝑖𝑗𝑙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Missing generation function: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Covariate generation:</a:t>
                </a:r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62757"/>
                <a:ext cx="8859751" cy="4184735"/>
              </a:xfrm>
              <a:prstGeom prst="rect">
                <a:avLst/>
              </a:prstGeom>
              <a:blipFill rotWithShape="1">
                <a:blip r:embed="rId8"/>
                <a:stretch>
                  <a:fillRect l="-895"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69779" y="3573016"/>
                <a:ext cx="4053867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𝑙𝑜𝑔𝑖𝑡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𝑖𝑗𝑙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=0|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𝑖𝑗𝑙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𝑖𝑗𝑙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b="0" i="1" dirty="0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</a:rPr>
                          <m:t>𝑖𝑗𝑙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779" y="3573016"/>
                <a:ext cx="4053867" cy="424796"/>
              </a:xfrm>
              <a:prstGeom prst="rect">
                <a:avLst/>
              </a:prstGeom>
              <a:blipFill rotWithShape="1">
                <a:blip r:embed="rId9"/>
                <a:stretch>
                  <a:fillRect l="-752" t="-571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29020" y="4922696"/>
                <a:ext cx="2048766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020" y="4922696"/>
                <a:ext cx="2048766" cy="424796"/>
              </a:xfrm>
              <a:prstGeom prst="rect">
                <a:avLst/>
              </a:prstGeom>
              <a:blipFill rotWithShape="1">
                <a:blip r:embed="rId10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1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323528" y="586056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Covariates values</a:t>
            </a:r>
            <a:endParaRPr lang="zh-CN" altLang="en-US" sz="28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16" y="1496588"/>
            <a:ext cx="3744416" cy="457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52243" y="2348880"/>
                <a:ext cx="4053867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𝑙𝑜𝑔𝑖𝑡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𝑖𝑗𝑙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=0|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𝑖𝑗𝑙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𝑖𝑗𝑙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b="0" i="1" dirty="0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</a:rPr>
                          <m:t>𝑖𝑗𝑙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243" y="2348880"/>
                <a:ext cx="4053867" cy="424796"/>
              </a:xfrm>
              <a:prstGeom prst="rect">
                <a:avLst/>
              </a:prstGeom>
              <a:blipFill rotWithShape="1">
                <a:blip r:embed="rId8"/>
                <a:stretch>
                  <a:fillRect l="-602" t="-571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80112" y="2924944"/>
                <a:ext cx="2048766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924944"/>
                <a:ext cx="2048766" cy="424796"/>
              </a:xfrm>
              <a:prstGeom prst="rect">
                <a:avLst/>
              </a:prstGeom>
              <a:blipFill rotWithShape="1">
                <a:blip r:embed="rId9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52243" y="1628800"/>
                <a:ext cx="4099456" cy="450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/>
                            </a:rPr>
                            <m:t>ijl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/>
                                </a:rPr>
                                <m:t>ijl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243" y="1628800"/>
                <a:ext cx="4099456" cy="450636"/>
              </a:xfrm>
              <a:prstGeom prst="rect">
                <a:avLst/>
              </a:prstGeom>
              <a:blipFill rotWithShape="1">
                <a:blip r:embed="rId10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08104" y="3563997"/>
                <a:ext cx="2164887" cy="428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𝐵𝑖𝑛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(1,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/>
                            </a:rPr>
                            <m:t>ijl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3563997"/>
                <a:ext cx="2164887" cy="428515"/>
              </a:xfrm>
              <a:prstGeom prst="rect">
                <a:avLst/>
              </a:prstGeom>
              <a:blipFill rotWithShape="1">
                <a:blip r:embed="rId11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0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323528" y="586056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Covariates values</a:t>
            </a:r>
            <a:endParaRPr lang="zh-CN" altLang="en-US" sz="28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16" y="1496588"/>
            <a:ext cx="3744416" cy="457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48064" y="16288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98721" y="1679254"/>
            <a:ext cx="43217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For </a:t>
            </a:r>
            <a:r>
              <a:rPr lang="en-US" altLang="zh-CN" dirty="0"/>
              <a:t>data </a:t>
            </a:r>
            <a:r>
              <a:rPr lang="en-US" altLang="zh-CN" dirty="0" smtClean="0"/>
              <a:t>generation: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</a:t>
            </a:r>
            <a:r>
              <a:rPr lang="en-US" altLang="zh-CN" dirty="0" smtClean="0"/>
              <a:t>eneralized </a:t>
            </a:r>
            <a:r>
              <a:rPr lang="en-US" altLang="zh-CN" dirty="0"/>
              <a:t>linear mixed </a:t>
            </a:r>
            <a:r>
              <a:rPr lang="en-US" altLang="zh-CN" dirty="0" smtClean="0"/>
              <a:t>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</a:t>
            </a:r>
            <a:r>
              <a:rPr lang="en-US" altLang="zh-CN" dirty="0" smtClean="0"/>
              <a:t>n analysis part: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 GEE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Therefore, the data generation process gives us a conditional estimate while data analysis model provides us a marginal estimate.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True </a:t>
            </a:r>
            <a:r>
              <a:rPr lang="en-US" altLang="zh-CN" dirty="0"/>
              <a:t>value of population averaged log(OR) for GEE by empirically estimation using full data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52243" y="5256279"/>
            <a:ext cx="164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K=25, 50</a:t>
            </a:r>
          </a:p>
          <a:p>
            <a:r>
              <a:rPr lang="en-US" altLang="zh-CN" dirty="0" smtClean="0"/>
              <a:t>M=25, 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1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323528" y="1162757"/>
            <a:ext cx="88597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Complete Record Analysis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Unadjusted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Adjusted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Inverse Probability Weighting (IPW):</a:t>
            </a:r>
          </a:p>
          <a:p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Multilevel Multiple Imputation</a:t>
            </a:r>
          </a:p>
          <a:p>
            <a:endParaRPr lang="en-US" altLang="zh-CN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23528" y="586056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err="1" smtClean="0"/>
              <a:t>Missingness</a:t>
            </a:r>
            <a:r>
              <a:rPr lang="en-US" altLang="zh-CN" sz="2800" b="1" dirty="0" smtClean="0"/>
              <a:t> Handling Methods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31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323528" y="586056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err="1" smtClean="0"/>
              <a:t>Missingness</a:t>
            </a:r>
            <a:r>
              <a:rPr lang="en-US" altLang="zh-CN" sz="2800" b="1" dirty="0" smtClean="0"/>
              <a:t> Handling Methods</a:t>
            </a:r>
            <a:endParaRPr lang="zh-CN" alt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177" y="2492896"/>
            <a:ext cx="443100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95536" y="1181696"/>
            <a:ext cx="88597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Complete Record Analysis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Unadjusted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Adjusted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240" y="4869160"/>
            <a:ext cx="35147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690428" y="4222734"/>
                <a:ext cx="5399232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log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it</m:t>
                        </m:r>
                      </m:fName>
                      <m:e>
                        <m:d>
                          <m:dPr>
                            <m:ctrlPr>
                              <a:rPr lang="zh-CN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𝑖𝑗𝑙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dirty="0"/>
                      <m:t>grou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</a:rPr>
                      <m:t>p</m:t>
                    </m:r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ijl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428" y="4222734"/>
                <a:ext cx="5399232" cy="411395"/>
              </a:xfrm>
              <a:prstGeom prst="rect">
                <a:avLst/>
              </a:prstGeom>
              <a:blipFill rotWithShape="1">
                <a:blip r:embed="rId9"/>
                <a:stretch>
                  <a:fillRect l="-226" t="-2985" b="-17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547664" y="2071787"/>
                <a:ext cx="5399232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log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it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𝑖𝑗𝑙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CN" dirty="0"/>
                        <m:t>grou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/>
                        </a:rPr>
                        <m:t>p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071787"/>
                <a:ext cx="5399232" cy="411395"/>
              </a:xfrm>
              <a:prstGeom prst="rect">
                <a:avLst/>
              </a:prstGeom>
              <a:blipFill rotWithShape="1">
                <a:blip r:embed="rId10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1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323528" y="1162757"/>
            <a:ext cx="88597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Inverse Probability Weighting (IPW):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Without cluster effects: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Logistic Regression: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With cluster effects</a:t>
            </a:r>
            <a:endParaRPr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Logistic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23528" y="586056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err="1" smtClean="0"/>
              <a:t>Missingness</a:t>
            </a:r>
            <a:r>
              <a:rPr lang="en-US" altLang="zh-CN" sz="2800" b="1" dirty="0" smtClean="0"/>
              <a:t> Handling Methods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808368" y="2420888"/>
                <a:ext cx="5399232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log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it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𝑖𝑗𝑙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=1)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68" y="2420888"/>
                <a:ext cx="5399232" cy="411395"/>
              </a:xfrm>
              <a:prstGeom prst="rect">
                <a:avLst/>
              </a:prstGeom>
              <a:blipFill rotWithShape="1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0" y="0"/>
          <a:ext cx="982663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9" imgW="977476" imgH="152334" progId="Equation.DSMT4">
                  <p:embed/>
                </p:oleObj>
              </mc:Choice>
              <mc:Fallback>
                <p:oleObj name="Equation" r:id="rId9" imgW="977476" imgH="15233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82663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2400" y="152400"/>
          <a:ext cx="982663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1" imgW="977476" imgH="152334" progId="Equation.DSMT4">
                  <p:embed/>
                </p:oleObj>
              </mc:Choice>
              <mc:Fallback>
                <p:oleObj name="Equation" r:id="rId11" imgW="977476" imgH="15233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2400"/>
                        <a:ext cx="982663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995723" y="2902142"/>
                <a:ext cx="5399232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𝑒𝑥𝑝𝑖𝑡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𝑖𝑗𝑙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723" y="2902142"/>
                <a:ext cx="5399232" cy="411395"/>
              </a:xfrm>
              <a:prstGeom prst="rect">
                <a:avLst/>
              </a:prstGeom>
              <a:blipFill rotWithShape="1">
                <a:blip r:embed="rId12"/>
                <a:stretch>
                  <a:fillRect l="-226" t="-1471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014633" y="3381619"/>
                <a:ext cx="5399232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Weight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𝑖𝑗𝑙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=1/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33" y="3381619"/>
                <a:ext cx="5399232" cy="411395"/>
              </a:xfrm>
              <a:prstGeom prst="rect">
                <a:avLst/>
              </a:prstGeom>
              <a:blipFill rotWithShape="1">
                <a:blip r:embed="rId13"/>
                <a:stretch>
                  <a:fillRect l="-1017" t="-1493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773168" y="4653136"/>
                <a:ext cx="5399232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log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it</m:t>
                        </m:r>
                      </m:fName>
                      <m:e>
                        <m:d>
                          <m:dPr>
                            <m:ctrlPr>
                              <a:rPr lang="zh-CN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𝑖𝑗𝑙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=1)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𝑖𝑗𝑙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168" y="4653136"/>
                <a:ext cx="5399232" cy="411395"/>
              </a:xfrm>
              <a:prstGeom prst="rect">
                <a:avLst/>
              </a:prstGeom>
              <a:blipFill rotWithShape="1">
                <a:blip r:embed="rId14"/>
                <a:stretch>
                  <a:fillRect l="-339" t="-1471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907704" y="5134390"/>
                <a:ext cx="6119312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𝑒𝑥𝑝𝑖𝑡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𝑖𝑗𝑙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134390"/>
                <a:ext cx="6119312" cy="411395"/>
              </a:xfrm>
              <a:prstGeom prst="rect">
                <a:avLst/>
              </a:prstGeom>
              <a:blipFill rotWithShape="1">
                <a:blip r:embed="rId15"/>
                <a:stretch>
                  <a:fillRect l="-299" t="-1471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059832" y="5609893"/>
                <a:ext cx="5399232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Weight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𝑖𝑗𝑙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=1/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609893"/>
                <a:ext cx="5399232" cy="411395"/>
              </a:xfrm>
              <a:prstGeom prst="rect">
                <a:avLst/>
              </a:prstGeom>
              <a:blipFill rotWithShape="1">
                <a:blip r:embed="rId16"/>
                <a:stretch>
                  <a:fillRect l="-1016" t="-1471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6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884</Words>
  <Application>Microsoft Office PowerPoint</Application>
  <PresentationFormat>全屏显示(4:3)</PresentationFormat>
  <Paragraphs>135</Paragraphs>
  <Slides>20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sakura</dc:creator>
  <cp:lastModifiedBy>apple</cp:lastModifiedBy>
  <cp:revision>27</cp:revision>
  <dcterms:created xsi:type="dcterms:W3CDTF">2017-02-08T03:46:24Z</dcterms:created>
  <dcterms:modified xsi:type="dcterms:W3CDTF">2017-11-21T17:05:34Z</dcterms:modified>
</cp:coreProperties>
</file>