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0badcdcd2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0badcdcd2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0badcdc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0badcdc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0badcdcd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0badcdcd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0badcdc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0badcdc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0badcdcd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0badcdcd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0badcdcd2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0badcdcd2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8de079be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8de079be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8de079be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8de079be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3f44c8c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3f44c8c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89a5a3d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89a5a3d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8b99135c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8b99135c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89a5a3d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89a5a3d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89a5a3d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89a5a3d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8a85c9c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8a85c9c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89a5a3d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89a5a3d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8a85c9c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8a85c9c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8a85c9ca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8a85c9c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d8de079be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d8de079be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8b99135c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c8b99135c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8b99135c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8b99135c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0badcdcd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0badcdcd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98e8c8ab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98e8c8ab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0badcdc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0badcdc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0badcd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0badcd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0badcdcd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0badcdcd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8b99135c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8b99135c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Housing Price Prediction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latin typeface="Calibri"/>
                <a:ea typeface="Calibri"/>
                <a:cs typeface="Calibri"/>
                <a:sym typeface="Calibri"/>
              </a:rPr>
              <a:t>Gloria Shen, Junfeng Li, Yuehai Shen</a:t>
            </a:r>
            <a:endParaRPr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22"/>
          <p:cNvPicPr preferRelativeResize="0"/>
          <p:nvPr/>
        </p:nvPicPr>
        <p:blipFill>
          <a:blip r:embed="rId3">
            <a:alphaModFix/>
          </a:blip>
          <a:stretch>
            <a:fillRect/>
          </a:stretch>
        </p:blipFill>
        <p:spPr>
          <a:xfrm>
            <a:off x="110500" y="1470304"/>
            <a:ext cx="8922999" cy="32732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plot(1st Component and 2nd Component)</a:t>
            </a:r>
            <a:endParaRPr/>
          </a:p>
        </p:txBody>
      </p:sp>
      <p:pic>
        <p:nvPicPr>
          <p:cNvPr id="341" name="Google Shape;341;p23"/>
          <p:cNvPicPr preferRelativeResize="0"/>
          <p:nvPr/>
        </p:nvPicPr>
        <p:blipFill>
          <a:blip r:embed="rId3">
            <a:alphaModFix/>
          </a:blip>
          <a:stretch>
            <a:fillRect/>
          </a:stretch>
        </p:blipFill>
        <p:spPr>
          <a:xfrm>
            <a:off x="1150075" y="160425"/>
            <a:ext cx="6843851" cy="482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0"/>
                                        </p:tgtEl>
                                      </p:cBhvr>
                                    </p:animEffect>
                                    <p:set>
                                      <p:cBhvr>
                                        <p:cTn dur="1" fill="hold">
                                          <p:stCondLst>
                                            <p:cond delay="1000"/>
                                          </p:stCondLst>
                                        </p:cTn>
                                        <p:tgtEl>
                                          <p:spTgt spid="3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Explained </a:t>
            </a:r>
            <a:r>
              <a:rPr lang="en"/>
              <a:t>Variance</a:t>
            </a:r>
            <a:endParaRPr/>
          </a:p>
        </p:txBody>
      </p:sp>
      <p:pic>
        <p:nvPicPr>
          <p:cNvPr id="347" name="Google Shape;347;p24"/>
          <p:cNvPicPr preferRelativeResize="0"/>
          <p:nvPr/>
        </p:nvPicPr>
        <p:blipFill>
          <a:blip r:embed="rId3">
            <a:alphaModFix/>
          </a:blip>
          <a:stretch>
            <a:fillRect/>
          </a:stretch>
        </p:blipFill>
        <p:spPr>
          <a:xfrm>
            <a:off x="1725875" y="1144125"/>
            <a:ext cx="5692250" cy="3922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School Data</a:t>
            </a:r>
            <a:endParaRPr/>
          </a:p>
        </p:txBody>
      </p:sp>
      <p:pic>
        <p:nvPicPr>
          <p:cNvPr id="353" name="Google Shape;353;p25"/>
          <p:cNvPicPr preferRelativeResize="0"/>
          <p:nvPr/>
        </p:nvPicPr>
        <p:blipFill rotWithShape="1">
          <a:blip r:embed="rId3">
            <a:alphaModFix/>
          </a:blip>
          <a:srcRect b="4589" l="680" r="719" t="2697"/>
          <a:stretch/>
        </p:blipFill>
        <p:spPr>
          <a:xfrm>
            <a:off x="42400" y="1259113"/>
            <a:ext cx="6599175" cy="1645537"/>
          </a:xfrm>
          <a:prstGeom prst="rect">
            <a:avLst/>
          </a:prstGeom>
          <a:noFill/>
          <a:ln>
            <a:noFill/>
          </a:ln>
        </p:spPr>
      </p:pic>
      <p:sp>
        <p:nvSpPr>
          <p:cNvPr id="354" name="Google Shape;354;p25"/>
          <p:cNvSpPr txBox="1"/>
          <p:nvPr/>
        </p:nvSpPr>
        <p:spPr>
          <a:xfrm>
            <a:off x="5893150" y="4851975"/>
            <a:ext cx="32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Data from SchoolDigger API</a:t>
            </a:r>
            <a:endParaRPr>
              <a:solidFill>
                <a:srgbClr val="FFFFFF"/>
              </a:solidFill>
              <a:latin typeface="Roboto"/>
              <a:ea typeface="Roboto"/>
              <a:cs typeface="Roboto"/>
              <a:sym typeface="Roboto"/>
            </a:endParaRPr>
          </a:p>
        </p:txBody>
      </p:sp>
      <p:pic>
        <p:nvPicPr>
          <p:cNvPr id="355" name="Google Shape;355;p25"/>
          <p:cNvPicPr preferRelativeResize="0"/>
          <p:nvPr/>
        </p:nvPicPr>
        <p:blipFill>
          <a:blip r:embed="rId4">
            <a:alphaModFix/>
          </a:blip>
          <a:stretch>
            <a:fillRect/>
          </a:stretch>
        </p:blipFill>
        <p:spPr>
          <a:xfrm>
            <a:off x="3691399" y="2904650"/>
            <a:ext cx="5275801" cy="2115475"/>
          </a:xfrm>
          <a:prstGeom prst="rect">
            <a:avLst/>
          </a:prstGeom>
          <a:noFill/>
          <a:ln>
            <a:noFill/>
          </a:ln>
        </p:spPr>
      </p:pic>
      <p:sp>
        <p:nvSpPr>
          <p:cNvPr id="356" name="Google Shape;356;p25"/>
          <p:cNvSpPr/>
          <p:nvPr/>
        </p:nvSpPr>
        <p:spPr>
          <a:xfrm>
            <a:off x="6916213" y="1801913"/>
            <a:ext cx="1030525" cy="972450"/>
          </a:xfrm>
          <a:custGeom>
            <a:rect b="b" l="l" r="r" t="t"/>
            <a:pathLst>
              <a:path extrusionOk="0" h="38898" w="41221">
                <a:moveTo>
                  <a:pt x="0" y="0"/>
                </a:moveTo>
                <a:cubicBezTo>
                  <a:pt x="5419" y="2032"/>
                  <a:pt x="25642" y="5709"/>
                  <a:pt x="32512" y="12192"/>
                </a:cubicBezTo>
                <a:cubicBezTo>
                  <a:pt x="39382" y="18675"/>
                  <a:pt x="39770" y="34447"/>
                  <a:pt x="41221" y="38898"/>
                </a:cubicBezTo>
              </a:path>
            </a:pathLst>
          </a:custGeom>
          <a:noFill/>
          <a:ln cap="flat" cmpd="sng" w="76200">
            <a:solidFill>
              <a:schemeClr val="dk2"/>
            </a:solidFill>
            <a:prstDash val="solid"/>
            <a:round/>
            <a:headEnd len="med" w="med" type="none"/>
            <a:tailEnd len="med" w="med" type="stealth"/>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 Data</a:t>
            </a:r>
            <a:endParaRPr/>
          </a:p>
        </p:txBody>
      </p:sp>
      <p:sp>
        <p:nvSpPr>
          <p:cNvPr id="362" name="Google Shape;362;p26"/>
          <p:cNvSpPr txBox="1"/>
          <p:nvPr/>
        </p:nvSpPr>
        <p:spPr>
          <a:xfrm>
            <a:off x="6226350" y="4664550"/>
            <a:ext cx="29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Data from NextDoor.com</a:t>
            </a:r>
            <a:endParaRPr>
              <a:solidFill>
                <a:srgbClr val="FFFFFF"/>
              </a:solidFill>
              <a:latin typeface="Roboto"/>
              <a:ea typeface="Roboto"/>
              <a:cs typeface="Roboto"/>
              <a:sym typeface="Roboto"/>
            </a:endParaRPr>
          </a:p>
        </p:txBody>
      </p:sp>
      <p:pic>
        <p:nvPicPr>
          <p:cNvPr id="363" name="Google Shape;363;p26"/>
          <p:cNvPicPr preferRelativeResize="0"/>
          <p:nvPr/>
        </p:nvPicPr>
        <p:blipFill>
          <a:blip r:embed="rId3">
            <a:alphaModFix/>
          </a:blip>
          <a:stretch>
            <a:fillRect/>
          </a:stretch>
        </p:blipFill>
        <p:spPr>
          <a:xfrm>
            <a:off x="376250" y="1366852"/>
            <a:ext cx="8391525" cy="270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GCP Data </a:t>
            </a:r>
            <a:r>
              <a:rPr lang="en"/>
              <a:t>Management</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27"/>
          <p:cNvPicPr preferRelativeResize="0"/>
          <p:nvPr/>
        </p:nvPicPr>
        <p:blipFill>
          <a:blip r:embed="rId3">
            <a:alphaModFix/>
          </a:blip>
          <a:stretch>
            <a:fillRect/>
          </a:stretch>
        </p:blipFill>
        <p:spPr>
          <a:xfrm>
            <a:off x="387900" y="1960125"/>
            <a:ext cx="4047601" cy="1030000"/>
          </a:xfrm>
          <a:prstGeom prst="rect">
            <a:avLst/>
          </a:prstGeom>
          <a:noFill/>
          <a:ln>
            <a:noFill/>
          </a:ln>
        </p:spPr>
      </p:pic>
      <p:pic>
        <p:nvPicPr>
          <p:cNvPr id="371" name="Google Shape;371;p27"/>
          <p:cNvPicPr preferRelativeResize="0"/>
          <p:nvPr/>
        </p:nvPicPr>
        <p:blipFill>
          <a:blip r:embed="rId4">
            <a:alphaModFix/>
          </a:blip>
          <a:stretch>
            <a:fillRect/>
          </a:stretch>
        </p:blipFill>
        <p:spPr>
          <a:xfrm>
            <a:off x="5050178" y="1212387"/>
            <a:ext cx="3705925" cy="363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 Missing value</a:t>
            </a:r>
            <a:endParaRPr/>
          </a:p>
        </p:txBody>
      </p:sp>
      <p:pic>
        <p:nvPicPr>
          <p:cNvPr id="377" name="Google Shape;377;p28"/>
          <p:cNvPicPr preferRelativeResize="0"/>
          <p:nvPr/>
        </p:nvPicPr>
        <p:blipFill>
          <a:blip r:embed="rId3">
            <a:alphaModFix/>
          </a:blip>
          <a:stretch>
            <a:fillRect/>
          </a:stretch>
        </p:blipFill>
        <p:spPr>
          <a:xfrm>
            <a:off x="200675" y="1466975"/>
            <a:ext cx="6588082"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 Missing value</a:t>
            </a:r>
            <a:endParaRPr/>
          </a:p>
          <a:p>
            <a:pPr indent="0" lvl="0" marL="0" rtl="0" algn="l">
              <a:spcBef>
                <a:spcPts val="0"/>
              </a:spcBef>
              <a:spcAft>
                <a:spcPts val="0"/>
              </a:spcAft>
              <a:buNone/>
            </a:pPr>
            <a:r>
              <a:t/>
            </a:r>
            <a:endParaRPr/>
          </a:p>
        </p:txBody>
      </p:sp>
      <p:pic>
        <p:nvPicPr>
          <p:cNvPr id="383" name="Google Shape;383;p29"/>
          <p:cNvPicPr preferRelativeResize="0"/>
          <p:nvPr/>
        </p:nvPicPr>
        <p:blipFill>
          <a:blip r:embed="rId3">
            <a:alphaModFix/>
          </a:blip>
          <a:stretch>
            <a:fillRect/>
          </a:stretch>
        </p:blipFill>
        <p:spPr>
          <a:xfrm>
            <a:off x="1575501" y="1160350"/>
            <a:ext cx="5641675" cy="3572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 Outliers </a:t>
            </a:r>
            <a:endParaRPr/>
          </a:p>
        </p:txBody>
      </p:sp>
      <p:sp>
        <p:nvSpPr>
          <p:cNvPr id="389" name="Google Shape;389;p30"/>
          <p:cNvSpPr txBox="1"/>
          <p:nvPr>
            <p:ph idx="1" type="body"/>
          </p:nvPr>
        </p:nvSpPr>
        <p:spPr>
          <a:xfrm>
            <a:off x="603925" y="1404625"/>
            <a:ext cx="7730400" cy="312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exploring the original data set, </a:t>
            </a:r>
            <a:r>
              <a:rPr lang="en"/>
              <a:t>we find that several outlier with extremely high or low sale price comparing. In order to drop </a:t>
            </a:r>
            <a:r>
              <a:rPr lang="en"/>
              <a:t>outlier</a:t>
            </a:r>
            <a:r>
              <a:rPr lang="en"/>
              <a:t> in multiple-dimensional , we first tried DBSCAN* to tag the outliers and drop it, but we after we tried IQR** method, we think IQR can do the job better.</a:t>
            </a:r>
            <a:endParaRPr/>
          </a:p>
        </p:txBody>
      </p:sp>
      <p:pic>
        <p:nvPicPr>
          <p:cNvPr id="390" name="Google Shape;390;p30"/>
          <p:cNvPicPr preferRelativeResize="0"/>
          <p:nvPr/>
        </p:nvPicPr>
        <p:blipFill>
          <a:blip r:embed="rId3">
            <a:alphaModFix/>
          </a:blip>
          <a:stretch>
            <a:fillRect/>
          </a:stretch>
        </p:blipFill>
        <p:spPr>
          <a:xfrm>
            <a:off x="33925" y="2542150"/>
            <a:ext cx="8936676" cy="1516875"/>
          </a:xfrm>
          <a:prstGeom prst="rect">
            <a:avLst/>
          </a:prstGeom>
          <a:noFill/>
          <a:ln>
            <a:noFill/>
          </a:ln>
        </p:spPr>
      </p:pic>
      <p:sp>
        <p:nvSpPr>
          <p:cNvPr id="391" name="Google Shape;391;p30"/>
          <p:cNvSpPr txBox="1"/>
          <p:nvPr/>
        </p:nvSpPr>
        <p:spPr>
          <a:xfrm>
            <a:off x="746025" y="4407800"/>
            <a:ext cx="7588200" cy="585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DBSCAN*: Density-based spatial clustering of applications with noise</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IQR**: Interquartile Range</a:t>
            </a:r>
            <a:endParaRPr b="1" sz="1050">
              <a:solidFill>
                <a:srgbClr val="5F6368"/>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1: Linear Regression(Baseline)</a:t>
            </a:r>
            <a:endParaRPr/>
          </a:p>
        </p:txBody>
      </p:sp>
      <p:sp>
        <p:nvSpPr>
          <p:cNvPr id="397" name="Google Shape;39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popular and commonly used method in different areas to solve regression problems</a:t>
            </a:r>
            <a:endParaRPr/>
          </a:p>
          <a:p>
            <a:pPr indent="-311150" lvl="0" marL="457200" rtl="0" algn="l">
              <a:spcBef>
                <a:spcPts val="0"/>
              </a:spcBef>
              <a:spcAft>
                <a:spcPts val="0"/>
              </a:spcAft>
              <a:buSzPts val="1300"/>
              <a:buChar char="●"/>
            </a:pPr>
            <a:r>
              <a:rPr lang="en"/>
              <a:t>Adjusting </a:t>
            </a:r>
            <a:r>
              <a:rPr lang="en"/>
              <a:t>coefficients</a:t>
            </a:r>
            <a:r>
              <a:rPr lang="en"/>
              <a:t> for each predictor to get a linear model that having the least sum of squared error</a:t>
            </a:r>
            <a:endParaRPr/>
          </a:p>
          <a:p>
            <a:pPr indent="-311150" lvl="0" marL="457200" rtl="0" algn="l">
              <a:spcBef>
                <a:spcPts val="0"/>
              </a:spcBef>
              <a:spcAft>
                <a:spcPts val="0"/>
              </a:spcAft>
              <a:buSzPts val="1300"/>
              <a:buChar char="●"/>
            </a:pPr>
            <a:r>
              <a:rPr lang="en"/>
              <a:t>Our data doesn’t have a huge amount of predictors</a:t>
            </a:r>
            <a:endParaRPr/>
          </a:p>
          <a:p>
            <a:pPr indent="-311150" lvl="0" marL="457200" rtl="0" algn="l">
              <a:spcBef>
                <a:spcPts val="0"/>
              </a:spcBef>
              <a:spcAft>
                <a:spcPts val="0"/>
              </a:spcAft>
              <a:buSzPts val="1300"/>
              <a:buChar char="●"/>
            </a:pPr>
            <a:r>
              <a:rPr lang="en"/>
              <a:t>Linear regression is very efficient and may give out good result potentially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&amp; Objectives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predicting the housing sales price in California. In order to improve the accuracy of our prediction, we will only focus on the house price for sale, and only includes the top cities with top 150 populations.</a:t>
            </a:r>
            <a:endParaRPr/>
          </a:p>
          <a:p>
            <a:pPr indent="-311150" lvl="0" marL="457200" rtl="0" algn="l">
              <a:spcBef>
                <a:spcPts val="0"/>
              </a:spcBef>
              <a:spcAft>
                <a:spcPts val="0"/>
              </a:spcAft>
              <a:buSzPts val="1300"/>
              <a:buChar char="●"/>
            </a:pPr>
            <a:r>
              <a:rPr lang="en"/>
              <a:t>Combining</a:t>
            </a:r>
            <a:r>
              <a:rPr lang="en"/>
              <a:t> different data including housing price data, cities demographics data, and neighborhood reviews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1: Linear Regression(Baseline)</a:t>
            </a:r>
            <a:endParaRPr/>
          </a:p>
        </p:txBody>
      </p:sp>
      <p:sp>
        <p:nvSpPr>
          <p:cNvPr id="403" name="Google Shape;403;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Mean R-</a:t>
            </a:r>
            <a:r>
              <a:rPr lang="en"/>
              <a:t>Square = 0.078;</a:t>
            </a:r>
            <a:endParaRPr/>
          </a:p>
          <a:p>
            <a:pPr indent="0" lvl="0" marL="0" rtl="0" algn="l">
              <a:spcBef>
                <a:spcPts val="1200"/>
              </a:spcBef>
              <a:spcAft>
                <a:spcPts val="0"/>
              </a:spcAft>
              <a:buNone/>
            </a:pPr>
            <a:r>
              <a:rPr lang="en"/>
              <a:t>Train RMSE =2566798;</a:t>
            </a:r>
            <a:endParaRPr/>
          </a:p>
          <a:p>
            <a:pPr indent="0" lvl="0" marL="0" rtl="0" algn="l">
              <a:spcBef>
                <a:spcPts val="1200"/>
              </a:spcBef>
              <a:spcAft>
                <a:spcPts val="0"/>
              </a:spcAft>
              <a:buNone/>
            </a:pPr>
            <a:r>
              <a:rPr lang="en"/>
              <a:t>Test RMSE = 2823458;</a:t>
            </a:r>
            <a:endParaRPr/>
          </a:p>
          <a:p>
            <a:pPr indent="0" lvl="0" marL="0" rtl="0" algn="l">
              <a:spcBef>
                <a:spcPts val="1200"/>
              </a:spcBef>
              <a:spcAft>
                <a:spcPts val="0"/>
              </a:spcAft>
              <a:buNone/>
            </a:pPr>
            <a:r>
              <a:rPr lang="en"/>
              <a:t>No significant pattern;</a:t>
            </a:r>
            <a:endParaRPr/>
          </a:p>
          <a:p>
            <a:pPr indent="0" lvl="0" marL="0" rtl="0" algn="l">
              <a:spcBef>
                <a:spcPts val="1200"/>
              </a:spcBef>
              <a:spcAft>
                <a:spcPts val="0"/>
              </a:spcAft>
              <a:buNone/>
            </a:pPr>
            <a:r>
              <a:rPr lang="en"/>
              <a:t>Some huge residuals;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04" name="Google Shape;404;p32"/>
          <p:cNvPicPr preferRelativeResize="0"/>
          <p:nvPr/>
        </p:nvPicPr>
        <p:blipFill>
          <a:blip r:embed="rId3">
            <a:alphaModFix/>
          </a:blip>
          <a:stretch>
            <a:fillRect/>
          </a:stretch>
        </p:blipFill>
        <p:spPr>
          <a:xfrm>
            <a:off x="3289877" y="1434800"/>
            <a:ext cx="5768499" cy="3652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Method 2: KNN</a:t>
            </a:r>
            <a:endParaRPr/>
          </a:p>
        </p:txBody>
      </p:sp>
      <p:sp>
        <p:nvSpPr>
          <p:cNvPr id="410" name="Google Shape;410;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Popular algorithm in Machine Learning</a:t>
            </a:r>
            <a:endParaRPr/>
          </a:p>
          <a:p>
            <a:pPr indent="-311150" lvl="0" marL="457200" rtl="0" algn="l">
              <a:spcBef>
                <a:spcPts val="0"/>
              </a:spcBef>
              <a:spcAft>
                <a:spcPts val="0"/>
              </a:spcAft>
              <a:buSzPts val="1300"/>
              <a:buChar char="●"/>
            </a:pPr>
            <a:r>
              <a:rPr lang="en"/>
              <a:t>Finding nearest k(adjustable) samples around predicting point and calculating the samples’ mean as the predictive value of this point</a:t>
            </a:r>
            <a:endParaRPr/>
          </a:p>
          <a:p>
            <a:pPr indent="-311150" lvl="0" marL="457200" rtl="0" algn="l">
              <a:spcBef>
                <a:spcPts val="0"/>
              </a:spcBef>
              <a:spcAft>
                <a:spcPts val="0"/>
              </a:spcAft>
              <a:buSzPts val="1300"/>
              <a:buChar char="●"/>
            </a:pPr>
            <a:r>
              <a:rPr lang="en"/>
              <a:t>More adjustable parameters than linear regression to find better result</a:t>
            </a:r>
            <a:endParaRPr/>
          </a:p>
          <a:p>
            <a:pPr indent="-311150" lvl="0" marL="457200" rtl="0" algn="l">
              <a:spcBef>
                <a:spcPts val="0"/>
              </a:spcBef>
              <a:spcAft>
                <a:spcPts val="0"/>
              </a:spcAft>
              <a:buSzPts val="1300"/>
              <a:buChar char="●"/>
            </a:pPr>
            <a:r>
              <a:rPr lang="en"/>
              <a:t>Also efficient especially when k is relatively small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Method 2: KNN</a:t>
            </a:r>
            <a:endParaRPr/>
          </a:p>
        </p:txBody>
      </p:sp>
      <p:sp>
        <p:nvSpPr>
          <p:cNvPr id="416" name="Google Shape;416;p34"/>
          <p:cNvSpPr txBox="1"/>
          <p:nvPr>
            <p:ph idx="1" type="body"/>
          </p:nvPr>
        </p:nvSpPr>
        <p:spPr>
          <a:xfrm>
            <a:off x="6062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RMSE(k=2): 1082530</a:t>
            </a:r>
            <a:endParaRPr/>
          </a:p>
          <a:p>
            <a:pPr indent="0" lvl="0" marL="0" rtl="0" algn="l">
              <a:spcBef>
                <a:spcPts val="1200"/>
              </a:spcBef>
              <a:spcAft>
                <a:spcPts val="0"/>
              </a:spcAft>
              <a:buNone/>
            </a:pPr>
            <a:r>
              <a:rPr lang="en"/>
              <a:t>Training RMSE(k=2): 400271</a:t>
            </a:r>
            <a:endParaRPr/>
          </a:p>
          <a:p>
            <a:pPr indent="0" lvl="0" marL="0" rtl="0" algn="l">
              <a:spcBef>
                <a:spcPts val="1200"/>
              </a:spcBef>
              <a:spcAft>
                <a:spcPts val="1200"/>
              </a:spcAft>
              <a:buNone/>
            </a:pPr>
            <a:r>
              <a:t/>
            </a:r>
            <a:endParaRPr/>
          </a:p>
        </p:txBody>
      </p:sp>
      <p:pic>
        <p:nvPicPr>
          <p:cNvPr id="417" name="Google Shape;417;p34"/>
          <p:cNvPicPr preferRelativeResize="0"/>
          <p:nvPr/>
        </p:nvPicPr>
        <p:blipFill>
          <a:blip r:embed="rId3">
            <a:alphaModFix/>
          </a:blip>
          <a:stretch>
            <a:fillRect/>
          </a:stretch>
        </p:blipFill>
        <p:spPr>
          <a:xfrm>
            <a:off x="3456187" y="1500725"/>
            <a:ext cx="5521824" cy="35202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Stat/ML Methods - Method 2: KNN</a:t>
            </a:r>
            <a:endParaRPr/>
          </a:p>
        </p:txBody>
      </p:sp>
      <p:sp>
        <p:nvSpPr>
          <p:cNvPr id="423" name="Google Shape;423;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Mean score</a:t>
            </a:r>
            <a:r>
              <a:rPr lang="en"/>
              <a:t> after cross validation(split = 5) with k = 2: 0.96</a:t>
            </a:r>
            <a:endParaRPr/>
          </a:p>
          <a:p>
            <a:pPr indent="-311150" lvl="0" marL="457200" rtl="0" algn="l">
              <a:spcBef>
                <a:spcPts val="0"/>
              </a:spcBef>
              <a:spcAft>
                <a:spcPts val="0"/>
              </a:spcAft>
              <a:buSzPts val="1300"/>
              <a:buChar char="●"/>
            </a:pPr>
            <a:r>
              <a:rPr lang="en"/>
              <a:t>Explain 96% of the variance in the data. </a:t>
            </a:r>
            <a:endParaRPr/>
          </a:p>
          <a:p>
            <a:pPr indent="-311150" lvl="0" marL="457200" rtl="0" algn="l">
              <a:spcBef>
                <a:spcPts val="0"/>
              </a:spcBef>
              <a:spcAft>
                <a:spcPts val="0"/>
              </a:spcAft>
              <a:buSzPts val="1300"/>
              <a:buChar char="●"/>
            </a:pPr>
            <a:r>
              <a:rPr lang="en"/>
              <a:t>High score, and high RMSE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p:txBody>
      </p:sp>
      <p:sp>
        <p:nvSpPr>
          <p:cNvPr id="429" name="Google Shape;429;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More parameters(n-estimators, max depth, </a:t>
            </a:r>
            <a:r>
              <a:rPr lang="en"/>
              <a:t>max leaf nodes) to adjust</a:t>
            </a:r>
            <a:endParaRPr/>
          </a:p>
          <a:p>
            <a:pPr indent="-311150" lvl="0" marL="457200" rtl="0" algn="l">
              <a:spcBef>
                <a:spcPts val="0"/>
              </a:spcBef>
              <a:spcAft>
                <a:spcPts val="0"/>
              </a:spcAft>
              <a:buSzPts val="1300"/>
              <a:buChar char="●"/>
            </a:pPr>
            <a:r>
              <a:rPr lang="en"/>
              <a:t>Contains multiple decision trees and output result based on vote from each of them</a:t>
            </a:r>
            <a:endParaRPr/>
          </a:p>
          <a:p>
            <a:pPr indent="-311150" lvl="0" marL="457200" rtl="0" algn="l">
              <a:spcBef>
                <a:spcPts val="0"/>
              </a:spcBef>
              <a:spcAft>
                <a:spcPts val="0"/>
              </a:spcAft>
              <a:buSzPts val="1300"/>
              <a:buChar char="●"/>
            </a:pPr>
            <a:r>
              <a:rPr lang="en"/>
              <a:t>Research states random forest has better performance</a:t>
            </a:r>
            <a:endParaRPr/>
          </a:p>
          <a:p>
            <a:pPr indent="-311150" lvl="0" marL="457200" rtl="0" algn="l">
              <a:spcBef>
                <a:spcPts val="0"/>
              </a:spcBef>
              <a:spcAft>
                <a:spcPts val="0"/>
              </a:spcAft>
              <a:buSzPts val="1300"/>
              <a:buChar char="●"/>
            </a:pPr>
            <a:r>
              <a:rPr lang="en"/>
              <a:t>Balance between efficiency and accuracy, very likely to be the best performance overall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a:p>
            <a:pPr indent="0" lvl="0" marL="0" rtl="0" algn="l">
              <a:spcBef>
                <a:spcPts val="0"/>
              </a:spcBef>
              <a:spcAft>
                <a:spcPts val="0"/>
              </a:spcAft>
              <a:buNone/>
            </a:pPr>
            <a:r>
              <a:t/>
            </a:r>
            <a:endParaRPr/>
          </a:p>
        </p:txBody>
      </p:sp>
      <p:sp>
        <p:nvSpPr>
          <p:cNvPr id="435" name="Google Shape;435;p37"/>
          <p:cNvSpPr txBox="1"/>
          <p:nvPr>
            <p:ph idx="1" type="body"/>
          </p:nvPr>
        </p:nvSpPr>
        <p:spPr>
          <a:xfrm>
            <a:off x="679075"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n_estimators: 50</a:t>
            </a:r>
            <a:endParaRPr/>
          </a:p>
          <a:p>
            <a:pPr indent="0" lvl="0" marL="0" rtl="0" algn="l">
              <a:spcBef>
                <a:spcPts val="1200"/>
              </a:spcBef>
              <a:spcAft>
                <a:spcPts val="0"/>
              </a:spcAft>
              <a:buNone/>
            </a:pPr>
            <a:r>
              <a:rPr lang="en"/>
              <a:t>Training RMSE = 223569</a:t>
            </a:r>
            <a:endParaRPr/>
          </a:p>
          <a:p>
            <a:pPr indent="0" lvl="0" marL="0" rtl="0" algn="l">
              <a:spcBef>
                <a:spcPts val="1200"/>
              </a:spcBef>
              <a:spcAft>
                <a:spcPts val="1200"/>
              </a:spcAft>
              <a:buNone/>
            </a:pPr>
            <a:r>
              <a:rPr lang="en"/>
              <a:t>Testing RMSE = 235076</a:t>
            </a:r>
            <a:endParaRPr/>
          </a:p>
        </p:txBody>
      </p:sp>
      <p:pic>
        <p:nvPicPr>
          <p:cNvPr id="436" name="Google Shape;436;p37"/>
          <p:cNvPicPr preferRelativeResize="0"/>
          <p:nvPr/>
        </p:nvPicPr>
        <p:blipFill>
          <a:blip r:embed="rId3">
            <a:alphaModFix/>
          </a:blip>
          <a:stretch>
            <a:fillRect/>
          </a:stretch>
        </p:blipFill>
        <p:spPr>
          <a:xfrm>
            <a:off x="3606700" y="1538650"/>
            <a:ext cx="5345701" cy="344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Stat/ML Methods - Method 3: Random Forest</a:t>
            </a:r>
            <a:endParaRPr/>
          </a:p>
          <a:p>
            <a:pPr indent="0" lvl="0" marL="0" rtl="0" algn="l">
              <a:spcBef>
                <a:spcPts val="0"/>
              </a:spcBef>
              <a:spcAft>
                <a:spcPts val="0"/>
              </a:spcAft>
              <a:buNone/>
            </a:pPr>
            <a:r>
              <a:t/>
            </a:r>
            <a:endParaRPr/>
          </a:p>
        </p:txBody>
      </p:sp>
      <p:sp>
        <p:nvSpPr>
          <p:cNvPr id="442" name="Google Shape;442;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Mean score after cross validation(split = 5): 0.92</a:t>
            </a:r>
            <a:endParaRPr/>
          </a:p>
          <a:p>
            <a:pPr indent="-311150" lvl="0" marL="457200" rtl="0" algn="l">
              <a:spcBef>
                <a:spcPts val="0"/>
              </a:spcBef>
              <a:spcAft>
                <a:spcPts val="0"/>
              </a:spcAft>
              <a:buSzPts val="1300"/>
              <a:buChar char="●"/>
            </a:pPr>
            <a:r>
              <a:rPr lang="en"/>
              <a:t>Random forest has the best performance at this stage</a:t>
            </a:r>
            <a:endParaRPr/>
          </a:p>
          <a:p>
            <a:pPr indent="-311150" lvl="0" marL="457200" rtl="0" algn="l">
              <a:spcBef>
                <a:spcPts val="0"/>
              </a:spcBef>
              <a:spcAft>
                <a:spcPts val="0"/>
              </a:spcAft>
              <a:buSzPts val="1300"/>
              <a:buChar char="●"/>
            </a:pPr>
            <a:r>
              <a:rPr lang="en"/>
              <a:t>No overfit at n = 50</a:t>
            </a:r>
            <a:endParaRPr/>
          </a:p>
          <a:p>
            <a:pPr indent="-311150" lvl="0" marL="457200" rtl="0" algn="l">
              <a:spcBef>
                <a:spcPts val="0"/>
              </a:spcBef>
              <a:spcAft>
                <a:spcPts val="0"/>
              </a:spcAft>
              <a:buSzPts val="1300"/>
              <a:buChar char="●"/>
            </a:pPr>
            <a:r>
              <a:rPr lang="en"/>
              <a:t>High score, and relatively low RMSE</a:t>
            </a:r>
            <a:endParaRPr/>
          </a:p>
          <a:p>
            <a:pPr indent="-311150" lvl="0" marL="457200" rtl="0" algn="l">
              <a:spcBef>
                <a:spcPts val="0"/>
              </a:spcBef>
              <a:spcAft>
                <a:spcPts val="0"/>
              </a:spcAft>
              <a:buSzPts val="1300"/>
              <a:buChar char="●"/>
            </a:pPr>
            <a:r>
              <a:rPr lang="en"/>
              <a:t>Will adjust </a:t>
            </a:r>
            <a:r>
              <a:rPr lang="en"/>
              <a:t>parameters to achieve a better result on random forest</a:t>
            </a:r>
            <a:endParaRPr/>
          </a:p>
          <a:p>
            <a:pPr indent="-311150" lvl="0" marL="457200" rtl="0" algn="l">
              <a:spcBef>
                <a:spcPts val="0"/>
              </a:spcBef>
              <a:spcAft>
                <a:spcPts val="0"/>
              </a:spcAft>
              <a:buSzPts val="1300"/>
              <a:buChar char="●"/>
            </a:pPr>
            <a:r>
              <a:rPr lang="en"/>
              <a:t>Will also try more complex method such as neural network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p:txBody>
      </p:sp>
      <p:sp>
        <p:nvSpPr>
          <p:cNvPr id="448" name="Google Shape;448;p39"/>
          <p:cNvSpPr txBox="1"/>
          <p:nvPr>
            <p:ph idx="1" type="body"/>
          </p:nvPr>
        </p:nvSpPr>
        <p:spPr>
          <a:xfrm>
            <a:off x="387900" y="1359450"/>
            <a:ext cx="8368200" cy="35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 1: Data collection and wrangling</a:t>
            </a:r>
            <a:endParaRPr/>
          </a:p>
          <a:p>
            <a:pPr indent="0" lvl="0" marL="0" rtl="0" algn="l">
              <a:spcBef>
                <a:spcPts val="1200"/>
              </a:spcBef>
              <a:spcAft>
                <a:spcPts val="0"/>
              </a:spcAft>
              <a:buNone/>
            </a:pPr>
            <a:r>
              <a:rPr lang="en"/>
              <a:t>Week 2: Data wrangling</a:t>
            </a:r>
            <a:endParaRPr/>
          </a:p>
          <a:p>
            <a:pPr indent="0" lvl="0" marL="0" rtl="0" algn="l">
              <a:spcBef>
                <a:spcPts val="1200"/>
              </a:spcBef>
              <a:spcAft>
                <a:spcPts val="0"/>
              </a:spcAft>
              <a:buNone/>
            </a:pPr>
            <a:r>
              <a:rPr lang="en"/>
              <a:t>Week 3: Finish up data wrangling (combine columns and datasets, etc.)</a:t>
            </a:r>
            <a:endParaRPr/>
          </a:p>
          <a:p>
            <a:pPr indent="0" lvl="0" marL="0" rtl="0" algn="l">
              <a:spcBef>
                <a:spcPts val="1200"/>
              </a:spcBef>
              <a:spcAft>
                <a:spcPts val="0"/>
              </a:spcAft>
              <a:buNone/>
            </a:pPr>
            <a:r>
              <a:rPr lang="en"/>
              <a:t>Week 4: Start training and testing simple models on partial data</a:t>
            </a:r>
            <a:endParaRPr/>
          </a:p>
          <a:p>
            <a:pPr indent="0" lvl="0" marL="0" rtl="0" algn="l">
              <a:spcBef>
                <a:spcPts val="1200"/>
              </a:spcBef>
              <a:spcAft>
                <a:spcPts val="0"/>
              </a:spcAft>
              <a:buNone/>
            </a:pPr>
            <a:r>
              <a:rPr b="1" lang="en" u="sng"/>
              <a:t>Week 5-7: Continuing </a:t>
            </a:r>
            <a:r>
              <a:rPr b="1" lang="en" u="sng"/>
              <a:t>training</a:t>
            </a:r>
            <a:r>
              <a:rPr b="1" lang="en" u="sng"/>
              <a:t> and testing other models and approaching to apply them to full-scale data</a:t>
            </a:r>
            <a:endParaRPr b="1" u="sng"/>
          </a:p>
          <a:p>
            <a:pPr indent="0" lvl="0" marL="0" rtl="0" algn="l">
              <a:spcBef>
                <a:spcPts val="1200"/>
              </a:spcBef>
              <a:spcAft>
                <a:spcPts val="1200"/>
              </a:spcAft>
              <a:buNone/>
            </a:pPr>
            <a:r>
              <a:rPr lang="en"/>
              <a:t>Week 7+: Finishing up the training and testing along with starting the final report draft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Approach</a:t>
            </a:r>
            <a:endParaRPr/>
          </a:p>
        </p:txBody>
      </p:sp>
      <p:pic>
        <p:nvPicPr>
          <p:cNvPr id="290" name="Google Shape;290;p15"/>
          <p:cNvPicPr preferRelativeResize="0"/>
          <p:nvPr/>
        </p:nvPicPr>
        <p:blipFill>
          <a:blip r:embed="rId3">
            <a:alphaModFix/>
          </a:blip>
          <a:stretch>
            <a:fillRect/>
          </a:stretch>
        </p:blipFill>
        <p:spPr>
          <a:xfrm>
            <a:off x="668525" y="1338050"/>
            <a:ext cx="7421123" cy="355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202775" y="86700"/>
            <a:ext cx="7414601" cy="4970100"/>
          </a:xfrm>
          <a:prstGeom prst="rect">
            <a:avLst/>
          </a:prstGeom>
          <a:noFill/>
          <a:ln>
            <a:noFill/>
          </a:ln>
        </p:spPr>
      </p:pic>
      <p:sp>
        <p:nvSpPr>
          <p:cNvPr id="296" name="Google Shape;296;p16"/>
          <p:cNvSpPr txBox="1"/>
          <p:nvPr>
            <p:ph idx="4294967295" type="title"/>
          </p:nvPr>
        </p:nvSpPr>
        <p:spPr>
          <a:xfrm>
            <a:off x="387900" y="458025"/>
            <a:ext cx="8368200" cy="68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a:t>
            </a:r>
            <a:endParaRPr/>
          </a:p>
          <a:p>
            <a:pPr indent="0" lvl="0" marL="0" rtl="0" algn="l">
              <a:spcBef>
                <a:spcPts val="0"/>
              </a:spcBef>
              <a:spcAft>
                <a:spcPts val="0"/>
              </a:spcAft>
              <a:buNone/>
            </a:pPr>
            <a:r>
              <a:rPr lang="en"/>
              <a:t>- ER Diagram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6"/>
                                        </p:tgtEl>
                                      </p:cBhvr>
                                    </p:animEffect>
                                    <p:set>
                                      <p:cBhvr>
                                        <p:cTn dur="1" fill="hold">
                                          <p:stCondLst>
                                            <p:cond delay="1000"/>
                                          </p:stCondLst>
                                        </p:cTn>
                                        <p:tgtEl>
                                          <p:spTgt spid="2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 - General Housing Information</a:t>
            </a:r>
            <a:endParaRPr/>
          </a:p>
        </p:txBody>
      </p:sp>
      <p:pic>
        <p:nvPicPr>
          <p:cNvPr id="302" name="Google Shape;302;p17"/>
          <p:cNvPicPr preferRelativeResize="0"/>
          <p:nvPr/>
        </p:nvPicPr>
        <p:blipFill>
          <a:blip r:embed="rId3">
            <a:alphaModFix/>
          </a:blip>
          <a:stretch>
            <a:fillRect/>
          </a:stretch>
        </p:blipFill>
        <p:spPr>
          <a:xfrm>
            <a:off x="1036150" y="1134825"/>
            <a:ext cx="7071700" cy="3831701"/>
          </a:xfrm>
          <a:prstGeom prst="rect">
            <a:avLst/>
          </a:prstGeom>
          <a:noFill/>
          <a:ln>
            <a:noFill/>
          </a:ln>
        </p:spPr>
      </p:pic>
      <p:sp>
        <p:nvSpPr>
          <p:cNvPr id="303" name="Google Shape;303;p17"/>
          <p:cNvSpPr txBox="1"/>
          <p:nvPr/>
        </p:nvSpPr>
        <p:spPr>
          <a:xfrm>
            <a:off x="5466275" y="4743300"/>
            <a:ext cx="3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Data from Realtor API via rapidapi.com</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Housing Data Correlation Plot</a:t>
            </a:r>
            <a:endParaRPr/>
          </a:p>
        </p:txBody>
      </p:sp>
      <p:pic>
        <p:nvPicPr>
          <p:cNvPr id="309" name="Google Shape;309;p18"/>
          <p:cNvPicPr preferRelativeResize="0"/>
          <p:nvPr/>
        </p:nvPicPr>
        <p:blipFill>
          <a:blip r:embed="rId3">
            <a:alphaModFix/>
          </a:blip>
          <a:stretch>
            <a:fillRect/>
          </a:stretch>
        </p:blipFill>
        <p:spPr>
          <a:xfrm>
            <a:off x="1492413" y="1144125"/>
            <a:ext cx="6159175" cy="3958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Cities Sorted By Median Price</a:t>
            </a:r>
            <a:endParaRPr/>
          </a:p>
        </p:txBody>
      </p:sp>
      <p:pic>
        <p:nvPicPr>
          <p:cNvPr id="315" name="Google Shape;315;p19"/>
          <p:cNvPicPr preferRelativeResize="0"/>
          <p:nvPr/>
        </p:nvPicPr>
        <p:blipFill>
          <a:blip r:embed="rId3">
            <a:alphaModFix/>
          </a:blip>
          <a:stretch>
            <a:fillRect/>
          </a:stretch>
        </p:blipFill>
        <p:spPr>
          <a:xfrm>
            <a:off x="1080037" y="1149675"/>
            <a:ext cx="6983924" cy="381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Tail 10 Cities Sorted By Median Price</a:t>
            </a:r>
            <a:endParaRPr/>
          </a:p>
        </p:txBody>
      </p:sp>
      <p:pic>
        <p:nvPicPr>
          <p:cNvPr id="321" name="Google Shape;321;p20"/>
          <p:cNvPicPr preferRelativeResize="0"/>
          <p:nvPr/>
        </p:nvPicPr>
        <p:blipFill>
          <a:blip r:embed="rId3">
            <a:alphaModFix/>
          </a:blip>
          <a:stretch>
            <a:fillRect/>
          </a:stretch>
        </p:blipFill>
        <p:spPr>
          <a:xfrm>
            <a:off x="1210975" y="1159350"/>
            <a:ext cx="6528725" cy="380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r>
              <a:rPr lang="en"/>
              <a:t>s - demographic</a:t>
            </a:r>
            <a:endParaRPr/>
          </a:p>
        </p:txBody>
      </p:sp>
      <p:sp>
        <p:nvSpPr>
          <p:cNvPr id="327" name="Google Shape;327;p21"/>
          <p:cNvSpPr txBox="1"/>
          <p:nvPr/>
        </p:nvSpPr>
        <p:spPr>
          <a:xfrm>
            <a:off x="338400" y="1101750"/>
            <a:ext cx="865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 Median Households, Mean income, Per capital income in the past 12 months, percent of households with income more than 200,000, Median household Income by Age of Householder, age&amp;sex and educationl level, unemployement and crime rate, by zipcode.</a:t>
            </a:r>
            <a:endParaRPr>
              <a:solidFill>
                <a:schemeClr val="dk2"/>
              </a:solidFill>
              <a:latin typeface="Roboto"/>
              <a:ea typeface="Roboto"/>
              <a:cs typeface="Roboto"/>
              <a:sym typeface="Roboto"/>
            </a:endParaRPr>
          </a:p>
        </p:txBody>
      </p:sp>
      <p:sp>
        <p:nvSpPr>
          <p:cNvPr id="328" name="Google Shape;328;p21"/>
          <p:cNvSpPr txBox="1"/>
          <p:nvPr/>
        </p:nvSpPr>
        <p:spPr>
          <a:xfrm>
            <a:off x="4956075" y="4841550"/>
            <a:ext cx="41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Data from https://www.incomebyzipcode.com</a:t>
            </a:r>
            <a:endParaRPr>
              <a:solidFill>
                <a:srgbClr val="FFFFFF"/>
              </a:solidFill>
              <a:latin typeface="Roboto"/>
              <a:ea typeface="Roboto"/>
              <a:cs typeface="Roboto"/>
              <a:sym typeface="Roboto"/>
            </a:endParaRPr>
          </a:p>
        </p:txBody>
      </p:sp>
      <p:pic>
        <p:nvPicPr>
          <p:cNvPr id="329" name="Google Shape;329;p21"/>
          <p:cNvPicPr preferRelativeResize="0"/>
          <p:nvPr/>
        </p:nvPicPr>
        <p:blipFill>
          <a:blip r:embed="rId3">
            <a:alphaModFix/>
          </a:blip>
          <a:stretch>
            <a:fillRect/>
          </a:stretch>
        </p:blipFill>
        <p:spPr>
          <a:xfrm>
            <a:off x="132050" y="1888650"/>
            <a:ext cx="8967898" cy="3173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