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Nunito"/>
      <p:regular r:id="rId40"/>
      <p:bold r:id="rId41"/>
      <p:italic r:id="rId42"/>
      <p:boldItalic r:id="rId43"/>
    </p:embeddedFont>
    <p:embeddedFont>
      <p:font typeface="Maven Pro"/>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95D6B7-C720-468D-9396-694687B313B4}">
  <a:tblStyle styleId="{8F95D6B7-C720-468D-9396-694687B313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4.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6.xml"/><Relationship Id="rId44" Type="http://schemas.openxmlformats.org/officeDocument/2006/relationships/font" Target="fonts/MavenPro-regular.fntdata"/><Relationship Id="rId21" Type="http://schemas.openxmlformats.org/officeDocument/2006/relationships/slide" Target="slides/slide15.xml"/><Relationship Id="rId43" Type="http://schemas.openxmlformats.org/officeDocument/2006/relationships/font" Target="fonts/Nunito-boldItalic.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cf96c3c2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cf96c3c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0badcdcd2_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0badcdcd2_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ab6c6cf6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ab6c6cf6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8de079be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8de079be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3f44c8c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3f44c8c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7e94eaa5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d7e94eaa5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d89a5a3d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d89a5a3d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dcee408c3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dcee408c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89a5a3d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d89a5a3d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89a5a3d8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89a5a3d8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8b99135c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8b99135c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8a85c9c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8a85c9c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dcee408c3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dcee408c3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d89a5a3d8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d89a5a3d8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d8a85c9c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d8a85c9c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8a85c9ca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8a85c9ca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8de079be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d8de079be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7e94eaa5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d7e94eaa5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d7e94eaa5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d7e94eaa5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d7e94eaa5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d7e94eaa5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cee408c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dcee408c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8b99135c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8b99135c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0badcdcd2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0badcdcd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cf96c3c2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cf96c3c2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0badcdc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0badcdc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0badcdc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0badcdc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0badcdcd2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0badcdcd2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0badcdcd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0badcdcd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Housing Price Prediction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2"/>
                </a:solidFill>
                <a:latin typeface="Calibri"/>
                <a:ea typeface="Calibri"/>
                <a:cs typeface="Calibri"/>
                <a:sym typeface="Calibri"/>
              </a:rPr>
              <a:t>Gloria Shen, Junfeng Li, Yuehai Shen</a:t>
            </a:r>
            <a:endParaRPr sz="2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School Data</a:t>
            </a:r>
            <a:endParaRPr/>
          </a:p>
        </p:txBody>
      </p:sp>
      <p:pic>
        <p:nvPicPr>
          <p:cNvPr id="334" name="Google Shape;334;p22"/>
          <p:cNvPicPr preferRelativeResize="0"/>
          <p:nvPr/>
        </p:nvPicPr>
        <p:blipFill rotWithShape="1">
          <a:blip r:embed="rId3">
            <a:alphaModFix/>
          </a:blip>
          <a:srcRect b="4589" l="680" r="719" t="2697"/>
          <a:stretch/>
        </p:blipFill>
        <p:spPr>
          <a:xfrm>
            <a:off x="42400" y="1259113"/>
            <a:ext cx="6599175" cy="1645537"/>
          </a:xfrm>
          <a:prstGeom prst="rect">
            <a:avLst/>
          </a:prstGeom>
          <a:noFill/>
          <a:ln>
            <a:noFill/>
          </a:ln>
        </p:spPr>
      </p:pic>
      <p:sp>
        <p:nvSpPr>
          <p:cNvPr id="335" name="Google Shape;335;p22"/>
          <p:cNvSpPr txBox="1"/>
          <p:nvPr/>
        </p:nvSpPr>
        <p:spPr>
          <a:xfrm>
            <a:off x="5893200" y="4743300"/>
            <a:ext cx="325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highlight>
                  <a:schemeClr val="dk2"/>
                </a:highlight>
                <a:latin typeface="Roboto"/>
                <a:ea typeface="Roboto"/>
                <a:cs typeface="Roboto"/>
                <a:sym typeface="Roboto"/>
              </a:rPr>
              <a:t>Data from </a:t>
            </a:r>
            <a:r>
              <a:rPr lang="en">
                <a:solidFill>
                  <a:srgbClr val="FFFFFF"/>
                </a:solidFill>
                <a:highlight>
                  <a:schemeClr val="dk2"/>
                </a:highlight>
                <a:latin typeface="Roboto"/>
                <a:ea typeface="Roboto"/>
                <a:cs typeface="Roboto"/>
                <a:sym typeface="Roboto"/>
              </a:rPr>
              <a:t>SchoolDigger</a:t>
            </a:r>
            <a:r>
              <a:rPr lang="en">
                <a:solidFill>
                  <a:srgbClr val="FFFFFF"/>
                </a:solidFill>
                <a:highlight>
                  <a:schemeClr val="dk2"/>
                </a:highlight>
                <a:latin typeface="Roboto"/>
                <a:ea typeface="Roboto"/>
                <a:cs typeface="Roboto"/>
                <a:sym typeface="Roboto"/>
              </a:rPr>
              <a:t> API</a:t>
            </a:r>
            <a:endParaRPr>
              <a:solidFill>
                <a:srgbClr val="FFFFFF"/>
              </a:solidFill>
              <a:highlight>
                <a:schemeClr val="dk2"/>
              </a:highlight>
              <a:latin typeface="Roboto"/>
              <a:ea typeface="Roboto"/>
              <a:cs typeface="Roboto"/>
              <a:sym typeface="Roboto"/>
            </a:endParaRPr>
          </a:p>
        </p:txBody>
      </p:sp>
      <p:sp>
        <p:nvSpPr>
          <p:cNvPr id="336" name="Google Shape;336;p22"/>
          <p:cNvSpPr/>
          <p:nvPr/>
        </p:nvSpPr>
        <p:spPr>
          <a:xfrm>
            <a:off x="6916213" y="1801913"/>
            <a:ext cx="1030525" cy="972450"/>
          </a:xfrm>
          <a:custGeom>
            <a:rect b="b" l="l" r="r" t="t"/>
            <a:pathLst>
              <a:path extrusionOk="0" h="38898" w="41221">
                <a:moveTo>
                  <a:pt x="0" y="0"/>
                </a:moveTo>
                <a:cubicBezTo>
                  <a:pt x="5419" y="2032"/>
                  <a:pt x="25642" y="5709"/>
                  <a:pt x="32512" y="12192"/>
                </a:cubicBezTo>
                <a:cubicBezTo>
                  <a:pt x="39382" y="18675"/>
                  <a:pt x="39770" y="34447"/>
                  <a:pt x="41221" y="38898"/>
                </a:cubicBezTo>
              </a:path>
            </a:pathLst>
          </a:custGeom>
          <a:noFill/>
          <a:ln cap="flat" cmpd="sng" w="76200">
            <a:solidFill>
              <a:schemeClr val="dk2"/>
            </a:solidFill>
            <a:prstDash val="solid"/>
            <a:round/>
            <a:headEnd len="med" w="med" type="none"/>
            <a:tailEnd len="med" w="med" type="stealth"/>
          </a:ln>
        </p:spPr>
      </p:sp>
      <p:pic>
        <p:nvPicPr>
          <p:cNvPr id="337" name="Google Shape;337;p22"/>
          <p:cNvPicPr preferRelativeResize="0"/>
          <p:nvPr/>
        </p:nvPicPr>
        <p:blipFill rotWithShape="1">
          <a:blip r:embed="rId4">
            <a:alphaModFix/>
          </a:blip>
          <a:srcRect b="-5418" l="0" r="0" t="0"/>
          <a:stretch/>
        </p:blipFill>
        <p:spPr>
          <a:xfrm>
            <a:off x="2187225" y="2991899"/>
            <a:ext cx="6776851" cy="17999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GCP Data </a:t>
            </a:r>
            <a:r>
              <a:rPr lang="en"/>
              <a:t>Management</a:t>
            </a:r>
            <a:endParaRPr/>
          </a:p>
        </p:txBody>
      </p:sp>
      <p:sp>
        <p:nvSpPr>
          <p:cNvPr id="343" name="Google Shape;343;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4" name="Google Shape;344;p23"/>
          <p:cNvPicPr preferRelativeResize="0"/>
          <p:nvPr/>
        </p:nvPicPr>
        <p:blipFill>
          <a:blip r:embed="rId3">
            <a:alphaModFix/>
          </a:blip>
          <a:stretch>
            <a:fillRect/>
          </a:stretch>
        </p:blipFill>
        <p:spPr>
          <a:xfrm>
            <a:off x="387900" y="1960125"/>
            <a:ext cx="4047601" cy="1030000"/>
          </a:xfrm>
          <a:prstGeom prst="rect">
            <a:avLst/>
          </a:prstGeom>
          <a:noFill/>
          <a:ln>
            <a:noFill/>
          </a:ln>
        </p:spPr>
      </p:pic>
      <p:pic>
        <p:nvPicPr>
          <p:cNvPr id="345" name="Google Shape;345;p23"/>
          <p:cNvPicPr preferRelativeResize="0"/>
          <p:nvPr/>
        </p:nvPicPr>
        <p:blipFill>
          <a:blip r:embed="rId4">
            <a:alphaModFix/>
          </a:blip>
          <a:stretch>
            <a:fillRect/>
          </a:stretch>
        </p:blipFill>
        <p:spPr>
          <a:xfrm>
            <a:off x="5050178" y="1212387"/>
            <a:ext cx="3705925" cy="363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 Missing value</a:t>
            </a:r>
            <a:endParaRPr/>
          </a:p>
        </p:txBody>
      </p:sp>
      <p:pic>
        <p:nvPicPr>
          <p:cNvPr id="351" name="Google Shape;351;p24"/>
          <p:cNvPicPr preferRelativeResize="0"/>
          <p:nvPr/>
        </p:nvPicPr>
        <p:blipFill>
          <a:blip r:embed="rId3">
            <a:alphaModFix/>
          </a:blip>
          <a:stretch>
            <a:fillRect/>
          </a:stretch>
        </p:blipFill>
        <p:spPr>
          <a:xfrm>
            <a:off x="1021275" y="1488950"/>
            <a:ext cx="6588082" cy="324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 Missing value</a:t>
            </a:r>
            <a:endParaRPr/>
          </a:p>
          <a:p>
            <a:pPr indent="0" lvl="0" marL="0" rtl="0" algn="l">
              <a:spcBef>
                <a:spcPts val="0"/>
              </a:spcBef>
              <a:spcAft>
                <a:spcPts val="0"/>
              </a:spcAft>
              <a:buNone/>
            </a:pPr>
            <a:r>
              <a:t/>
            </a:r>
            <a:endParaRPr/>
          </a:p>
        </p:txBody>
      </p:sp>
      <p:pic>
        <p:nvPicPr>
          <p:cNvPr id="357" name="Google Shape;357;p25"/>
          <p:cNvPicPr preferRelativeResize="0"/>
          <p:nvPr/>
        </p:nvPicPr>
        <p:blipFill>
          <a:blip r:embed="rId3">
            <a:alphaModFix/>
          </a:blip>
          <a:stretch>
            <a:fillRect/>
          </a:stretch>
        </p:blipFill>
        <p:spPr>
          <a:xfrm>
            <a:off x="1427262" y="1160350"/>
            <a:ext cx="6289467" cy="3983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 Outliers </a:t>
            </a:r>
            <a:endParaRPr/>
          </a:p>
        </p:txBody>
      </p:sp>
      <p:sp>
        <p:nvSpPr>
          <p:cNvPr id="363" name="Google Shape;363;p26"/>
          <p:cNvSpPr txBox="1"/>
          <p:nvPr>
            <p:ph idx="1" type="body"/>
          </p:nvPr>
        </p:nvSpPr>
        <p:spPr>
          <a:xfrm>
            <a:off x="603925" y="1404625"/>
            <a:ext cx="7730400" cy="312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exploring the original data set, </a:t>
            </a:r>
            <a:r>
              <a:rPr lang="en"/>
              <a:t>we find that several outlier with extremely high or low sale price comparing. In order to drop </a:t>
            </a:r>
            <a:r>
              <a:rPr lang="en"/>
              <a:t>outlier</a:t>
            </a:r>
            <a:r>
              <a:rPr lang="en"/>
              <a:t> in multiple-dimensional , we first tried DBSCAN* to tag the outliers and drop it, but we after we tried IQR** method, we think IQR can do the job better.</a:t>
            </a:r>
            <a:endParaRPr/>
          </a:p>
        </p:txBody>
      </p:sp>
      <p:pic>
        <p:nvPicPr>
          <p:cNvPr id="364" name="Google Shape;364;p26"/>
          <p:cNvPicPr preferRelativeResize="0"/>
          <p:nvPr/>
        </p:nvPicPr>
        <p:blipFill>
          <a:blip r:embed="rId3">
            <a:alphaModFix/>
          </a:blip>
          <a:stretch>
            <a:fillRect/>
          </a:stretch>
        </p:blipFill>
        <p:spPr>
          <a:xfrm>
            <a:off x="33925" y="2542150"/>
            <a:ext cx="8936676" cy="1516875"/>
          </a:xfrm>
          <a:prstGeom prst="rect">
            <a:avLst/>
          </a:prstGeom>
          <a:noFill/>
          <a:ln>
            <a:noFill/>
          </a:ln>
        </p:spPr>
      </p:pic>
      <p:sp>
        <p:nvSpPr>
          <p:cNvPr id="365" name="Google Shape;365;p26"/>
          <p:cNvSpPr txBox="1"/>
          <p:nvPr/>
        </p:nvSpPr>
        <p:spPr>
          <a:xfrm>
            <a:off x="746025" y="4407800"/>
            <a:ext cx="7588200" cy="585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DBSCAN*: Density-based spatial clustering of applications with noise</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IQR**: Interquartile Range</a:t>
            </a:r>
            <a:endParaRPr b="1" sz="1050">
              <a:solidFill>
                <a:srgbClr val="5F6368"/>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Stat/ML Methods - Overall Comparison</a:t>
            </a:r>
            <a:endParaRPr/>
          </a:p>
        </p:txBody>
      </p:sp>
      <p:graphicFrame>
        <p:nvGraphicFramePr>
          <p:cNvPr id="371" name="Google Shape;371;p27"/>
          <p:cNvGraphicFramePr/>
          <p:nvPr/>
        </p:nvGraphicFramePr>
        <p:xfrm>
          <a:off x="296525" y="1960690"/>
          <a:ext cx="3000000" cy="3000000"/>
        </p:xfrm>
        <a:graphic>
          <a:graphicData uri="http://schemas.openxmlformats.org/drawingml/2006/table">
            <a:tbl>
              <a:tblPr>
                <a:noFill/>
                <a:tableStyleId>{8F95D6B7-C720-468D-9396-694687B313B4}</a:tableStyleId>
              </a:tblPr>
              <a:tblGrid>
                <a:gridCol w="1977600"/>
                <a:gridCol w="2339525"/>
                <a:gridCol w="1295300"/>
                <a:gridCol w="1458825"/>
                <a:gridCol w="1479675"/>
              </a:tblGrid>
              <a:tr h="4678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Linear Regression(w/o log)</a:t>
                      </a:r>
                      <a:endParaRPr/>
                    </a:p>
                  </a:txBody>
                  <a:tcPr marT="91425" marB="91425" marR="91425" marL="91425"/>
                </a:tc>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Random Forest</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t>Neural Network</a:t>
                      </a:r>
                      <a:endParaRPr/>
                    </a:p>
                  </a:txBody>
                  <a:tcPr marT="91425" marB="91425" marR="91425" marL="91425"/>
                </a:tc>
              </a:tr>
              <a:tr h="467800">
                <a:tc>
                  <a:txBody>
                    <a:bodyPr/>
                    <a:lstStyle/>
                    <a:p>
                      <a:pPr indent="0" lvl="0" marL="0" rtl="0" algn="l">
                        <a:spcBef>
                          <a:spcPts val="0"/>
                        </a:spcBef>
                        <a:spcAft>
                          <a:spcPts val="0"/>
                        </a:spcAft>
                        <a:buNone/>
                      </a:pPr>
                      <a:r>
                        <a:rPr lang="en"/>
                        <a:t>Train RMSE</a:t>
                      </a:r>
                      <a:endParaRPr/>
                    </a:p>
                  </a:txBody>
                  <a:tcPr marT="91425" marB="91425" marR="91425" marL="91425"/>
                </a:tc>
                <a:tc>
                  <a:txBody>
                    <a:bodyPr/>
                    <a:lstStyle/>
                    <a:p>
                      <a:pPr indent="0" lvl="0" marL="0" rtl="0" algn="l">
                        <a:spcBef>
                          <a:spcPts val="0"/>
                        </a:spcBef>
                        <a:spcAft>
                          <a:spcPts val="0"/>
                        </a:spcAft>
                        <a:buNone/>
                      </a:pPr>
                      <a:r>
                        <a:rPr lang="en"/>
                        <a:t>372922.7	</a:t>
                      </a:r>
                      <a:endParaRPr/>
                    </a:p>
                  </a:txBody>
                  <a:tcPr marT="91425" marB="91425" marR="91425" marL="91425"/>
                </a:tc>
                <a:tc>
                  <a:txBody>
                    <a:bodyPr/>
                    <a:lstStyle/>
                    <a:p>
                      <a:pPr indent="0" lvl="0" marL="0" rtl="0" algn="l">
                        <a:spcBef>
                          <a:spcPts val="0"/>
                        </a:spcBef>
                        <a:spcAft>
                          <a:spcPts val="0"/>
                        </a:spcAft>
                        <a:buNone/>
                      </a:pPr>
                      <a:r>
                        <a:rPr lang="en"/>
                        <a:t>193244.24</a:t>
                      </a:r>
                      <a:endParaRPr/>
                    </a:p>
                  </a:txBody>
                  <a:tcPr marT="91425" marB="91425" marR="91425" marL="91425"/>
                </a:tc>
                <a:tc>
                  <a:txBody>
                    <a:bodyPr/>
                    <a:lstStyle/>
                    <a:p>
                      <a:pPr indent="0" lvl="0" marL="0" rtl="0" algn="l">
                        <a:lnSpc>
                          <a:spcPct val="115000"/>
                        </a:lnSpc>
                        <a:spcBef>
                          <a:spcPts val="0"/>
                        </a:spcBef>
                        <a:spcAft>
                          <a:spcPts val="1200"/>
                        </a:spcAft>
                        <a:buNone/>
                      </a:pPr>
                      <a:r>
                        <a:rPr lang="en">
                          <a:solidFill>
                            <a:srgbClr val="FF0000"/>
                          </a:solidFill>
                        </a:rPr>
                        <a:t>115706.87</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t>290807.38</a:t>
                      </a:r>
                      <a:endParaRPr/>
                    </a:p>
                  </a:txBody>
                  <a:tcPr marT="91425" marB="91425" marR="91425" marL="91425"/>
                </a:tc>
              </a:tr>
              <a:tr h="467800">
                <a:tc>
                  <a:txBody>
                    <a:bodyPr/>
                    <a:lstStyle/>
                    <a:p>
                      <a:pPr indent="0" lvl="0" marL="0" rtl="0" algn="l">
                        <a:spcBef>
                          <a:spcPts val="0"/>
                        </a:spcBef>
                        <a:spcAft>
                          <a:spcPts val="0"/>
                        </a:spcAft>
                        <a:buNone/>
                      </a:pPr>
                      <a:r>
                        <a:rPr lang="en"/>
                        <a:t>Test RMSE</a:t>
                      </a:r>
                      <a:endParaRPr/>
                    </a:p>
                  </a:txBody>
                  <a:tcPr marT="91425" marB="91425" marR="91425" marL="91425"/>
                </a:tc>
                <a:tc>
                  <a:txBody>
                    <a:bodyPr/>
                    <a:lstStyle/>
                    <a:p>
                      <a:pPr indent="0" lvl="0" marL="0" rtl="0" algn="l">
                        <a:spcBef>
                          <a:spcPts val="0"/>
                        </a:spcBef>
                        <a:spcAft>
                          <a:spcPts val="0"/>
                        </a:spcAft>
                        <a:buNone/>
                      </a:pPr>
                      <a:r>
                        <a:rPr lang="en"/>
                        <a:t>388808.6	</a:t>
                      </a:r>
                      <a:endParaRPr/>
                    </a:p>
                  </a:txBody>
                  <a:tcPr marT="91425" marB="91425" marR="91425" marL="91425"/>
                </a:tc>
                <a:tc>
                  <a:txBody>
                    <a:bodyPr/>
                    <a:lstStyle/>
                    <a:p>
                      <a:pPr indent="0" lvl="0" marL="0" rtl="0" algn="l">
                        <a:spcBef>
                          <a:spcPts val="0"/>
                        </a:spcBef>
                        <a:spcAft>
                          <a:spcPts val="0"/>
                        </a:spcAft>
                        <a:buNone/>
                      </a:pPr>
                      <a:r>
                        <a:rPr lang="en"/>
                        <a:t>280420.61</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200692.52</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t>288347.53</a:t>
                      </a:r>
                      <a:endParaRPr/>
                    </a:p>
                  </a:txBody>
                  <a:tcPr marT="91425" marB="91425" marR="91425" marL="91425"/>
                </a:tc>
              </a:tr>
              <a:tr h="467800">
                <a:tc>
                  <a:txBody>
                    <a:bodyPr/>
                    <a:lstStyle/>
                    <a:p>
                      <a:pPr indent="0" lvl="0" marL="0" rtl="0" algn="l">
                        <a:spcBef>
                          <a:spcPts val="0"/>
                        </a:spcBef>
                        <a:spcAft>
                          <a:spcPts val="0"/>
                        </a:spcAft>
                        <a:buNone/>
                      </a:pPr>
                      <a:r>
                        <a:rPr lang="en"/>
                        <a:t>Test Score(R-squared)</a:t>
                      </a:r>
                      <a:endParaRPr/>
                    </a:p>
                  </a:txBody>
                  <a:tcPr marT="91425" marB="91425" marR="91425" marL="91425"/>
                </a:tc>
                <a:tc>
                  <a:txBody>
                    <a:bodyPr/>
                    <a:lstStyle/>
                    <a:p>
                      <a:pPr indent="0" lvl="0" marL="0" rtl="0" algn="l">
                        <a:spcBef>
                          <a:spcPts val="0"/>
                        </a:spcBef>
                        <a:spcAft>
                          <a:spcPts val="0"/>
                        </a:spcAft>
                        <a:buNone/>
                      </a:pPr>
                      <a:r>
                        <a:rPr lang="en"/>
                        <a:t>0.64	</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0.89</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t>0.79</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Stat/ML Methods - Method 1: Linear Regression(Baseline)</a:t>
            </a:r>
            <a:endParaRPr/>
          </a:p>
        </p:txBody>
      </p:sp>
      <p:sp>
        <p:nvSpPr>
          <p:cNvPr id="377" name="Google Shape;377;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popular and commonly used method in different areas to solve regression problems</a:t>
            </a:r>
            <a:endParaRPr/>
          </a:p>
          <a:p>
            <a:pPr indent="-311150" lvl="0" marL="457200" rtl="0" algn="l">
              <a:spcBef>
                <a:spcPts val="0"/>
              </a:spcBef>
              <a:spcAft>
                <a:spcPts val="0"/>
              </a:spcAft>
              <a:buSzPts val="1300"/>
              <a:buChar char="●"/>
            </a:pPr>
            <a:r>
              <a:rPr lang="en"/>
              <a:t>Adjusting </a:t>
            </a:r>
            <a:r>
              <a:rPr lang="en"/>
              <a:t>coefficients</a:t>
            </a:r>
            <a:r>
              <a:rPr lang="en"/>
              <a:t> for each predictor to get a linear model that having the least sum of squared error</a:t>
            </a:r>
            <a:endParaRPr/>
          </a:p>
          <a:p>
            <a:pPr indent="-311150" lvl="0" marL="457200" rtl="0" algn="l">
              <a:spcBef>
                <a:spcPts val="0"/>
              </a:spcBef>
              <a:spcAft>
                <a:spcPts val="0"/>
              </a:spcAft>
              <a:buSzPts val="1300"/>
              <a:buChar char="●"/>
            </a:pPr>
            <a:r>
              <a:rPr lang="en"/>
              <a:t>Our data doesn’t have a huge amount of predictors</a:t>
            </a:r>
            <a:endParaRPr/>
          </a:p>
          <a:p>
            <a:pPr indent="-311150" lvl="0" marL="457200" rtl="0" algn="l">
              <a:spcBef>
                <a:spcPts val="0"/>
              </a:spcBef>
              <a:spcAft>
                <a:spcPts val="0"/>
              </a:spcAft>
              <a:buSzPts val="1300"/>
              <a:buChar char="●"/>
            </a:pPr>
            <a:r>
              <a:rPr lang="en"/>
              <a:t>Linear regression is very efficient and may give out good result potentially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Stat/ML Methods - Method 1: Linear Regression(Baseline)</a:t>
            </a:r>
            <a:endParaRPr/>
          </a:p>
          <a:p>
            <a:pPr indent="0" lvl="0" marL="0" rtl="0" algn="l">
              <a:spcBef>
                <a:spcPts val="0"/>
              </a:spcBef>
              <a:spcAft>
                <a:spcPts val="0"/>
              </a:spcAft>
              <a:buNone/>
            </a:pPr>
            <a:r>
              <a:t/>
            </a:r>
            <a:endParaRPr/>
          </a:p>
        </p:txBody>
      </p:sp>
      <p:sp>
        <p:nvSpPr>
          <p:cNvPr id="383" name="Google Shape;383;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4" name="Google Shape;384;p29"/>
          <p:cNvPicPr preferRelativeResize="0"/>
          <p:nvPr/>
        </p:nvPicPr>
        <p:blipFill>
          <a:blip r:embed="rId3">
            <a:alphaModFix/>
          </a:blip>
          <a:stretch>
            <a:fillRect/>
          </a:stretch>
        </p:blipFill>
        <p:spPr>
          <a:xfrm>
            <a:off x="152025" y="1803875"/>
            <a:ext cx="4419975" cy="2727775"/>
          </a:xfrm>
          <a:prstGeom prst="rect">
            <a:avLst/>
          </a:prstGeom>
          <a:noFill/>
          <a:ln>
            <a:noFill/>
          </a:ln>
        </p:spPr>
      </p:pic>
      <p:pic>
        <p:nvPicPr>
          <p:cNvPr id="385" name="Google Shape;385;p29"/>
          <p:cNvPicPr preferRelativeResize="0"/>
          <p:nvPr/>
        </p:nvPicPr>
        <p:blipFill>
          <a:blip r:embed="rId4">
            <a:alphaModFix/>
          </a:blip>
          <a:stretch>
            <a:fillRect/>
          </a:stretch>
        </p:blipFill>
        <p:spPr>
          <a:xfrm>
            <a:off x="4572000" y="1779850"/>
            <a:ext cx="4497874" cy="2775825"/>
          </a:xfrm>
          <a:prstGeom prst="rect">
            <a:avLst/>
          </a:prstGeom>
          <a:noFill/>
          <a:ln>
            <a:noFill/>
          </a:ln>
        </p:spPr>
      </p:pic>
      <p:sp>
        <p:nvSpPr>
          <p:cNvPr id="386" name="Google Shape;386;p29"/>
          <p:cNvSpPr txBox="1"/>
          <p:nvPr/>
        </p:nvSpPr>
        <p:spPr>
          <a:xfrm>
            <a:off x="1166150" y="4602075"/>
            <a:ext cx="284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Nunito"/>
                <a:ea typeface="Nunito"/>
                <a:cs typeface="Nunito"/>
                <a:sym typeface="Nunito"/>
              </a:rPr>
              <a:t>With log transformation</a:t>
            </a:r>
            <a:endParaRPr>
              <a:solidFill>
                <a:schemeClr val="accent2"/>
              </a:solidFill>
              <a:latin typeface="Nunito"/>
              <a:ea typeface="Nunito"/>
              <a:cs typeface="Nunito"/>
              <a:sym typeface="Nunito"/>
            </a:endParaRPr>
          </a:p>
        </p:txBody>
      </p:sp>
      <p:sp>
        <p:nvSpPr>
          <p:cNvPr id="387" name="Google Shape;387;p29"/>
          <p:cNvSpPr txBox="1"/>
          <p:nvPr/>
        </p:nvSpPr>
        <p:spPr>
          <a:xfrm>
            <a:off x="5439900" y="4602075"/>
            <a:ext cx="28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Nunito"/>
                <a:ea typeface="Nunito"/>
                <a:cs typeface="Nunito"/>
                <a:sym typeface="Nunito"/>
              </a:rPr>
              <a:t>Without log transformation</a:t>
            </a:r>
            <a:endParaRPr>
              <a:solidFill>
                <a:schemeClr val="accent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Stat/ML Methods - Method 1: Linear Regression(Baseline)</a:t>
            </a:r>
            <a:endParaRPr/>
          </a:p>
        </p:txBody>
      </p:sp>
      <p:sp>
        <p:nvSpPr>
          <p:cNvPr id="393" name="Google Shape;393;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Mean R-</a:t>
            </a:r>
            <a:r>
              <a:rPr lang="en"/>
              <a:t>Square = 0.078;</a:t>
            </a:r>
            <a:endParaRPr/>
          </a:p>
          <a:p>
            <a:pPr indent="0" lvl="0" marL="0" rtl="0" algn="l">
              <a:spcBef>
                <a:spcPts val="1200"/>
              </a:spcBef>
              <a:spcAft>
                <a:spcPts val="0"/>
              </a:spcAft>
              <a:buNone/>
            </a:pPr>
            <a:r>
              <a:rPr lang="en"/>
              <a:t>Train RMSE =2566798;</a:t>
            </a:r>
            <a:endParaRPr/>
          </a:p>
          <a:p>
            <a:pPr indent="0" lvl="0" marL="0" rtl="0" algn="l">
              <a:spcBef>
                <a:spcPts val="1200"/>
              </a:spcBef>
              <a:spcAft>
                <a:spcPts val="0"/>
              </a:spcAft>
              <a:buNone/>
            </a:pPr>
            <a:r>
              <a:rPr lang="en"/>
              <a:t>Test RMSE = 2823458;</a:t>
            </a:r>
            <a:endParaRPr/>
          </a:p>
          <a:p>
            <a:pPr indent="0" lvl="0" marL="0" rtl="0" algn="l">
              <a:spcBef>
                <a:spcPts val="1200"/>
              </a:spcBef>
              <a:spcAft>
                <a:spcPts val="0"/>
              </a:spcAft>
              <a:buNone/>
            </a:pPr>
            <a:r>
              <a:rPr lang="en"/>
              <a:t>No significant pattern;</a:t>
            </a:r>
            <a:endParaRPr/>
          </a:p>
          <a:p>
            <a:pPr indent="0" lvl="0" marL="0" rtl="0" algn="l">
              <a:spcBef>
                <a:spcPts val="1200"/>
              </a:spcBef>
              <a:spcAft>
                <a:spcPts val="0"/>
              </a:spcAft>
              <a:buNone/>
            </a:pPr>
            <a:r>
              <a:rPr lang="en"/>
              <a:t>Some huge residuals;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94" name="Google Shape;394;p30"/>
          <p:cNvPicPr preferRelativeResize="0"/>
          <p:nvPr/>
        </p:nvPicPr>
        <p:blipFill>
          <a:blip r:embed="rId3">
            <a:alphaModFix/>
          </a:blip>
          <a:stretch>
            <a:fillRect/>
          </a:stretch>
        </p:blipFill>
        <p:spPr>
          <a:xfrm>
            <a:off x="3289877" y="1434800"/>
            <a:ext cx="5768499" cy="36521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Stat/ML Methods - Method 2: KNN</a:t>
            </a:r>
            <a:endParaRPr/>
          </a:p>
        </p:txBody>
      </p:sp>
      <p:sp>
        <p:nvSpPr>
          <p:cNvPr id="400" name="Google Shape;400;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Popular algorithm in Machine Learning</a:t>
            </a:r>
            <a:endParaRPr/>
          </a:p>
          <a:p>
            <a:pPr indent="-311150" lvl="0" marL="457200" rtl="0" algn="l">
              <a:spcBef>
                <a:spcPts val="0"/>
              </a:spcBef>
              <a:spcAft>
                <a:spcPts val="0"/>
              </a:spcAft>
              <a:buSzPts val="1300"/>
              <a:buChar char="●"/>
            </a:pPr>
            <a:r>
              <a:rPr lang="en"/>
              <a:t>Finding nearest k(adjustable) samples around predicting point and calculating the samples’ mean as the predictive value of this point</a:t>
            </a:r>
            <a:endParaRPr/>
          </a:p>
          <a:p>
            <a:pPr indent="-311150" lvl="0" marL="457200" rtl="0" algn="l">
              <a:spcBef>
                <a:spcPts val="0"/>
              </a:spcBef>
              <a:spcAft>
                <a:spcPts val="0"/>
              </a:spcAft>
              <a:buSzPts val="1300"/>
              <a:buChar char="●"/>
            </a:pPr>
            <a:r>
              <a:rPr lang="en"/>
              <a:t>More adjustable parameters than linear regression to find better result</a:t>
            </a:r>
            <a:endParaRPr/>
          </a:p>
          <a:p>
            <a:pPr indent="-311150" lvl="0" marL="457200" rtl="0" algn="l">
              <a:spcBef>
                <a:spcPts val="0"/>
              </a:spcBef>
              <a:spcAft>
                <a:spcPts val="0"/>
              </a:spcAft>
              <a:buSzPts val="1300"/>
              <a:buChar char="●"/>
            </a:pPr>
            <a:r>
              <a:rPr lang="en"/>
              <a:t>Also efficient especially when k is relatively small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 &amp; Objectives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are predicting the housing sales price in California. In order to improve the accuracy of our prediction, we will only focus on the house price for sale, and only includes the top cities with top 150 populations.</a:t>
            </a:r>
            <a:endParaRPr/>
          </a:p>
          <a:p>
            <a:pPr indent="-311150" lvl="0" marL="457200" rtl="0" algn="l">
              <a:spcBef>
                <a:spcPts val="0"/>
              </a:spcBef>
              <a:spcAft>
                <a:spcPts val="0"/>
              </a:spcAft>
              <a:buSzPts val="1300"/>
              <a:buChar char="●"/>
            </a:pPr>
            <a:r>
              <a:rPr lang="en"/>
              <a:t>Combining</a:t>
            </a:r>
            <a:r>
              <a:rPr lang="en"/>
              <a:t> different data including housing price data, cities demographics data, and neighborhood reviews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Stat/ML Methods - Method 2: KNN</a:t>
            </a:r>
            <a:endParaRPr/>
          </a:p>
        </p:txBody>
      </p:sp>
      <p:sp>
        <p:nvSpPr>
          <p:cNvPr id="406" name="Google Shape;406;p32"/>
          <p:cNvSpPr txBox="1"/>
          <p:nvPr>
            <p:ph idx="1" type="body"/>
          </p:nvPr>
        </p:nvSpPr>
        <p:spPr>
          <a:xfrm>
            <a:off x="6062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RMSE(k=3): </a:t>
            </a:r>
            <a:r>
              <a:rPr lang="en"/>
              <a:t>193244.24</a:t>
            </a:r>
            <a:endParaRPr/>
          </a:p>
          <a:p>
            <a:pPr indent="0" lvl="0" marL="0" rtl="0" algn="l">
              <a:spcBef>
                <a:spcPts val="1200"/>
              </a:spcBef>
              <a:spcAft>
                <a:spcPts val="0"/>
              </a:spcAft>
              <a:buNone/>
            </a:pPr>
            <a:r>
              <a:rPr lang="en"/>
              <a:t>Testing RMSE(k=3): </a:t>
            </a:r>
            <a:r>
              <a:rPr lang="en"/>
              <a:t>280420.61</a:t>
            </a:r>
            <a:endParaRPr/>
          </a:p>
          <a:p>
            <a:pPr indent="0" lvl="0" marL="0" rtl="0" algn="l">
              <a:spcBef>
                <a:spcPts val="1200"/>
              </a:spcBef>
              <a:spcAft>
                <a:spcPts val="0"/>
              </a:spcAft>
              <a:buNone/>
            </a:pPr>
            <a:r>
              <a:rPr lang="en"/>
              <a:t>R-</a:t>
            </a:r>
            <a:r>
              <a:rPr lang="en"/>
              <a:t>squared</a:t>
            </a:r>
            <a:r>
              <a:rPr lang="en"/>
              <a:t> = 0.79</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07" name="Google Shape;407;p32"/>
          <p:cNvPicPr preferRelativeResize="0"/>
          <p:nvPr/>
        </p:nvPicPr>
        <p:blipFill>
          <a:blip r:embed="rId3">
            <a:alphaModFix/>
          </a:blip>
          <a:stretch>
            <a:fillRect/>
          </a:stretch>
        </p:blipFill>
        <p:spPr>
          <a:xfrm>
            <a:off x="3162075" y="1677174"/>
            <a:ext cx="5981923" cy="31673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Stat/ML Methods - Method 2: KNN</a:t>
            </a:r>
            <a:endParaRPr/>
          </a:p>
        </p:txBody>
      </p:sp>
      <p:sp>
        <p:nvSpPr>
          <p:cNvPr id="413" name="Google Shape;413;p33"/>
          <p:cNvSpPr txBox="1"/>
          <p:nvPr>
            <p:ph idx="1" type="body"/>
          </p:nvPr>
        </p:nvSpPr>
        <p:spPr>
          <a:xfrm>
            <a:off x="6062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RMSE(k=3): 193244.24</a:t>
            </a:r>
            <a:endParaRPr/>
          </a:p>
          <a:p>
            <a:pPr indent="0" lvl="0" marL="0" rtl="0" algn="l">
              <a:spcBef>
                <a:spcPts val="1200"/>
              </a:spcBef>
              <a:spcAft>
                <a:spcPts val="0"/>
              </a:spcAft>
              <a:buNone/>
            </a:pPr>
            <a:r>
              <a:rPr lang="en"/>
              <a:t>Testing RMSE(k=3): 280420.61</a:t>
            </a:r>
            <a:endParaRPr/>
          </a:p>
          <a:p>
            <a:pPr indent="0" lvl="0" marL="0" rtl="0" algn="l">
              <a:spcBef>
                <a:spcPts val="1200"/>
              </a:spcBef>
              <a:spcAft>
                <a:spcPts val="0"/>
              </a:spcAft>
              <a:buNone/>
            </a:pPr>
            <a:r>
              <a:rPr lang="en"/>
              <a:t>R-squared = 0.79</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14" name="Google Shape;414;p33"/>
          <p:cNvPicPr preferRelativeResize="0"/>
          <p:nvPr/>
        </p:nvPicPr>
        <p:blipFill>
          <a:blip r:embed="rId3">
            <a:alphaModFix/>
          </a:blip>
          <a:stretch>
            <a:fillRect/>
          </a:stretch>
        </p:blipFill>
        <p:spPr>
          <a:xfrm>
            <a:off x="3409060" y="1486562"/>
            <a:ext cx="5235171" cy="3548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Stat/ML Methods - Method 2: KNN</a:t>
            </a:r>
            <a:endParaRPr/>
          </a:p>
        </p:txBody>
      </p:sp>
      <p:sp>
        <p:nvSpPr>
          <p:cNvPr id="420" name="Google Shape;420;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average distance between predictive values and real values is about 280 thousand dollar</a:t>
            </a:r>
            <a:endParaRPr/>
          </a:p>
          <a:p>
            <a:pPr indent="-311150" lvl="0" marL="457200" rtl="0" algn="l">
              <a:spcBef>
                <a:spcPts val="0"/>
              </a:spcBef>
              <a:spcAft>
                <a:spcPts val="0"/>
              </a:spcAft>
              <a:buSzPts val="1300"/>
              <a:buChar char="●"/>
            </a:pPr>
            <a:r>
              <a:rPr lang="en"/>
              <a:t>Explain 80% of the variance in the data. </a:t>
            </a:r>
            <a:endParaRPr/>
          </a:p>
          <a:p>
            <a:pPr indent="-311150" lvl="0" marL="457200" rtl="0" algn="l">
              <a:spcBef>
                <a:spcPts val="0"/>
              </a:spcBef>
              <a:spcAft>
                <a:spcPts val="0"/>
              </a:spcAft>
              <a:buSzPts val="1300"/>
              <a:buChar char="●"/>
            </a:pPr>
            <a:r>
              <a:rPr lang="en"/>
              <a:t>High score, and relatively low RMSE</a:t>
            </a:r>
            <a:endParaRPr/>
          </a:p>
          <a:p>
            <a:pPr indent="-311150" lvl="0" marL="457200" rtl="0" algn="l">
              <a:spcBef>
                <a:spcPts val="0"/>
              </a:spcBef>
              <a:spcAft>
                <a:spcPts val="0"/>
              </a:spcAft>
              <a:buSzPts val="1300"/>
              <a:buChar char="●"/>
            </a:pPr>
            <a:r>
              <a:rPr lang="en"/>
              <a:t>Improved significantly after throwing out more outliers. (Testing RMSE: 1.08 million -&gt;280 thousand)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Stat/ML Methods - Method 3: Random Forest</a:t>
            </a:r>
            <a:endParaRPr/>
          </a:p>
        </p:txBody>
      </p:sp>
      <p:sp>
        <p:nvSpPr>
          <p:cNvPr id="426" name="Google Shape;426;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More parameters(n-estimators, max depth, </a:t>
            </a:r>
            <a:r>
              <a:rPr lang="en"/>
              <a:t>max leaf nodes) to adjust</a:t>
            </a:r>
            <a:endParaRPr/>
          </a:p>
          <a:p>
            <a:pPr indent="-311150" lvl="0" marL="457200" rtl="0" algn="l">
              <a:spcBef>
                <a:spcPts val="0"/>
              </a:spcBef>
              <a:spcAft>
                <a:spcPts val="0"/>
              </a:spcAft>
              <a:buSzPts val="1300"/>
              <a:buChar char="●"/>
            </a:pPr>
            <a:r>
              <a:rPr lang="en"/>
              <a:t>Contains multiple decision trees and output result based on vote from each of them</a:t>
            </a:r>
            <a:endParaRPr/>
          </a:p>
          <a:p>
            <a:pPr indent="-311150" lvl="0" marL="457200" rtl="0" algn="l">
              <a:spcBef>
                <a:spcPts val="0"/>
              </a:spcBef>
              <a:spcAft>
                <a:spcPts val="0"/>
              </a:spcAft>
              <a:buSzPts val="1300"/>
              <a:buChar char="●"/>
            </a:pPr>
            <a:r>
              <a:rPr lang="en"/>
              <a:t>Research states random forest has better performance</a:t>
            </a:r>
            <a:endParaRPr/>
          </a:p>
          <a:p>
            <a:pPr indent="-311150" lvl="0" marL="457200" rtl="0" algn="l">
              <a:spcBef>
                <a:spcPts val="0"/>
              </a:spcBef>
              <a:spcAft>
                <a:spcPts val="0"/>
              </a:spcAft>
              <a:buSzPts val="1300"/>
              <a:buChar char="●"/>
            </a:pPr>
            <a:r>
              <a:rPr lang="en"/>
              <a:t>Balance between efficiency and accuracy, very likely to be the best performance overall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Stat/ML Methods - Method 3: Random Forest</a:t>
            </a:r>
            <a:endParaRPr/>
          </a:p>
          <a:p>
            <a:pPr indent="0" lvl="0" marL="0" rtl="0" algn="l">
              <a:spcBef>
                <a:spcPts val="0"/>
              </a:spcBef>
              <a:spcAft>
                <a:spcPts val="0"/>
              </a:spcAft>
              <a:buNone/>
            </a:pPr>
            <a:r>
              <a:t/>
            </a:r>
            <a:endParaRPr/>
          </a:p>
        </p:txBody>
      </p:sp>
      <p:sp>
        <p:nvSpPr>
          <p:cNvPr id="432" name="Google Shape;432;p36"/>
          <p:cNvSpPr txBox="1"/>
          <p:nvPr>
            <p:ph idx="1" type="body"/>
          </p:nvPr>
        </p:nvSpPr>
        <p:spPr>
          <a:xfrm>
            <a:off x="679075"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n_estimators: 50</a:t>
            </a:r>
            <a:endParaRPr/>
          </a:p>
          <a:p>
            <a:pPr indent="0" lvl="0" marL="0" rtl="0" algn="l">
              <a:spcBef>
                <a:spcPts val="1200"/>
              </a:spcBef>
              <a:spcAft>
                <a:spcPts val="0"/>
              </a:spcAft>
              <a:buNone/>
            </a:pPr>
            <a:r>
              <a:rPr lang="en"/>
              <a:t>R-squared Score = 0.88</a:t>
            </a:r>
            <a:endParaRPr/>
          </a:p>
          <a:p>
            <a:pPr indent="0" lvl="0" marL="0" rtl="0" algn="l">
              <a:spcBef>
                <a:spcPts val="1200"/>
              </a:spcBef>
              <a:spcAft>
                <a:spcPts val="0"/>
              </a:spcAft>
              <a:buNone/>
            </a:pPr>
            <a:r>
              <a:rPr lang="en"/>
              <a:t>Training RMSE = 82421.07</a:t>
            </a:r>
            <a:endParaRPr/>
          </a:p>
          <a:p>
            <a:pPr indent="0" lvl="0" marL="0" rtl="0" algn="l">
              <a:spcBef>
                <a:spcPts val="1200"/>
              </a:spcBef>
              <a:spcAft>
                <a:spcPts val="1200"/>
              </a:spcAft>
              <a:buNone/>
            </a:pPr>
            <a:r>
              <a:rPr lang="en"/>
              <a:t>Testing RMSE = 216218.56</a:t>
            </a:r>
            <a:endParaRPr/>
          </a:p>
        </p:txBody>
      </p:sp>
      <p:pic>
        <p:nvPicPr>
          <p:cNvPr id="433" name="Google Shape;433;p36"/>
          <p:cNvPicPr preferRelativeResize="0"/>
          <p:nvPr/>
        </p:nvPicPr>
        <p:blipFill>
          <a:blip r:embed="rId3">
            <a:alphaModFix/>
          </a:blip>
          <a:stretch>
            <a:fillRect/>
          </a:stretch>
        </p:blipFill>
        <p:spPr>
          <a:xfrm>
            <a:off x="3236975" y="1597875"/>
            <a:ext cx="5732049" cy="3035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Stat/ML Methods - Method 3: Random Forest</a:t>
            </a:r>
            <a:endParaRPr/>
          </a:p>
          <a:p>
            <a:pPr indent="0" lvl="0" marL="0" rtl="0" algn="l">
              <a:spcBef>
                <a:spcPts val="0"/>
              </a:spcBef>
              <a:spcAft>
                <a:spcPts val="0"/>
              </a:spcAft>
              <a:buNone/>
            </a:pPr>
            <a:r>
              <a:t/>
            </a:r>
            <a:endParaRPr/>
          </a:p>
        </p:txBody>
      </p:sp>
      <p:sp>
        <p:nvSpPr>
          <p:cNvPr id="439" name="Google Shape;439;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Random forest has the best performance at this stage</a:t>
            </a:r>
            <a:endParaRPr/>
          </a:p>
          <a:p>
            <a:pPr indent="-311150" lvl="0" marL="457200" rtl="0" algn="l">
              <a:spcBef>
                <a:spcPts val="0"/>
              </a:spcBef>
              <a:spcAft>
                <a:spcPts val="0"/>
              </a:spcAft>
              <a:buSzPts val="1300"/>
              <a:buChar char="●"/>
            </a:pPr>
            <a:r>
              <a:rPr lang="en"/>
              <a:t>Some overfit, but still has the least test RMSE</a:t>
            </a:r>
            <a:endParaRPr/>
          </a:p>
          <a:p>
            <a:pPr indent="-311150" lvl="0" marL="457200" rtl="0" algn="l">
              <a:spcBef>
                <a:spcPts val="0"/>
              </a:spcBef>
              <a:spcAft>
                <a:spcPts val="0"/>
              </a:spcAft>
              <a:buSzPts val="1300"/>
              <a:buChar char="●"/>
            </a:pPr>
            <a:r>
              <a:rPr lang="en"/>
              <a:t>No significant improvement at n = 100, so set to 50 for </a:t>
            </a:r>
            <a:r>
              <a:rPr lang="en"/>
              <a:t>efficiency</a:t>
            </a:r>
            <a:endParaRPr/>
          </a:p>
          <a:p>
            <a:pPr indent="-311150" lvl="0" marL="457200" rtl="0" algn="l">
              <a:spcBef>
                <a:spcPts val="0"/>
              </a:spcBef>
              <a:spcAft>
                <a:spcPts val="0"/>
              </a:spcAft>
              <a:buSzPts val="1300"/>
              <a:buChar char="●"/>
            </a:pPr>
            <a:r>
              <a:rPr lang="en"/>
              <a:t>High score, and low RMSE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Stat/ML Methods - Method 3: Random Forest</a:t>
            </a:r>
            <a:endParaRPr/>
          </a:p>
          <a:p>
            <a:pPr indent="0" lvl="0" marL="0" rtl="0" algn="l">
              <a:spcBef>
                <a:spcPts val="0"/>
              </a:spcBef>
              <a:spcAft>
                <a:spcPts val="0"/>
              </a:spcAft>
              <a:buNone/>
            </a:pPr>
            <a:r>
              <a:t/>
            </a:r>
            <a:endParaRPr/>
          </a:p>
        </p:txBody>
      </p:sp>
      <p:sp>
        <p:nvSpPr>
          <p:cNvPr id="445" name="Google Shape;445;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Adjust hyperparameters with RandomizedSearchCV with </a:t>
            </a:r>
            <a:r>
              <a:rPr lang="en"/>
              <a:t>setting</a:t>
            </a:r>
            <a:r>
              <a:rPr lang="en"/>
              <a:t> n_estimator to 50</a:t>
            </a:r>
            <a:endParaRPr/>
          </a:p>
          <a:p>
            <a:pPr indent="-311150" lvl="0" marL="457200" rtl="0" algn="l">
              <a:spcBef>
                <a:spcPts val="0"/>
              </a:spcBef>
              <a:spcAft>
                <a:spcPts val="0"/>
              </a:spcAft>
              <a:buSzPts val="1300"/>
              <a:buChar char="●"/>
            </a:pPr>
            <a:r>
              <a:rPr lang="en"/>
              <a:t>Best out of 30 combinations of hyperparameters: bootstrap = True; max_depth = 80; min_samples_leaf = 2; min_samples_split = 5; </a:t>
            </a:r>
            <a:endParaRPr/>
          </a:p>
          <a:p>
            <a:pPr indent="-311150" lvl="0" marL="457200" rtl="0" algn="l">
              <a:spcBef>
                <a:spcPts val="0"/>
              </a:spcBef>
              <a:spcAft>
                <a:spcPts val="0"/>
              </a:spcAft>
              <a:buSzPts val="1300"/>
              <a:buChar char="●"/>
            </a:pPr>
            <a:r>
              <a:rPr lang="en"/>
              <a:t>Result from this combination: Training error is 115706.87; Testing error for is 200692.52; R-squared: 0.89</a:t>
            </a:r>
            <a:endParaRPr/>
          </a:p>
          <a:p>
            <a:pPr indent="-311150" lvl="0" marL="457200" rtl="0" algn="l">
              <a:spcBef>
                <a:spcPts val="0"/>
              </a:spcBef>
              <a:spcAft>
                <a:spcPts val="0"/>
              </a:spcAft>
              <a:buSzPts val="1300"/>
              <a:buChar char="●"/>
            </a:pPr>
            <a:r>
              <a:rPr lang="en"/>
              <a:t>This become the best model in this project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Stat/ML Methods - Method 3: Random Forest</a:t>
            </a:r>
            <a:endParaRPr/>
          </a:p>
          <a:p>
            <a:pPr indent="0" lvl="0" marL="0" rtl="0" algn="l">
              <a:spcBef>
                <a:spcPts val="0"/>
              </a:spcBef>
              <a:spcAft>
                <a:spcPts val="0"/>
              </a:spcAft>
              <a:buNone/>
            </a:pPr>
            <a:r>
              <a:t/>
            </a:r>
            <a:endParaRPr/>
          </a:p>
        </p:txBody>
      </p:sp>
      <p:pic>
        <p:nvPicPr>
          <p:cNvPr id="451" name="Google Shape;451;p39"/>
          <p:cNvPicPr preferRelativeResize="0"/>
          <p:nvPr/>
        </p:nvPicPr>
        <p:blipFill>
          <a:blip r:embed="rId3">
            <a:alphaModFix/>
          </a:blip>
          <a:stretch>
            <a:fillRect/>
          </a:stretch>
        </p:blipFill>
        <p:spPr>
          <a:xfrm>
            <a:off x="1841825" y="1621388"/>
            <a:ext cx="5460358" cy="3278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57" name="Google Shape;457;p40"/>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average distance between </a:t>
            </a:r>
            <a:r>
              <a:rPr lang="en"/>
              <a:t>predictive</a:t>
            </a:r>
            <a:r>
              <a:rPr lang="en"/>
              <a:t> value and real value is about 200,000 dollars</a:t>
            </a:r>
            <a:endParaRPr/>
          </a:p>
          <a:p>
            <a:pPr indent="-311150" lvl="0" marL="457200" rtl="0" algn="l">
              <a:spcBef>
                <a:spcPts val="0"/>
              </a:spcBef>
              <a:spcAft>
                <a:spcPts val="0"/>
              </a:spcAft>
              <a:buSzPts val="1300"/>
              <a:buChar char="●"/>
            </a:pPr>
            <a:r>
              <a:rPr lang="en"/>
              <a:t>It seems relatively large for house price(800,000 dollars), but we found that majority(about 80%) of the error is under 100,000</a:t>
            </a:r>
            <a:endParaRPr/>
          </a:p>
        </p:txBody>
      </p:sp>
      <p:pic>
        <p:nvPicPr>
          <p:cNvPr id="458" name="Google Shape;458;p40"/>
          <p:cNvPicPr preferRelativeResize="0"/>
          <p:nvPr/>
        </p:nvPicPr>
        <p:blipFill>
          <a:blip r:embed="rId3">
            <a:alphaModFix/>
          </a:blip>
          <a:stretch>
            <a:fillRect/>
          </a:stretch>
        </p:blipFill>
        <p:spPr>
          <a:xfrm>
            <a:off x="1680325" y="2386526"/>
            <a:ext cx="5783335" cy="2481201"/>
          </a:xfrm>
          <a:prstGeom prst="rect">
            <a:avLst/>
          </a:prstGeom>
          <a:noFill/>
          <a:ln>
            <a:noFill/>
          </a:ln>
        </p:spPr>
      </p:pic>
      <p:sp>
        <p:nvSpPr>
          <p:cNvPr id="459" name="Google Shape;459;p40"/>
          <p:cNvSpPr txBox="1"/>
          <p:nvPr/>
        </p:nvSpPr>
        <p:spPr>
          <a:xfrm>
            <a:off x="4049475" y="4743300"/>
            <a:ext cx="22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Residual</a:t>
            </a:r>
            <a:endParaRPr>
              <a:latin typeface="Nunito"/>
              <a:ea typeface="Nunito"/>
              <a:cs typeface="Nunito"/>
              <a:sym typeface="Nunito"/>
            </a:endParaRPr>
          </a:p>
        </p:txBody>
      </p:sp>
      <p:sp>
        <p:nvSpPr>
          <p:cNvPr id="460" name="Google Shape;460;p40"/>
          <p:cNvSpPr txBox="1"/>
          <p:nvPr/>
        </p:nvSpPr>
        <p:spPr>
          <a:xfrm rot="-5400000">
            <a:off x="733050" y="3142500"/>
            <a:ext cx="15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Percentage</a:t>
            </a:r>
            <a:endParaRPr>
              <a:latin typeface="Nunito"/>
              <a:ea typeface="Nunito"/>
              <a:cs typeface="Nunito"/>
              <a:sym typeface="Nunito"/>
            </a:endParaRPr>
          </a:p>
        </p:txBody>
      </p:sp>
      <p:sp>
        <p:nvSpPr>
          <p:cNvPr id="461" name="Google Shape;461;p40"/>
          <p:cNvSpPr txBox="1"/>
          <p:nvPr/>
        </p:nvSpPr>
        <p:spPr>
          <a:xfrm>
            <a:off x="6501750" y="2280200"/>
            <a:ext cx="170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Nunito"/>
                <a:ea typeface="Nunito"/>
                <a:cs typeface="Nunito"/>
                <a:sym typeface="Nunito"/>
              </a:rPr>
              <a:t>Absolute</a:t>
            </a:r>
            <a:r>
              <a:rPr lang="en">
                <a:solidFill>
                  <a:srgbClr val="FF0000"/>
                </a:solidFill>
                <a:latin typeface="Nunito"/>
                <a:ea typeface="Nunito"/>
                <a:cs typeface="Nunito"/>
                <a:sym typeface="Nunito"/>
              </a:rPr>
              <a:t> residuals</a:t>
            </a:r>
            <a:endParaRPr>
              <a:solidFill>
                <a:srgbClr val="FF0000"/>
              </a:solidFill>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do better to improve the model?</a:t>
            </a:r>
            <a:endParaRPr/>
          </a:p>
        </p:txBody>
      </p:sp>
      <p:sp>
        <p:nvSpPr>
          <p:cNvPr id="467" name="Google Shape;467;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Accidental outlier caused by sources</a:t>
            </a:r>
            <a:endParaRPr/>
          </a:p>
          <a:p>
            <a:pPr indent="-311150" lvl="0" marL="457200" rtl="0" algn="l">
              <a:spcBef>
                <a:spcPts val="0"/>
              </a:spcBef>
              <a:spcAft>
                <a:spcPts val="0"/>
              </a:spcAft>
              <a:buSzPts val="1300"/>
              <a:buChar char="●"/>
            </a:pPr>
            <a:r>
              <a:rPr lang="en"/>
              <a:t>Still not precise regardless of outlier</a:t>
            </a:r>
            <a:endParaRPr/>
          </a:p>
          <a:p>
            <a:pPr indent="-311150" lvl="0" marL="457200" rtl="0" algn="l">
              <a:spcBef>
                <a:spcPts val="0"/>
              </a:spcBef>
              <a:spcAft>
                <a:spcPts val="0"/>
              </a:spcAft>
              <a:buSzPts val="1300"/>
              <a:buChar char="●"/>
            </a:pPr>
            <a:r>
              <a:rPr lang="en"/>
              <a:t>Lack of </a:t>
            </a:r>
            <a:r>
              <a:rPr lang="en"/>
              <a:t>specific</a:t>
            </a:r>
            <a:r>
              <a:rPr lang="en"/>
              <a:t> detail about the houses, status of the seller, and current economy situation</a:t>
            </a:r>
            <a:endParaRPr/>
          </a:p>
          <a:p>
            <a:pPr indent="-311150" lvl="0" marL="457200" rtl="0" algn="l">
              <a:spcBef>
                <a:spcPts val="0"/>
              </a:spcBef>
              <a:spcAft>
                <a:spcPts val="0"/>
              </a:spcAft>
              <a:buSzPts val="1300"/>
              <a:buChar char="●"/>
            </a:pPr>
            <a:r>
              <a:rPr lang="en"/>
              <a:t>Collect more information about these if have more time</a:t>
            </a:r>
            <a:endParaRPr/>
          </a:p>
          <a:p>
            <a:pPr indent="-311150" lvl="0" marL="457200" rtl="0" algn="l">
              <a:spcBef>
                <a:spcPts val="0"/>
              </a:spcBef>
              <a:spcAft>
                <a:spcPts val="0"/>
              </a:spcAft>
              <a:buSzPts val="1300"/>
              <a:buChar char="●"/>
            </a:pPr>
            <a:r>
              <a:rPr lang="en"/>
              <a:t>Try more models like XGBoost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Approach</a:t>
            </a:r>
            <a:endParaRPr/>
          </a:p>
        </p:txBody>
      </p:sp>
      <p:pic>
        <p:nvPicPr>
          <p:cNvPr id="290" name="Google Shape;290;p15"/>
          <p:cNvPicPr preferRelativeResize="0"/>
          <p:nvPr/>
        </p:nvPicPr>
        <p:blipFill>
          <a:blip r:embed="rId3">
            <a:alphaModFix/>
          </a:blip>
          <a:stretch>
            <a:fillRect/>
          </a:stretch>
        </p:blipFill>
        <p:spPr>
          <a:xfrm>
            <a:off x="668525" y="1338050"/>
            <a:ext cx="7421123" cy="355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6"/>
          <p:cNvPicPr preferRelativeResize="0"/>
          <p:nvPr/>
        </p:nvPicPr>
        <p:blipFill>
          <a:blip r:embed="rId3">
            <a:alphaModFix/>
          </a:blip>
          <a:stretch>
            <a:fillRect/>
          </a:stretch>
        </p:blipFill>
        <p:spPr>
          <a:xfrm>
            <a:off x="1712092" y="0"/>
            <a:ext cx="7335481" cy="5143500"/>
          </a:xfrm>
          <a:prstGeom prst="rect">
            <a:avLst/>
          </a:prstGeom>
          <a:noFill/>
          <a:ln>
            <a:noFill/>
          </a:ln>
        </p:spPr>
      </p:pic>
      <p:sp>
        <p:nvSpPr>
          <p:cNvPr id="296" name="Google Shape;296;p16"/>
          <p:cNvSpPr txBox="1"/>
          <p:nvPr>
            <p:ph idx="4294967295" type="title"/>
          </p:nvPr>
        </p:nvSpPr>
        <p:spPr>
          <a:xfrm>
            <a:off x="344000" y="583475"/>
            <a:ext cx="8368200" cy="68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a:t>
            </a:r>
            <a:endParaRPr/>
          </a:p>
          <a:p>
            <a:pPr indent="0" lvl="0" marL="0" rtl="0" algn="l">
              <a:spcBef>
                <a:spcPts val="0"/>
              </a:spcBef>
              <a:spcAft>
                <a:spcPts val="0"/>
              </a:spcAft>
              <a:buNone/>
            </a:pPr>
            <a:r>
              <a:rPr lang="en"/>
              <a:t>- ER Diagram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6"/>
                                        </p:tgtEl>
                                      </p:cBhvr>
                                    </p:animEffect>
                                    <p:set>
                                      <p:cBhvr>
                                        <p:cTn dur="1" fill="hold">
                                          <p:stCondLst>
                                            <p:cond delay="1000"/>
                                          </p:stCondLst>
                                        </p:cTn>
                                        <p:tgtEl>
                                          <p:spTgt spid="2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 - General Housing Information</a:t>
            </a:r>
            <a:endParaRPr/>
          </a:p>
        </p:txBody>
      </p:sp>
      <p:pic>
        <p:nvPicPr>
          <p:cNvPr id="302" name="Google Shape;302;p17"/>
          <p:cNvPicPr preferRelativeResize="0"/>
          <p:nvPr/>
        </p:nvPicPr>
        <p:blipFill>
          <a:blip r:embed="rId3">
            <a:alphaModFix/>
          </a:blip>
          <a:stretch>
            <a:fillRect/>
          </a:stretch>
        </p:blipFill>
        <p:spPr>
          <a:xfrm>
            <a:off x="1036150" y="1134825"/>
            <a:ext cx="7071700" cy="3831701"/>
          </a:xfrm>
          <a:prstGeom prst="rect">
            <a:avLst/>
          </a:prstGeom>
          <a:noFill/>
          <a:ln>
            <a:noFill/>
          </a:ln>
        </p:spPr>
      </p:pic>
      <p:sp>
        <p:nvSpPr>
          <p:cNvPr id="303" name="Google Shape;303;p17"/>
          <p:cNvSpPr txBox="1"/>
          <p:nvPr/>
        </p:nvSpPr>
        <p:spPr>
          <a:xfrm>
            <a:off x="5466275" y="4743300"/>
            <a:ext cx="3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Data from Realtor API via rapidapi.com</a:t>
            </a:r>
            <a:endParaRPr>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Housing Data Correlation Plot</a:t>
            </a:r>
            <a:endParaRPr/>
          </a:p>
        </p:txBody>
      </p:sp>
      <p:pic>
        <p:nvPicPr>
          <p:cNvPr id="309" name="Google Shape;309;p18"/>
          <p:cNvPicPr preferRelativeResize="0"/>
          <p:nvPr/>
        </p:nvPicPr>
        <p:blipFill>
          <a:blip r:embed="rId3">
            <a:alphaModFix/>
          </a:blip>
          <a:stretch>
            <a:fillRect/>
          </a:stretch>
        </p:blipFill>
        <p:spPr>
          <a:xfrm>
            <a:off x="1492413" y="1144125"/>
            <a:ext cx="6159175" cy="3958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10 Cities Sorted By Median Price</a:t>
            </a:r>
            <a:endParaRPr/>
          </a:p>
        </p:txBody>
      </p:sp>
      <p:pic>
        <p:nvPicPr>
          <p:cNvPr id="315" name="Google Shape;315;p19"/>
          <p:cNvPicPr preferRelativeResize="0"/>
          <p:nvPr/>
        </p:nvPicPr>
        <p:blipFill>
          <a:blip r:embed="rId3">
            <a:alphaModFix/>
          </a:blip>
          <a:stretch>
            <a:fillRect/>
          </a:stretch>
        </p:blipFill>
        <p:spPr>
          <a:xfrm>
            <a:off x="1080037" y="1149675"/>
            <a:ext cx="6983924" cy="381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Tail 10 Cities Sorted By Median Price</a:t>
            </a:r>
            <a:endParaRPr/>
          </a:p>
        </p:txBody>
      </p:sp>
      <p:pic>
        <p:nvPicPr>
          <p:cNvPr id="321" name="Google Shape;321;p20"/>
          <p:cNvPicPr preferRelativeResize="0"/>
          <p:nvPr/>
        </p:nvPicPr>
        <p:blipFill>
          <a:blip r:embed="rId3">
            <a:alphaModFix/>
          </a:blip>
          <a:stretch>
            <a:fillRect/>
          </a:stretch>
        </p:blipFill>
        <p:spPr>
          <a:xfrm>
            <a:off x="1210975" y="1159350"/>
            <a:ext cx="6528725" cy="380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Neighborhood Data</a:t>
            </a:r>
            <a:endParaRPr/>
          </a:p>
        </p:txBody>
      </p:sp>
      <p:sp>
        <p:nvSpPr>
          <p:cNvPr id="327" name="Google Shape;327;p21"/>
          <p:cNvSpPr txBox="1"/>
          <p:nvPr/>
        </p:nvSpPr>
        <p:spPr>
          <a:xfrm>
            <a:off x="6870825" y="4743300"/>
            <a:ext cx="291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highlight>
                  <a:schemeClr val="dk2"/>
                </a:highlight>
                <a:latin typeface="Roboto"/>
                <a:ea typeface="Roboto"/>
                <a:cs typeface="Roboto"/>
                <a:sym typeface="Roboto"/>
              </a:rPr>
              <a:t>Data from NextDoor.com</a:t>
            </a:r>
            <a:endParaRPr>
              <a:solidFill>
                <a:srgbClr val="FFFFFF"/>
              </a:solidFill>
              <a:highlight>
                <a:schemeClr val="dk2"/>
              </a:highlight>
              <a:latin typeface="Roboto"/>
              <a:ea typeface="Roboto"/>
              <a:cs typeface="Roboto"/>
              <a:sym typeface="Roboto"/>
            </a:endParaRPr>
          </a:p>
        </p:txBody>
      </p:sp>
      <p:pic>
        <p:nvPicPr>
          <p:cNvPr id="328" name="Google Shape;328;p21"/>
          <p:cNvPicPr preferRelativeResize="0"/>
          <p:nvPr/>
        </p:nvPicPr>
        <p:blipFill rotWithShape="1">
          <a:blip r:embed="rId3">
            <a:alphaModFix/>
          </a:blip>
          <a:srcRect b="22566" l="0" r="0" t="22779"/>
          <a:stretch/>
        </p:blipFill>
        <p:spPr>
          <a:xfrm flipH="1" rot="10800000">
            <a:off x="492600" y="1428550"/>
            <a:ext cx="6308976" cy="34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