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Thin"/>
      <p:regular r:id="rId17"/>
      <p:bold r:id="rId18"/>
      <p:italic r:id="rId19"/>
      <p:boldItalic r:id="rId20"/>
    </p:embeddedFont>
    <p:embeddedFont>
      <p:font typeface="Roboto"/>
      <p:regular r:id="rId21"/>
      <p:bold r:id="rId22"/>
      <p:italic r:id="rId23"/>
      <p:boldItalic r:id="rId24"/>
    </p:embeddedFont>
    <p:embeddedFont>
      <p:font typeface="Nuni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Thin-boldItalic.fntdata"/><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fntdata"/><Relationship Id="rId25" Type="http://schemas.openxmlformats.org/officeDocument/2006/relationships/font" Target="fonts/Nunito-regular.fntdata"/><Relationship Id="rId28" Type="http://schemas.openxmlformats.org/officeDocument/2006/relationships/font" Target="fonts/Nunito-boldItalic.fntdata"/><Relationship Id="rId27"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Thin-regular.fntdata"/><Relationship Id="rId16" Type="http://schemas.openxmlformats.org/officeDocument/2006/relationships/slide" Target="slides/slide11.xml"/><Relationship Id="rId19" Type="http://schemas.openxmlformats.org/officeDocument/2006/relationships/font" Target="fonts/RobotoThin-italic.fntdata"/><Relationship Id="rId18" Type="http://schemas.openxmlformats.org/officeDocument/2006/relationships/font" Target="fonts/RobotoThin-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c3e098f51d_1_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c3e098f51d_1_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c3e098f51d_1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c3e098f51d_1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c3e08df52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c3e08df52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c3e08df523_0_9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c3e08df523_0_9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c3e08df523_0_8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c3e08df523_0_8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c3e098f51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c3e098f51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c3e08df523_0_8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c3e08df523_0_8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c3e08df523_0_9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c3e08df523_0_9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c50e6e9907_2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c50e6e9907_2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c3e08df523_0_17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c3e08df523_0_17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Micro Bond geographic Prediction </a:t>
            </a:r>
            <a:endParaRPr/>
          </a:p>
        </p:txBody>
      </p:sp>
      <p:sp>
        <p:nvSpPr>
          <p:cNvPr id="129" name="Google Shape;129;p13"/>
          <p:cNvSpPr txBox="1"/>
          <p:nvPr>
            <p:ph idx="1" type="subTitle"/>
          </p:nvPr>
        </p:nvSpPr>
        <p:spPr>
          <a:xfrm>
            <a:off x="1968500" y="3116575"/>
            <a:ext cx="5249400" cy="756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Gloria Shen, Junfeng Li, Yuehai Shen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Timeline</a:t>
            </a:r>
            <a:endParaRPr/>
          </a:p>
        </p:txBody>
      </p:sp>
      <p:sp>
        <p:nvSpPr>
          <p:cNvPr id="229" name="Google Shape;229;p22"/>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Week 9-10 Winter: Data collection; Finalizing ideas of project</a:t>
            </a:r>
            <a:endParaRPr/>
          </a:p>
          <a:p>
            <a:pPr indent="-311150" lvl="0" marL="457200" rtl="0" algn="l">
              <a:spcBef>
                <a:spcPts val="0"/>
              </a:spcBef>
              <a:spcAft>
                <a:spcPts val="0"/>
              </a:spcAft>
              <a:buSzPts val="1300"/>
              <a:buChar char="●"/>
            </a:pPr>
            <a:r>
              <a:rPr lang="en"/>
              <a:t>Week 1-2 Spring: Data collection and wrangling</a:t>
            </a:r>
            <a:endParaRPr/>
          </a:p>
          <a:p>
            <a:pPr indent="-311150" lvl="0" marL="457200" rtl="0" algn="l">
              <a:spcBef>
                <a:spcPts val="0"/>
              </a:spcBef>
              <a:spcAft>
                <a:spcPts val="0"/>
              </a:spcAft>
              <a:buSzPts val="1300"/>
              <a:buChar char="●"/>
            </a:pPr>
            <a:r>
              <a:rPr lang="en"/>
              <a:t>Week 3-4 Spring: Train different ML models</a:t>
            </a:r>
            <a:endParaRPr/>
          </a:p>
          <a:p>
            <a:pPr indent="-311150" lvl="0" marL="457200" rtl="0" algn="l">
              <a:spcBef>
                <a:spcPts val="0"/>
              </a:spcBef>
              <a:spcAft>
                <a:spcPts val="0"/>
              </a:spcAft>
              <a:buSzPts val="1300"/>
              <a:buChar char="●"/>
            </a:pPr>
            <a:r>
              <a:rPr lang="en"/>
              <a:t>Week 5-6 Spring: Train different ML models</a:t>
            </a:r>
            <a:endParaRPr/>
          </a:p>
          <a:p>
            <a:pPr indent="-311150" lvl="0" marL="457200" rtl="0" algn="l">
              <a:spcBef>
                <a:spcPts val="0"/>
              </a:spcBef>
              <a:spcAft>
                <a:spcPts val="0"/>
              </a:spcAft>
              <a:buSzPts val="1300"/>
              <a:buChar char="●"/>
            </a:pPr>
            <a:r>
              <a:rPr lang="en"/>
              <a:t>Week 7-8 Spring: Test models and validation</a:t>
            </a:r>
            <a:endParaRPr/>
          </a:p>
          <a:p>
            <a:pPr indent="-311150" lvl="0" marL="457200" rtl="0" algn="l">
              <a:spcBef>
                <a:spcPts val="0"/>
              </a:spcBef>
              <a:spcAft>
                <a:spcPts val="0"/>
              </a:spcAft>
              <a:buSzPts val="1300"/>
              <a:buChar char="●"/>
            </a:pPr>
            <a:r>
              <a:rPr lang="en"/>
              <a:t>Week 9-10 Spring: Final report and data visualization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3"/>
          <p:cNvSpPr txBox="1"/>
          <p:nvPr>
            <p:ph type="title"/>
          </p:nvPr>
        </p:nvSpPr>
        <p:spPr>
          <a:xfrm>
            <a:off x="1426700" y="1822475"/>
            <a:ext cx="8520600" cy="83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Original </a:t>
            </a:r>
            <a:r>
              <a:rPr lang="en"/>
              <a:t>Problem</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en"/>
              <a:t>Micro bond is a new investment platform which will issue segment of municipal bond and allow more individuals to afford.(the minimum limit of purchasing </a:t>
            </a:r>
            <a:r>
              <a:rPr lang="en"/>
              <a:t>municipal</a:t>
            </a:r>
            <a:r>
              <a:rPr lang="en"/>
              <a:t> bond is $5000, and individuals can buy as low as $5 with Micro Bond.)</a:t>
            </a:r>
            <a:endParaRPr/>
          </a:p>
          <a:p>
            <a:pPr indent="0" lvl="0" marL="0" rtl="0" algn="l">
              <a:spcBef>
                <a:spcPts val="1200"/>
              </a:spcBef>
              <a:spcAft>
                <a:spcPts val="1200"/>
              </a:spcAft>
              <a:buNone/>
            </a:pPr>
            <a:r>
              <a:rPr lang="en"/>
              <a:t>The Agora company </a:t>
            </a:r>
            <a:r>
              <a:rPr lang="en"/>
              <a:t>asks</a:t>
            </a:r>
            <a:r>
              <a:rPr lang="en"/>
              <a:t> to come up with the </a:t>
            </a:r>
            <a:r>
              <a:rPr lang="en"/>
              <a:t>cities</a:t>
            </a:r>
            <a:r>
              <a:rPr lang="en"/>
              <a:t> that will be a good choice to issue the Micro Bond. Our primary goal is to predict the likelihood of success for issuing Micro Bond in </a:t>
            </a:r>
            <a:r>
              <a:rPr lang="en"/>
              <a:t>different</a:t>
            </a:r>
            <a:r>
              <a:rPr lang="en"/>
              <a:t> cities.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315100" y="273600"/>
            <a:ext cx="8520600" cy="83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General Approach</a:t>
            </a:r>
            <a:endParaRPr/>
          </a:p>
        </p:txBody>
      </p:sp>
      <p:sp>
        <p:nvSpPr>
          <p:cNvPr id="141" name="Google Shape;141;p15"/>
          <p:cNvSpPr/>
          <p:nvPr/>
        </p:nvSpPr>
        <p:spPr>
          <a:xfrm rot="-711236">
            <a:off x="6465750" y="2627201"/>
            <a:ext cx="1350909" cy="57662"/>
          </a:xfrm>
          <a:prstGeom prst="roundRect">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5"/>
          <p:cNvSpPr/>
          <p:nvPr/>
        </p:nvSpPr>
        <p:spPr>
          <a:xfrm flipH="1" rot="711236">
            <a:off x="5181012" y="2627201"/>
            <a:ext cx="1350909" cy="57662"/>
          </a:xfrm>
          <a:prstGeom prst="roundRect">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3" name="Google Shape;143;p15"/>
          <p:cNvGrpSpPr/>
          <p:nvPr/>
        </p:nvGrpSpPr>
        <p:grpSpPr>
          <a:xfrm>
            <a:off x="5586175" y="2683244"/>
            <a:ext cx="1712700" cy="1230715"/>
            <a:chOff x="5796625" y="2541798"/>
            <a:chExt cx="1712700" cy="1230715"/>
          </a:xfrm>
        </p:grpSpPr>
        <p:sp>
          <p:nvSpPr>
            <p:cNvPr id="144" name="Google Shape;144;p15"/>
            <p:cNvSpPr/>
            <p:nvPr/>
          </p:nvSpPr>
          <p:spPr>
            <a:xfrm rot="-1789476">
              <a:off x="6572742" y="2571072"/>
              <a:ext cx="160451" cy="160451"/>
            </a:xfrm>
            <a:prstGeom prst="ellipse">
              <a:avLst/>
            </a:prstGeom>
            <a:solidFill>
              <a:srgbClr val="FFFFFF"/>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5"/>
            <p:cNvSpPr txBox="1"/>
            <p:nvPr/>
          </p:nvSpPr>
          <p:spPr>
            <a:xfrm>
              <a:off x="6296613" y="2735584"/>
              <a:ext cx="696900" cy="2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800">
                  <a:solidFill>
                    <a:srgbClr val="5E5E5E"/>
                  </a:solidFill>
                  <a:latin typeface="Roboto"/>
                  <a:ea typeface="Roboto"/>
                  <a:cs typeface="Roboto"/>
                  <a:sym typeface="Roboto"/>
                </a:rPr>
                <a:t>Validation</a:t>
              </a:r>
              <a:endParaRPr b="1" sz="800">
                <a:solidFill>
                  <a:srgbClr val="5E5E5E"/>
                </a:solidFill>
                <a:latin typeface="Roboto"/>
                <a:ea typeface="Roboto"/>
                <a:cs typeface="Roboto"/>
                <a:sym typeface="Roboto"/>
              </a:endParaRPr>
            </a:p>
          </p:txBody>
        </p:sp>
        <p:sp>
          <p:nvSpPr>
            <p:cNvPr id="146" name="Google Shape;146;p15"/>
            <p:cNvSpPr/>
            <p:nvPr/>
          </p:nvSpPr>
          <p:spPr>
            <a:xfrm>
              <a:off x="5796625" y="3069013"/>
              <a:ext cx="1712700" cy="703500"/>
            </a:xfrm>
            <a:prstGeom prst="roundRect">
              <a:avLst>
                <a:gd fmla="val 4485"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47" name="Google Shape;147;p15"/>
            <p:cNvSpPr txBox="1"/>
            <p:nvPr/>
          </p:nvSpPr>
          <p:spPr>
            <a:xfrm>
              <a:off x="5840875" y="3106213"/>
              <a:ext cx="1624200" cy="62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800">
                  <a:solidFill>
                    <a:srgbClr val="5E5E5E"/>
                  </a:solidFill>
                  <a:latin typeface="Roboto"/>
                  <a:ea typeface="Roboto"/>
                  <a:cs typeface="Roboto"/>
                  <a:sym typeface="Roboto"/>
                </a:rPr>
                <a:t>Since our expect dataset will be extremely small, we will use LOOCV for validation.</a:t>
              </a:r>
              <a:endParaRPr sz="800">
                <a:solidFill>
                  <a:srgbClr val="5E5E5E"/>
                </a:solidFill>
              </a:endParaRPr>
            </a:p>
          </p:txBody>
        </p:sp>
        <p:sp>
          <p:nvSpPr>
            <p:cNvPr id="148" name="Google Shape;148;p15"/>
            <p:cNvSpPr/>
            <p:nvPr/>
          </p:nvSpPr>
          <p:spPr>
            <a:xfrm>
              <a:off x="6607975" y="3004364"/>
              <a:ext cx="90000" cy="675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9" name="Google Shape;149;p15"/>
          <p:cNvSpPr/>
          <p:nvPr/>
        </p:nvSpPr>
        <p:spPr>
          <a:xfrm rot="-711236">
            <a:off x="3899938" y="2627201"/>
            <a:ext cx="1350909" cy="57662"/>
          </a:xfrm>
          <a:prstGeom prst="roundRect">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0" name="Google Shape;150;p15"/>
          <p:cNvGrpSpPr/>
          <p:nvPr/>
        </p:nvGrpSpPr>
        <p:grpSpPr>
          <a:xfrm>
            <a:off x="4333100" y="1382072"/>
            <a:ext cx="1712700" cy="1246754"/>
            <a:chOff x="4409300" y="1219942"/>
            <a:chExt cx="1712700" cy="1246754"/>
          </a:xfrm>
        </p:grpSpPr>
        <p:sp>
          <p:nvSpPr>
            <p:cNvPr id="151" name="Google Shape;151;p15"/>
            <p:cNvSpPr/>
            <p:nvPr/>
          </p:nvSpPr>
          <p:spPr>
            <a:xfrm rot="-1789476">
              <a:off x="5185416" y="2276970"/>
              <a:ext cx="160451" cy="160451"/>
            </a:xfrm>
            <a:prstGeom prst="ellipse">
              <a:avLst/>
            </a:prstGeom>
            <a:solidFill>
              <a:srgbClr val="FFFFFF"/>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5"/>
            <p:cNvSpPr txBox="1"/>
            <p:nvPr/>
          </p:nvSpPr>
          <p:spPr>
            <a:xfrm>
              <a:off x="4711700" y="1985296"/>
              <a:ext cx="950700" cy="219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800">
                  <a:solidFill>
                    <a:srgbClr val="5E5E5E"/>
                  </a:solidFill>
                  <a:latin typeface="Roboto"/>
                  <a:ea typeface="Roboto"/>
                  <a:cs typeface="Roboto"/>
                  <a:sym typeface="Roboto"/>
                </a:rPr>
                <a:t>Building model</a:t>
              </a:r>
              <a:endParaRPr b="1" sz="800">
                <a:solidFill>
                  <a:srgbClr val="5E5E5E"/>
                </a:solidFill>
                <a:latin typeface="Roboto"/>
                <a:ea typeface="Roboto"/>
                <a:cs typeface="Roboto"/>
                <a:sym typeface="Roboto"/>
              </a:endParaRPr>
            </a:p>
          </p:txBody>
        </p:sp>
        <p:sp>
          <p:nvSpPr>
            <p:cNvPr id="153" name="Google Shape;153;p15"/>
            <p:cNvSpPr/>
            <p:nvPr/>
          </p:nvSpPr>
          <p:spPr>
            <a:xfrm>
              <a:off x="4409300" y="1219942"/>
              <a:ext cx="1712700" cy="703500"/>
            </a:xfrm>
            <a:prstGeom prst="roundRect">
              <a:avLst>
                <a:gd fmla="val 4485"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54" name="Google Shape;154;p15"/>
            <p:cNvSpPr/>
            <p:nvPr/>
          </p:nvSpPr>
          <p:spPr>
            <a:xfrm rot="10800000">
              <a:off x="5220625" y="1919036"/>
              <a:ext cx="90000" cy="675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5"/>
            <p:cNvSpPr txBox="1"/>
            <p:nvPr/>
          </p:nvSpPr>
          <p:spPr>
            <a:xfrm>
              <a:off x="4453550" y="1257142"/>
              <a:ext cx="1624200" cy="62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800">
                  <a:solidFill>
                    <a:srgbClr val="5E5E5E"/>
                  </a:solidFill>
                  <a:latin typeface="Roboto"/>
                  <a:ea typeface="Roboto"/>
                  <a:cs typeface="Roboto"/>
                  <a:sym typeface="Roboto"/>
                </a:rPr>
                <a:t>If we had get any historical data from previous phase, we can build our prediction model.</a:t>
              </a:r>
              <a:endParaRPr sz="800">
                <a:solidFill>
                  <a:srgbClr val="5E5E5E"/>
                </a:solidFill>
              </a:endParaRPr>
            </a:p>
          </p:txBody>
        </p:sp>
      </p:grpSp>
      <p:sp>
        <p:nvSpPr>
          <p:cNvPr id="156" name="Google Shape;156;p15"/>
          <p:cNvSpPr/>
          <p:nvPr/>
        </p:nvSpPr>
        <p:spPr>
          <a:xfrm flipH="1" rot="711236">
            <a:off x="2608258" y="2627201"/>
            <a:ext cx="1350909" cy="57662"/>
          </a:xfrm>
          <a:prstGeom prst="roundRect">
            <a:avLst>
              <a:gd fmla="val 50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EFEFEF"/>
              </a:solidFill>
            </a:endParaRPr>
          </a:p>
        </p:txBody>
      </p:sp>
      <p:sp>
        <p:nvSpPr>
          <p:cNvPr id="157" name="Google Shape;157;p15"/>
          <p:cNvSpPr/>
          <p:nvPr/>
        </p:nvSpPr>
        <p:spPr>
          <a:xfrm rot="-711236">
            <a:off x="1334133" y="2627201"/>
            <a:ext cx="1350909" cy="57662"/>
          </a:xfrm>
          <a:prstGeom prst="roundRect">
            <a:avLst>
              <a:gd fmla="val 50000"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8" name="Google Shape;158;p15"/>
          <p:cNvGrpSpPr/>
          <p:nvPr/>
        </p:nvGrpSpPr>
        <p:grpSpPr>
          <a:xfrm>
            <a:off x="1789939" y="1147239"/>
            <a:ext cx="1752092" cy="1481642"/>
            <a:chOff x="1637475" y="1219942"/>
            <a:chExt cx="1712700" cy="1246754"/>
          </a:xfrm>
        </p:grpSpPr>
        <p:sp>
          <p:nvSpPr>
            <p:cNvPr id="159" name="Google Shape;159;p15"/>
            <p:cNvSpPr/>
            <p:nvPr/>
          </p:nvSpPr>
          <p:spPr>
            <a:xfrm>
              <a:off x="1637475" y="1219942"/>
              <a:ext cx="1712700" cy="703500"/>
            </a:xfrm>
            <a:prstGeom prst="roundRect">
              <a:avLst>
                <a:gd fmla="val 4485"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60" name="Google Shape;160;p15"/>
            <p:cNvSpPr txBox="1"/>
            <p:nvPr/>
          </p:nvSpPr>
          <p:spPr>
            <a:xfrm>
              <a:off x="2115492" y="1985287"/>
              <a:ext cx="1097400" cy="262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800">
                  <a:solidFill>
                    <a:srgbClr val="701C7F"/>
                  </a:solidFill>
                  <a:latin typeface="Roboto"/>
                  <a:ea typeface="Roboto"/>
                  <a:cs typeface="Roboto"/>
                  <a:sym typeface="Roboto"/>
                </a:rPr>
                <a:t>Data collecting</a:t>
              </a:r>
              <a:endParaRPr b="1" sz="800">
                <a:solidFill>
                  <a:srgbClr val="701C7F"/>
                </a:solidFill>
                <a:latin typeface="Roboto"/>
                <a:ea typeface="Roboto"/>
                <a:cs typeface="Roboto"/>
                <a:sym typeface="Roboto"/>
              </a:endParaRPr>
            </a:p>
          </p:txBody>
        </p:sp>
        <p:sp>
          <p:nvSpPr>
            <p:cNvPr id="161" name="Google Shape;161;p15"/>
            <p:cNvSpPr/>
            <p:nvPr/>
          </p:nvSpPr>
          <p:spPr>
            <a:xfrm rot="10800000">
              <a:off x="2448800" y="1919036"/>
              <a:ext cx="90000" cy="67500"/>
            </a:xfrm>
            <a:prstGeom prst="triangle">
              <a:avLst>
                <a:gd fmla="val 50000"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5"/>
            <p:cNvSpPr txBox="1"/>
            <p:nvPr/>
          </p:nvSpPr>
          <p:spPr>
            <a:xfrm>
              <a:off x="1681725" y="1257142"/>
              <a:ext cx="1624200" cy="62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800">
                  <a:solidFill>
                    <a:srgbClr val="FFFFFF"/>
                  </a:solidFill>
                  <a:latin typeface="Roboto"/>
                  <a:ea typeface="Roboto"/>
                  <a:cs typeface="Roboto"/>
                  <a:sym typeface="Roboto"/>
                </a:rPr>
                <a:t>research/</a:t>
              </a:r>
              <a:r>
                <a:rPr lang="en" sz="800">
                  <a:solidFill>
                    <a:srgbClr val="FFFFFF"/>
                  </a:solidFill>
                  <a:latin typeface="Roboto"/>
                  <a:ea typeface="Roboto"/>
                  <a:cs typeface="Roboto"/>
                  <a:sym typeface="Roboto"/>
                </a:rPr>
                <a:t>Identifying the problem</a:t>
              </a:r>
              <a:endParaRPr sz="800">
                <a:solidFill>
                  <a:srgbClr val="FFFFFF"/>
                </a:solidFill>
                <a:latin typeface="Roboto"/>
                <a:ea typeface="Roboto"/>
                <a:cs typeface="Roboto"/>
                <a:sym typeface="Roboto"/>
              </a:endParaRPr>
            </a:p>
            <a:p>
              <a:pPr indent="0" lvl="0" marL="0" rtl="0" algn="ctr">
                <a:lnSpc>
                  <a:spcPct val="115000"/>
                </a:lnSpc>
                <a:spcBef>
                  <a:spcPts val="1600"/>
                </a:spcBef>
                <a:spcAft>
                  <a:spcPts val="1600"/>
                </a:spcAft>
                <a:buNone/>
              </a:pPr>
              <a:r>
                <a:rPr lang="en" sz="800">
                  <a:solidFill>
                    <a:srgbClr val="FFFFFF"/>
                  </a:solidFill>
                  <a:latin typeface="Roboto"/>
                  <a:ea typeface="Roboto"/>
                  <a:cs typeface="Roboto"/>
                  <a:sym typeface="Roboto"/>
                </a:rPr>
                <a:t>collect the original data</a:t>
              </a:r>
              <a:endParaRPr sz="800">
                <a:solidFill>
                  <a:srgbClr val="FFFFFF"/>
                </a:solidFill>
              </a:endParaRPr>
            </a:p>
          </p:txBody>
        </p:sp>
        <p:sp>
          <p:nvSpPr>
            <p:cNvPr id="163" name="Google Shape;163;p15"/>
            <p:cNvSpPr/>
            <p:nvPr/>
          </p:nvSpPr>
          <p:spPr>
            <a:xfrm rot="-1789476">
              <a:off x="2410765" y="2276970"/>
              <a:ext cx="160451" cy="160451"/>
            </a:xfrm>
            <a:prstGeom prst="ellipse">
              <a:avLst/>
            </a:prstGeom>
            <a:solidFill>
              <a:srgbClr val="FFFFFF"/>
            </a:solidFill>
            <a:ln cap="flat" cmpd="sng" w="38100">
              <a:solidFill>
                <a:srgbClr val="701C7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 name="Google Shape;164;p15"/>
          <p:cNvGrpSpPr/>
          <p:nvPr/>
        </p:nvGrpSpPr>
        <p:grpSpPr>
          <a:xfrm>
            <a:off x="3113875" y="2725594"/>
            <a:ext cx="1712700" cy="1230715"/>
            <a:chOff x="5796625" y="2541798"/>
            <a:chExt cx="1712700" cy="1230715"/>
          </a:xfrm>
        </p:grpSpPr>
        <p:sp>
          <p:nvSpPr>
            <p:cNvPr id="165" name="Google Shape;165;p15"/>
            <p:cNvSpPr/>
            <p:nvPr/>
          </p:nvSpPr>
          <p:spPr>
            <a:xfrm rot="-1789476">
              <a:off x="6572742" y="2571072"/>
              <a:ext cx="160451" cy="160451"/>
            </a:xfrm>
            <a:prstGeom prst="ellipse">
              <a:avLst/>
            </a:prstGeom>
            <a:solidFill>
              <a:srgbClr val="FFFFFF"/>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5"/>
            <p:cNvSpPr txBox="1"/>
            <p:nvPr/>
          </p:nvSpPr>
          <p:spPr>
            <a:xfrm>
              <a:off x="6111750" y="2735579"/>
              <a:ext cx="959700" cy="268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800">
                  <a:solidFill>
                    <a:srgbClr val="5E5E5E"/>
                  </a:solidFill>
                  <a:latin typeface="Roboto"/>
                  <a:ea typeface="Roboto"/>
                  <a:cs typeface="Roboto"/>
                  <a:sym typeface="Roboto"/>
                </a:rPr>
                <a:t>Data cleaning</a:t>
              </a:r>
              <a:endParaRPr b="1" sz="800">
                <a:solidFill>
                  <a:srgbClr val="5E5E5E"/>
                </a:solidFill>
                <a:latin typeface="Roboto"/>
                <a:ea typeface="Roboto"/>
                <a:cs typeface="Roboto"/>
                <a:sym typeface="Roboto"/>
              </a:endParaRPr>
            </a:p>
          </p:txBody>
        </p:sp>
        <p:sp>
          <p:nvSpPr>
            <p:cNvPr id="167" name="Google Shape;167;p15"/>
            <p:cNvSpPr/>
            <p:nvPr/>
          </p:nvSpPr>
          <p:spPr>
            <a:xfrm>
              <a:off x="5796625" y="3069013"/>
              <a:ext cx="1712700" cy="703500"/>
            </a:xfrm>
            <a:prstGeom prst="roundRect">
              <a:avLst>
                <a:gd fmla="val 4485"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68" name="Google Shape;168;p15"/>
            <p:cNvSpPr txBox="1"/>
            <p:nvPr/>
          </p:nvSpPr>
          <p:spPr>
            <a:xfrm>
              <a:off x="5840875" y="3106213"/>
              <a:ext cx="1624200" cy="62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800">
                  <a:solidFill>
                    <a:srgbClr val="5E5E5E"/>
                  </a:solidFill>
                  <a:latin typeface="Roboto"/>
                  <a:ea typeface="Roboto"/>
                  <a:cs typeface="Roboto"/>
                  <a:sym typeface="Roboto"/>
                </a:rPr>
                <a:t>Cleaning the data we have got and insert into database.</a:t>
              </a:r>
              <a:endParaRPr sz="800">
                <a:solidFill>
                  <a:srgbClr val="5E5E5E"/>
                </a:solidFill>
              </a:endParaRPr>
            </a:p>
          </p:txBody>
        </p:sp>
        <p:sp>
          <p:nvSpPr>
            <p:cNvPr id="169" name="Google Shape;169;p15"/>
            <p:cNvSpPr/>
            <p:nvPr/>
          </p:nvSpPr>
          <p:spPr>
            <a:xfrm>
              <a:off x="6607975" y="3004364"/>
              <a:ext cx="90000" cy="675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0" name="Google Shape;170;p15"/>
          <p:cNvGrpSpPr/>
          <p:nvPr/>
        </p:nvGrpSpPr>
        <p:grpSpPr>
          <a:xfrm>
            <a:off x="6877300" y="1382072"/>
            <a:ext cx="1712700" cy="1246754"/>
            <a:chOff x="4409300" y="1219942"/>
            <a:chExt cx="1712700" cy="1246754"/>
          </a:xfrm>
        </p:grpSpPr>
        <p:sp>
          <p:nvSpPr>
            <p:cNvPr id="171" name="Google Shape;171;p15"/>
            <p:cNvSpPr/>
            <p:nvPr/>
          </p:nvSpPr>
          <p:spPr>
            <a:xfrm rot="-1789476">
              <a:off x="5185416" y="2276970"/>
              <a:ext cx="160451" cy="160451"/>
            </a:xfrm>
            <a:prstGeom prst="ellipse">
              <a:avLst/>
            </a:prstGeom>
            <a:solidFill>
              <a:srgbClr val="FFFFFF"/>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5"/>
            <p:cNvSpPr txBox="1"/>
            <p:nvPr/>
          </p:nvSpPr>
          <p:spPr>
            <a:xfrm>
              <a:off x="4686325" y="1985296"/>
              <a:ext cx="1114800" cy="262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800">
                  <a:solidFill>
                    <a:srgbClr val="5E5E5E"/>
                  </a:solidFill>
                  <a:latin typeface="Roboto"/>
                  <a:ea typeface="Roboto"/>
                  <a:cs typeface="Roboto"/>
                  <a:sym typeface="Roboto"/>
                </a:rPr>
                <a:t>Final Presentation</a:t>
              </a:r>
              <a:endParaRPr b="1" sz="800">
                <a:solidFill>
                  <a:srgbClr val="5E5E5E"/>
                </a:solidFill>
                <a:latin typeface="Roboto"/>
                <a:ea typeface="Roboto"/>
                <a:cs typeface="Roboto"/>
                <a:sym typeface="Roboto"/>
              </a:endParaRPr>
            </a:p>
          </p:txBody>
        </p:sp>
        <p:sp>
          <p:nvSpPr>
            <p:cNvPr id="173" name="Google Shape;173;p15"/>
            <p:cNvSpPr/>
            <p:nvPr/>
          </p:nvSpPr>
          <p:spPr>
            <a:xfrm>
              <a:off x="4409300" y="1219942"/>
              <a:ext cx="1712700" cy="703500"/>
            </a:xfrm>
            <a:prstGeom prst="roundRect">
              <a:avLst>
                <a:gd fmla="val 4485"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74" name="Google Shape;174;p15"/>
            <p:cNvSpPr/>
            <p:nvPr/>
          </p:nvSpPr>
          <p:spPr>
            <a:xfrm rot="10800000">
              <a:off x="5220625" y="1919036"/>
              <a:ext cx="90000" cy="675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5"/>
            <p:cNvSpPr txBox="1"/>
            <p:nvPr/>
          </p:nvSpPr>
          <p:spPr>
            <a:xfrm>
              <a:off x="4453550" y="1257142"/>
              <a:ext cx="1624200" cy="62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800">
                  <a:solidFill>
                    <a:srgbClr val="5E5E5E"/>
                  </a:solidFill>
                  <a:latin typeface="Roboto"/>
                  <a:ea typeface="Roboto"/>
                  <a:cs typeface="Roboto"/>
                  <a:sym typeface="Roboto"/>
                </a:rPr>
                <a:t>We will give our final report based on the modeling and dataset.</a:t>
              </a:r>
              <a:endParaRPr sz="800">
                <a:solidFill>
                  <a:srgbClr val="5E5E5E"/>
                </a:solidFil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Dataset (The challenge we face)</a:t>
            </a:r>
            <a:endParaRPr/>
          </a:p>
        </p:txBody>
      </p:sp>
      <p:sp>
        <p:nvSpPr>
          <p:cNvPr id="181" name="Google Shape;181;p16"/>
          <p:cNvSpPr txBox="1"/>
          <p:nvPr>
            <p:ph idx="1" type="body"/>
          </p:nvPr>
        </p:nvSpPr>
        <p:spPr>
          <a:xfrm>
            <a:off x="311700" y="1770950"/>
            <a:ext cx="8520600" cy="2992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No historical data. The data provided by the company is informal and only about 20 records are somehow helpful.</a:t>
            </a:r>
            <a:endParaRPr/>
          </a:p>
          <a:p>
            <a:pPr indent="-311150" lvl="0" marL="457200" rtl="0" algn="l">
              <a:spcBef>
                <a:spcPts val="0"/>
              </a:spcBef>
              <a:spcAft>
                <a:spcPts val="0"/>
              </a:spcAft>
              <a:buSzPts val="1300"/>
              <a:buAutoNum type="arabicPeriod"/>
            </a:pPr>
            <a:r>
              <a:rPr lang="en"/>
              <a:t>Only a few </a:t>
            </a:r>
            <a:r>
              <a:rPr lang="en"/>
              <a:t>similar</a:t>
            </a:r>
            <a:r>
              <a:rPr lang="en"/>
              <a:t> products </a:t>
            </a:r>
            <a:r>
              <a:rPr lang="en"/>
              <a:t>available</a:t>
            </a:r>
            <a:r>
              <a:rPr lang="en"/>
              <a:t> in the US market. It is a new kind of investment that different than traditional investment, like stock and </a:t>
            </a:r>
            <a:r>
              <a:rPr lang="en"/>
              <a:t>municipal</a:t>
            </a:r>
            <a:r>
              <a:rPr lang="en"/>
              <a:t> bond. </a:t>
            </a:r>
            <a:endParaRPr/>
          </a:p>
          <a:p>
            <a:pPr indent="-311150" lvl="0" marL="457200" rtl="0" algn="l">
              <a:spcBef>
                <a:spcPts val="0"/>
              </a:spcBef>
              <a:spcAft>
                <a:spcPts val="0"/>
              </a:spcAft>
              <a:buSzPts val="1300"/>
              <a:buAutoNum type="arabicPeriod"/>
            </a:pPr>
            <a:r>
              <a:rPr lang="en"/>
              <a:t>The only similar product MINI BOND(not </a:t>
            </a:r>
            <a:r>
              <a:rPr lang="en"/>
              <a:t>exactly</a:t>
            </a:r>
            <a:r>
              <a:rPr lang="en"/>
              <a:t> the same as the mentioned MICRO BOND) was sold in UK, but just got banned last year for security issues.</a:t>
            </a:r>
            <a:endParaRPr/>
          </a:p>
          <a:p>
            <a:pPr indent="-311150" lvl="0" marL="457200" rtl="0" algn="l">
              <a:spcBef>
                <a:spcPts val="0"/>
              </a:spcBef>
              <a:spcAft>
                <a:spcPts val="0"/>
              </a:spcAft>
              <a:buSzPts val="1300"/>
              <a:buAutoNum type="arabicPeriod"/>
            </a:pPr>
            <a:r>
              <a:rPr lang="en"/>
              <a:t>Most data related to the investment preference or geographic trade history are private. Purchasing this kind of data(APIs) is expensive and </a:t>
            </a:r>
            <a:r>
              <a:rPr lang="en"/>
              <a:t>unaffordable</a:t>
            </a:r>
            <a:r>
              <a:rPr lang="en"/>
              <a:t>. Even though if we can get this kind of data in the future, we are afraid that the prediction would not be accurate because it is different than other investment methods.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7"/>
          <p:cNvSpPr txBox="1"/>
          <p:nvPr>
            <p:ph type="title"/>
          </p:nvPr>
        </p:nvSpPr>
        <p:spPr>
          <a:xfrm>
            <a:off x="339925" y="330025"/>
            <a:ext cx="8520600" cy="83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Dataset</a:t>
            </a:r>
            <a:endParaRPr/>
          </a:p>
        </p:txBody>
      </p:sp>
      <p:pic>
        <p:nvPicPr>
          <p:cNvPr id="187" name="Google Shape;187;p17"/>
          <p:cNvPicPr preferRelativeResize="0"/>
          <p:nvPr/>
        </p:nvPicPr>
        <p:blipFill>
          <a:blip r:embed="rId3">
            <a:alphaModFix/>
          </a:blip>
          <a:stretch>
            <a:fillRect/>
          </a:stretch>
        </p:blipFill>
        <p:spPr>
          <a:xfrm>
            <a:off x="1436938" y="2067248"/>
            <a:ext cx="7579898" cy="2918826"/>
          </a:xfrm>
          <a:prstGeom prst="rect">
            <a:avLst/>
          </a:prstGeom>
          <a:noFill/>
          <a:ln>
            <a:noFill/>
          </a:ln>
        </p:spPr>
      </p:pic>
      <p:grpSp>
        <p:nvGrpSpPr>
          <p:cNvPr id="188" name="Google Shape;188;p17"/>
          <p:cNvGrpSpPr/>
          <p:nvPr/>
        </p:nvGrpSpPr>
        <p:grpSpPr>
          <a:xfrm>
            <a:off x="3714368" y="1267143"/>
            <a:ext cx="1531979" cy="1425868"/>
            <a:chOff x="1118224" y="341749"/>
            <a:chExt cx="2048100" cy="2490600"/>
          </a:xfrm>
        </p:grpSpPr>
        <p:sp>
          <p:nvSpPr>
            <p:cNvPr id="189" name="Google Shape;189;p17"/>
            <p:cNvSpPr/>
            <p:nvPr/>
          </p:nvSpPr>
          <p:spPr>
            <a:xfrm>
              <a:off x="1118224" y="341749"/>
              <a:ext cx="2048100" cy="2490600"/>
            </a:xfrm>
            <a:prstGeom prst="rect">
              <a:avLst/>
            </a:prstGeom>
            <a:solidFill>
              <a:srgbClr val="FFFFFF"/>
            </a:solidFill>
            <a:ln cap="flat" cmpd="sng" w="19050">
              <a:solidFill>
                <a:srgbClr val="1D7E7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
            </a:p>
          </p:txBody>
        </p:sp>
        <p:sp>
          <p:nvSpPr>
            <p:cNvPr id="190" name="Google Shape;190;p17"/>
            <p:cNvSpPr/>
            <p:nvPr/>
          </p:nvSpPr>
          <p:spPr>
            <a:xfrm>
              <a:off x="1233849" y="682808"/>
              <a:ext cx="1815000" cy="46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solidFill>
                    <a:srgbClr val="1D7E74"/>
                  </a:solidFill>
                  <a:latin typeface="Roboto"/>
                  <a:ea typeface="Roboto"/>
                  <a:cs typeface="Roboto"/>
                  <a:sym typeface="Roboto"/>
                </a:rPr>
                <a:t>10% Missing</a:t>
              </a:r>
              <a:endParaRPr sz="2500">
                <a:solidFill>
                  <a:srgbClr val="1D7E74"/>
                </a:solidFill>
                <a:latin typeface="Roboto Thin"/>
                <a:ea typeface="Roboto Thin"/>
                <a:cs typeface="Roboto Thin"/>
                <a:sym typeface="Roboto Thin"/>
              </a:endParaRPr>
            </a:p>
          </p:txBody>
        </p:sp>
      </p:grpSp>
      <p:grpSp>
        <p:nvGrpSpPr>
          <p:cNvPr id="191" name="Google Shape;191;p17"/>
          <p:cNvGrpSpPr/>
          <p:nvPr/>
        </p:nvGrpSpPr>
        <p:grpSpPr>
          <a:xfrm>
            <a:off x="508161" y="1267143"/>
            <a:ext cx="1531979" cy="1425868"/>
            <a:chOff x="1118224" y="341749"/>
            <a:chExt cx="2048100" cy="2490600"/>
          </a:xfrm>
        </p:grpSpPr>
        <p:sp>
          <p:nvSpPr>
            <p:cNvPr id="192" name="Google Shape;192;p17"/>
            <p:cNvSpPr/>
            <p:nvPr/>
          </p:nvSpPr>
          <p:spPr>
            <a:xfrm>
              <a:off x="1118224" y="341749"/>
              <a:ext cx="2048100" cy="2490600"/>
            </a:xfrm>
            <a:prstGeom prst="rect">
              <a:avLst/>
            </a:prstGeom>
            <a:solidFill>
              <a:srgbClr val="FFFFFF"/>
            </a:solidFill>
            <a:ln cap="flat" cmpd="sng" w="19050">
              <a:solidFill>
                <a:srgbClr val="1D7E7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
            </a:p>
          </p:txBody>
        </p:sp>
        <p:sp>
          <p:nvSpPr>
            <p:cNvPr id="193" name="Google Shape;193;p17"/>
            <p:cNvSpPr/>
            <p:nvPr/>
          </p:nvSpPr>
          <p:spPr>
            <a:xfrm>
              <a:off x="1226019" y="757198"/>
              <a:ext cx="1815000" cy="198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solidFill>
                    <a:srgbClr val="1D7E74"/>
                  </a:solidFill>
                  <a:latin typeface="Roboto"/>
                  <a:ea typeface="Roboto"/>
                  <a:cs typeface="Roboto"/>
                  <a:sym typeface="Roboto"/>
                </a:rPr>
                <a:t>200 </a:t>
              </a:r>
              <a:r>
                <a:rPr b="1" lang="en" sz="1500">
                  <a:solidFill>
                    <a:srgbClr val="1D7E74"/>
                  </a:solidFill>
                  <a:latin typeface="Roboto"/>
                  <a:ea typeface="Roboto"/>
                  <a:cs typeface="Roboto"/>
                  <a:sym typeface="Roboto"/>
                </a:rPr>
                <a:t>Obs</a:t>
              </a:r>
              <a:r>
                <a:rPr b="1" lang="en" sz="1500">
                  <a:solidFill>
                    <a:srgbClr val="1D7E74"/>
                  </a:solidFill>
                  <a:latin typeface="Roboto"/>
                  <a:ea typeface="Roboto"/>
                  <a:cs typeface="Roboto"/>
                  <a:sym typeface="Roboto"/>
                </a:rPr>
                <a:t>e</a:t>
              </a:r>
              <a:r>
                <a:rPr b="1" lang="en" sz="1500">
                  <a:solidFill>
                    <a:srgbClr val="1D7E74"/>
                  </a:solidFill>
                  <a:latin typeface="Roboto"/>
                  <a:ea typeface="Roboto"/>
                  <a:cs typeface="Roboto"/>
                  <a:sym typeface="Roboto"/>
                </a:rPr>
                <a:t>rvations</a:t>
              </a:r>
              <a:endParaRPr sz="1500">
                <a:solidFill>
                  <a:srgbClr val="1D7E74"/>
                </a:solidFill>
                <a:latin typeface="Roboto Thin"/>
                <a:ea typeface="Roboto Thin"/>
                <a:cs typeface="Roboto Thin"/>
                <a:sym typeface="Roboto Thin"/>
              </a:endParaRPr>
            </a:p>
          </p:txBody>
        </p:sp>
      </p:grpSp>
      <p:grpSp>
        <p:nvGrpSpPr>
          <p:cNvPr id="194" name="Google Shape;194;p17"/>
          <p:cNvGrpSpPr/>
          <p:nvPr/>
        </p:nvGrpSpPr>
        <p:grpSpPr>
          <a:xfrm>
            <a:off x="2111264" y="1267143"/>
            <a:ext cx="1531979" cy="1425868"/>
            <a:chOff x="1118224" y="341749"/>
            <a:chExt cx="2048100" cy="2490600"/>
          </a:xfrm>
        </p:grpSpPr>
        <p:sp>
          <p:nvSpPr>
            <p:cNvPr id="195" name="Google Shape;195;p17"/>
            <p:cNvSpPr/>
            <p:nvPr/>
          </p:nvSpPr>
          <p:spPr>
            <a:xfrm>
              <a:off x="1118224" y="341749"/>
              <a:ext cx="2048100" cy="2490600"/>
            </a:xfrm>
            <a:prstGeom prst="rect">
              <a:avLst/>
            </a:prstGeom>
            <a:solidFill>
              <a:srgbClr val="FFFFFF"/>
            </a:solidFill>
            <a:ln cap="flat" cmpd="sng" w="19050">
              <a:solidFill>
                <a:srgbClr val="1D7E7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
            </a:p>
          </p:txBody>
        </p:sp>
        <p:sp>
          <p:nvSpPr>
            <p:cNvPr id="196" name="Google Shape;196;p17"/>
            <p:cNvSpPr/>
            <p:nvPr/>
          </p:nvSpPr>
          <p:spPr>
            <a:xfrm>
              <a:off x="1233844" y="620801"/>
              <a:ext cx="1815000" cy="52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1D7E74"/>
                  </a:solidFill>
                  <a:latin typeface="Roboto"/>
                  <a:ea typeface="Roboto"/>
                  <a:cs typeface="Roboto"/>
                  <a:sym typeface="Roboto"/>
                </a:rPr>
                <a:t>6 </a:t>
              </a:r>
              <a:endParaRPr b="1" sz="2300">
                <a:solidFill>
                  <a:srgbClr val="1D7E74"/>
                </a:solidFill>
                <a:latin typeface="Roboto"/>
                <a:ea typeface="Roboto"/>
                <a:cs typeface="Roboto"/>
                <a:sym typeface="Roboto"/>
              </a:endParaRPr>
            </a:p>
            <a:p>
              <a:pPr indent="0" lvl="0" marL="0" rtl="0" algn="l">
                <a:spcBef>
                  <a:spcPts val="0"/>
                </a:spcBef>
                <a:spcAft>
                  <a:spcPts val="0"/>
                </a:spcAft>
                <a:buNone/>
              </a:pPr>
              <a:r>
                <a:rPr b="1" lang="en" sz="2400">
                  <a:solidFill>
                    <a:srgbClr val="1D7E74"/>
                  </a:solidFill>
                  <a:latin typeface="Roboto"/>
                  <a:ea typeface="Roboto"/>
                  <a:cs typeface="Roboto"/>
                  <a:sym typeface="Roboto"/>
                </a:rPr>
                <a:t>features</a:t>
              </a:r>
              <a:endParaRPr sz="2300">
                <a:solidFill>
                  <a:srgbClr val="1D7E74"/>
                </a:solidFill>
                <a:latin typeface="Roboto Thin"/>
                <a:ea typeface="Roboto Thin"/>
                <a:cs typeface="Roboto Thin"/>
                <a:sym typeface="Roboto Thin"/>
              </a:endParaRPr>
            </a:p>
          </p:txBody>
        </p:sp>
      </p:grpSp>
      <p:grpSp>
        <p:nvGrpSpPr>
          <p:cNvPr id="197" name="Google Shape;197;p17"/>
          <p:cNvGrpSpPr/>
          <p:nvPr/>
        </p:nvGrpSpPr>
        <p:grpSpPr>
          <a:xfrm>
            <a:off x="5317468" y="1267143"/>
            <a:ext cx="1531979" cy="1425868"/>
            <a:chOff x="1118224" y="341749"/>
            <a:chExt cx="2048100" cy="2490600"/>
          </a:xfrm>
        </p:grpSpPr>
        <p:sp>
          <p:nvSpPr>
            <p:cNvPr id="198" name="Google Shape;198;p17"/>
            <p:cNvSpPr/>
            <p:nvPr/>
          </p:nvSpPr>
          <p:spPr>
            <a:xfrm>
              <a:off x="1118224" y="341749"/>
              <a:ext cx="2048100" cy="2490600"/>
            </a:xfrm>
            <a:prstGeom prst="rect">
              <a:avLst/>
            </a:prstGeom>
            <a:solidFill>
              <a:srgbClr val="FFFFFF"/>
            </a:solidFill>
            <a:ln cap="flat" cmpd="sng" w="19050">
              <a:solidFill>
                <a:srgbClr val="1D7E7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
            </a:p>
          </p:txBody>
        </p:sp>
        <p:sp>
          <p:nvSpPr>
            <p:cNvPr id="199" name="Google Shape;199;p17"/>
            <p:cNvSpPr/>
            <p:nvPr/>
          </p:nvSpPr>
          <p:spPr>
            <a:xfrm>
              <a:off x="1234785" y="633507"/>
              <a:ext cx="1815000" cy="46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1D7E74"/>
                  </a:solidFill>
                  <a:latin typeface="Roboto"/>
                  <a:ea typeface="Roboto"/>
                  <a:cs typeface="Roboto"/>
                  <a:sym typeface="Roboto"/>
                </a:rPr>
                <a:t>No</a:t>
              </a:r>
              <a:r>
                <a:rPr b="1" lang="en" sz="2000">
                  <a:solidFill>
                    <a:srgbClr val="1D7E74"/>
                  </a:solidFill>
                  <a:latin typeface="Roboto"/>
                  <a:ea typeface="Roboto"/>
                  <a:cs typeface="Roboto"/>
                  <a:sym typeface="Roboto"/>
                </a:rPr>
                <a:t> prediction variable</a:t>
              </a:r>
              <a:endParaRPr sz="1700">
                <a:solidFill>
                  <a:srgbClr val="1D7E74"/>
                </a:solidFill>
                <a:latin typeface="Roboto Thin"/>
                <a:ea typeface="Roboto Thin"/>
                <a:cs typeface="Roboto Thin"/>
                <a:sym typeface="Roboto Thin"/>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8"/>
          <p:cNvSpPr txBox="1"/>
          <p:nvPr>
            <p:ph type="title"/>
          </p:nvPr>
        </p:nvSpPr>
        <p:spPr>
          <a:xfrm>
            <a:off x="579250" y="4787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Machine Learning Model </a:t>
            </a:r>
            <a:endParaRPr/>
          </a:p>
        </p:txBody>
      </p:sp>
      <p:sp>
        <p:nvSpPr>
          <p:cNvPr id="205" name="Google Shape;205;p18"/>
          <p:cNvSpPr txBox="1"/>
          <p:nvPr>
            <p:ph idx="1" type="body"/>
          </p:nvPr>
        </p:nvSpPr>
        <p:spPr>
          <a:xfrm>
            <a:off x="347000" y="1253450"/>
            <a:ext cx="8520600" cy="3354000"/>
          </a:xfrm>
          <a:prstGeom prst="rect">
            <a:avLst/>
          </a:prstGeom>
        </p:spPr>
        <p:txBody>
          <a:bodyPr anchorCtr="0" anchor="t" bIns="91425" lIns="91425" spcFirstLastPara="1" rIns="91425" wrap="square" tIns="91425">
            <a:noAutofit/>
          </a:bodyPr>
          <a:lstStyle/>
          <a:p>
            <a:pPr indent="-323850" lvl="0" marL="457200" rtl="0" algn="l">
              <a:lnSpc>
                <a:spcPct val="95000"/>
              </a:lnSpc>
              <a:spcBef>
                <a:spcPts val="0"/>
              </a:spcBef>
              <a:spcAft>
                <a:spcPts val="0"/>
              </a:spcAft>
              <a:buSzPts val="1500"/>
              <a:buChar char="●"/>
            </a:pPr>
            <a:r>
              <a:rPr lang="en" sz="1500"/>
              <a:t>Sentiment Analysis</a:t>
            </a:r>
            <a:endParaRPr sz="1500"/>
          </a:p>
          <a:p>
            <a:pPr indent="0" lvl="0" marL="457200" rtl="0" algn="l">
              <a:lnSpc>
                <a:spcPct val="95000"/>
              </a:lnSpc>
              <a:spcBef>
                <a:spcPts val="1200"/>
              </a:spcBef>
              <a:spcAft>
                <a:spcPts val="0"/>
              </a:spcAft>
              <a:buSzPts val="770"/>
              <a:buNone/>
            </a:pPr>
            <a:r>
              <a:rPr lang="en" sz="1500"/>
              <a:t> BERT - </a:t>
            </a:r>
            <a:r>
              <a:rPr lang="en" sz="1500">
                <a:latin typeface="Arial"/>
                <a:ea typeface="Arial"/>
                <a:cs typeface="Arial"/>
                <a:sym typeface="Arial"/>
              </a:rPr>
              <a:t>Bidirectional Transformers for Language</a:t>
            </a:r>
            <a:endParaRPr sz="1500">
              <a:latin typeface="Arial"/>
              <a:ea typeface="Arial"/>
              <a:cs typeface="Arial"/>
              <a:sym typeface="Arial"/>
            </a:endParaRPr>
          </a:p>
          <a:p>
            <a:pPr indent="0" lvl="0" marL="0" rtl="0" algn="l">
              <a:lnSpc>
                <a:spcPct val="95000"/>
              </a:lnSpc>
              <a:spcBef>
                <a:spcPts val="1200"/>
              </a:spcBef>
              <a:spcAft>
                <a:spcPts val="0"/>
              </a:spcAft>
              <a:buSzPts val="770"/>
              <a:buNone/>
            </a:pPr>
            <a:r>
              <a:t/>
            </a:r>
            <a:endParaRPr sz="1500">
              <a:latin typeface="Arial"/>
              <a:ea typeface="Arial"/>
              <a:cs typeface="Arial"/>
              <a:sym typeface="Arial"/>
            </a:endParaRPr>
          </a:p>
          <a:p>
            <a:pPr indent="-323850" lvl="0" marL="457200" rtl="0" algn="l">
              <a:lnSpc>
                <a:spcPct val="95000"/>
              </a:lnSpc>
              <a:spcBef>
                <a:spcPts val="1200"/>
              </a:spcBef>
              <a:spcAft>
                <a:spcPts val="0"/>
              </a:spcAft>
              <a:buSzPts val="1500"/>
              <a:buFont typeface="Arial"/>
              <a:buChar char="●"/>
            </a:pPr>
            <a:r>
              <a:rPr lang="en" sz="1500">
                <a:latin typeface="Arial"/>
                <a:ea typeface="Arial"/>
                <a:cs typeface="Arial"/>
                <a:sym typeface="Arial"/>
              </a:rPr>
              <a:t>Prediction</a:t>
            </a:r>
            <a:endParaRPr sz="1500">
              <a:latin typeface="Arial"/>
              <a:ea typeface="Arial"/>
              <a:cs typeface="Arial"/>
              <a:sym typeface="Arial"/>
            </a:endParaRPr>
          </a:p>
          <a:p>
            <a:pPr indent="0" lvl="0" marL="457200" rtl="0" algn="l">
              <a:lnSpc>
                <a:spcPct val="95000"/>
              </a:lnSpc>
              <a:spcBef>
                <a:spcPts val="1200"/>
              </a:spcBef>
              <a:spcAft>
                <a:spcPts val="0"/>
              </a:spcAft>
              <a:buSzPts val="770"/>
              <a:buNone/>
            </a:pPr>
            <a:r>
              <a:rPr lang="en" sz="1500">
                <a:latin typeface="Arial"/>
                <a:ea typeface="Arial"/>
                <a:cs typeface="Arial"/>
                <a:sym typeface="Arial"/>
              </a:rPr>
              <a:t>Linear Regression</a:t>
            </a:r>
            <a:endParaRPr sz="1500">
              <a:latin typeface="Arial"/>
              <a:ea typeface="Arial"/>
              <a:cs typeface="Arial"/>
              <a:sym typeface="Arial"/>
            </a:endParaRPr>
          </a:p>
          <a:p>
            <a:pPr indent="0" lvl="0" marL="457200" rtl="0" algn="l">
              <a:lnSpc>
                <a:spcPct val="95000"/>
              </a:lnSpc>
              <a:spcBef>
                <a:spcPts val="1200"/>
              </a:spcBef>
              <a:spcAft>
                <a:spcPts val="0"/>
              </a:spcAft>
              <a:buSzPts val="770"/>
              <a:buNone/>
            </a:pPr>
            <a:r>
              <a:rPr lang="en" sz="1500">
                <a:latin typeface="Arial"/>
                <a:ea typeface="Arial"/>
                <a:cs typeface="Arial"/>
                <a:sym typeface="Arial"/>
              </a:rPr>
              <a:t>Random Forest</a:t>
            </a:r>
            <a:endParaRPr sz="1500">
              <a:latin typeface="Arial"/>
              <a:ea typeface="Arial"/>
              <a:cs typeface="Arial"/>
              <a:sym typeface="Arial"/>
            </a:endParaRPr>
          </a:p>
          <a:p>
            <a:pPr indent="0" lvl="0" marL="457200" rtl="0" algn="l">
              <a:lnSpc>
                <a:spcPct val="95000"/>
              </a:lnSpc>
              <a:spcBef>
                <a:spcPts val="1200"/>
              </a:spcBef>
              <a:spcAft>
                <a:spcPts val="0"/>
              </a:spcAft>
              <a:buSzPts val="770"/>
              <a:buNone/>
            </a:pPr>
            <a:r>
              <a:t/>
            </a:r>
            <a:endParaRPr sz="1500">
              <a:latin typeface="Arial"/>
              <a:ea typeface="Arial"/>
              <a:cs typeface="Arial"/>
              <a:sym typeface="Arial"/>
            </a:endParaRPr>
          </a:p>
          <a:p>
            <a:pPr indent="-323850" lvl="0" marL="457200" rtl="0" algn="l">
              <a:lnSpc>
                <a:spcPct val="95000"/>
              </a:lnSpc>
              <a:spcBef>
                <a:spcPts val="1200"/>
              </a:spcBef>
              <a:spcAft>
                <a:spcPts val="0"/>
              </a:spcAft>
              <a:buSzPts val="1500"/>
              <a:buFont typeface="Arial"/>
              <a:buChar char="●"/>
            </a:pPr>
            <a:r>
              <a:rPr lang="en" sz="1500">
                <a:latin typeface="Arial"/>
                <a:ea typeface="Arial"/>
                <a:cs typeface="Arial"/>
                <a:sym typeface="Arial"/>
              </a:rPr>
              <a:t>Existing data: Clustering(unsupervised learning)</a:t>
            </a:r>
            <a:endParaRPr sz="1500">
              <a:latin typeface="Arial"/>
              <a:ea typeface="Arial"/>
              <a:cs typeface="Arial"/>
              <a:sym typeface="Arial"/>
            </a:endParaRPr>
          </a:p>
          <a:p>
            <a:pPr indent="0" lvl="0" marL="0" rtl="0" algn="l">
              <a:lnSpc>
                <a:spcPct val="95000"/>
              </a:lnSpc>
              <a:spcBef>
                <a:spcPts val="1200"/>
              </a:spcBef>
              <a:spcAft>
                <a:spcPts val="0"/>
              </a:spcAft>
              <a:buSzPts val="770"/>
              <a:buNone/>
            </a:pPr>
            <a:r>
              <a:rPr lang="en" sz="1500">
                <a:latin typeface="Arial"/>
                <a:ea typeface="Arial"/>
                <a:cs typeface="Arial"/>
                <a:sym typeface="Arial"/>
              </a:rPr>
              <a:t>	</a:t>
            </a:r>
            <a:endParaRPr sz="1500">
              <a:latin typeface="Arial"/>
              <a:ea typeface="Arial"/>
              <a:cs typeface="Arial"/>
              <a:sym typeface="Arial"/>
            </a:endParaRPr>
          </a:p>
          <a:p>
            <a:pPr indent="0" lvl="0" marL="457200" rtl="0" algn="l">
              <a:lnSpc>
                <a:spcPct val="95000"/>
              </a:lnSpc>
              <a:spcBef>
                <a:spcPts val="1200"/>
              </a:spcBef>
              <a:spcAft>
                <a:spcPts val="0"/>
              </a:spcAft>
              <a:buSzPts val="770"/>
              <a:buNone/>
            </a:pPr>
            <a:r>
              <a:t/>
            </a:r>
            <a:endParaRPr sz="1500">
              <a:latin typeface="Arial"/>
              <a:ea typeface="Arial"/>
              <a:cs typeface="Arial"/>
              <a:sym typeface="Arial"/>
            </a:endParaRPr>
          </a:p>
          <a:p>
            <a:pPr indent="0" lvl="0" marL="457200" rtl="0" algn="l">
              <a:lnSpc>
                <a:spcPct val="95000"/>
              </a:lnSpc>
              <a:spcBef>
                <a:spcPts val="1200"/>
              </a:spcBef>
              <a:spcAft>
                <a:spcPts val="1200"/>
              </a:spcAft>
              <a:buSzPts val="770"/>
              <a:buNone/>
            </a:pPr>
            <a:r>
              <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Validation</a:t>
            </a:r>
            <a:endParaRPr/>
          </a:p>
        </p:txBody>
      </p:sp>
      <p:sp>
        <p:nvSpPr>
          <p:cNvPr id="211" name="Google Shape;211;p19"/>
          <p:cNvSpPr txBox="1"/>
          <p:nvPr>
            <p:ph idx="1" type="body"/>
          </p:nvPr>
        </p:nvSpPr>
        <p:spPr>
          <a:xfrm>
            <a:off x="354025" y="1636900"/>
            <a:ext cx="8520600" cy="29493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AutoNum type="arabicPeriod"/>
            </a:pPr>
            <a:r>
              <a:rPr lang="en" sz="1700"/>
              <a:t>K</a:t>
            </a:r>
            <a:r>
              <a:rPr lang="en" sz="1700"/>
              <a:t>-fold Cross validation.</a:t>
            </a:r>
            <a:endParaRPr sz="1700"/>
          </a:p>
          <a:p>
            <a:pPr indent="-336550" lvl="0" marL="457200" rtl="0" algn="l">
              <a:spcBef>
                <a:spcPts val="0"/>
              </a:spcBef>
              <a:spcAft>
                <a:spcPts val="0"/>
              </a:spcAft>
              <a:buSzPts val="1700"/>
              <a:buAutoNum type="arabicPeriod"/>
            </a:pPr>
            <a:r>
              <a:rPr lang="en" sz="1700"/>
              <a:t>For </a:t>
            </a:r>
            <a:r>
              <a:rPr lang="en" sz="1700"/>
              <a:t>unsupervised</a:t>
            </a:r>
            <a:r>
              <a:rPr lang="en" sz="1700"/>
              <a:t> model, we will analysis them case by case.</a:t>
            </a:r>
            <a:endParaRPr sz="1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Visualization</a:t>
            </a:r>
            <a:endParaRPr/>
          </a:p>
        </p:txBody>
      </p:sp>
      <p:sp>
        <p:nvSpPr>
          <p:cNvPr id="217" name="Google Shape;217;p2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Geography</a:t>
            </a:r>
            <a:r>
              <a:rPr lang="en"/>
              <a:t>:</a:t>
            </a:r>
            <a:endParaRPr/>
          </a:p>
          <a:p>
            <a:pPr indent="0" lvl="0" marL="457200" rtl="0" algn="l">
              <a:spcBef>
                <a:spcPts val="1200"/>
              </a:spcBef>
              <a:spcAft>
                <a:spcPts val="0"/>
              </a:spcAft>
              <a:buNone/>
            </a:pPr>
            <a:r>
              <a:rPr lang="en"/>
              <a:t>Map</a:t>
            </a:r>
            <a:endParaRPr/>
          </a:p>
          <a:p>
            <a:pPr indent="0" lvl="0" marL="457200" rtl="0" algn="l">
              <a:spcBef>
                <a:spcPts val="1200"/>
              </a:spcBef>
              <a:spcAft>
                <a:spcPts val="0"/>
              </a:spcAft>
              <a:buNone/>
            </a:pPr>
            <a:r>
              <a:rPr lang="en" sz="1200">
                <a:solidFill>
                  <a:srgbClr val="2D3B45"/>
                </a:solidFill>
                <a:highlight>
                  <a:srgbClr val="FFFFFF"/>
                </a:highlight>
                <a:latin typeface="Arial"/>
                <a:ea typeface="Arial"/>
                <a:cs typeface="Arial"/>
                <a:sym typeface="Arial"/>
              </a:rPr>
              <a:t>Choropleth</a:t>
            </a:r>
            <a:endParaRPr/>
          </a:p>
          <a:p>
            <a:pPr indent="-311150" lvl="0" marL="457200" rtl="0" algn="l">
              <a:spcBef>
                <a:spcPts val="1200"/>
              </a:spcBef>
              <a:spcAft>
                <a:spcPts val="0"/>
              </a:spcAft>
              <a:buSzPts val="1300"/>
              <a:buAutoNum type="arabicPeriod"/>
            </a:pPr>
            <a:r>
              <a:rPr lang="en"/>
              <a:t>Sentiment Analysis:</a:t>
            </a:r>
            <a:endParaRPr/>
          </a:p>
          <a:p>
            <a:pPr indent="0" lvl="0" marL="457200" rtl="0" algn="l">
              <a:spcBef>
                <a:spcPts val="1200"/>
              </a:spcBef>
              <a:spcAft>
                <a:spcPts val="0"/>
              </a:spcAft>
              <a:buNone/>
            </a:pPr>
            <a:r>
              <a:rPr lang="en"/>
              <a:t>Words cloud</a:t>
            </a:r>
            <a:endParaRPr/>
          </a:p>
          <a:p>
            <a:pPr indent="457200" lvl="0" marL="0" rtl="0" algn="l">
              <a:spcBef>
                <a:spcPts val="1200"/>
              </a:spcBef>
              <a:spcAft>
                <a:spcPts val="1200"/>
              </a:spcAft>
              <a:buNone/>
            </a:pPr>
            <a:r>
              <a:t/>
            </a:r>
            <a:endParaRPr sz="1200">
              <a:solidFill>
                <a:srgbClr val="2D3B45"/>
              </a:solidFill>
              <a:highlight>
                <a:srgbClr val="FFFFFF"/>
              </a:highlight>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Software</a:t>
            </a:r>
            <a:endParaRPr/>
          </a:p>
        </p:txBody>
      </p:sp>
      <p:sp>
        <p:nvSpPr>
          <p:cNvPr id="223" name="Google Shape;223;p21"/>
          <p:cNvSpPr txBox="1"/>
          <p:nvPr>
            <p:ph idx="1" type="body"/>
          </p:nvPr>
        </p:nvSpPr>
        <p:spPr>
          <a:xfrm>
            <a:off x="205200" y="1545175"/>
            <a:ext cx="8520600" cy="29562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Python - Jupyter Notebook/Colab</a:t>
            </a:r>
            <a:endParaRPr sz="1700"/>
          </a:p>
          <a:p>
            <a:pPr indent="-336550" lvl="0" marL="457200" rtl="0" algn="l">
              <a:spcBef>
                <a:spcPts val="0"/>
              </a:spcBef>
              <a:spcAft>
                <a:spcPts val="0"/>
              </a:spcAft>
              <a:buSzPts val="1700"/>
              <a:buChar char="❏"/>
            </a:pPr>
            <a:r>
              <a:rPr lang="en" sz="1700"/>
              <a:t>Github - Collaboration</a:t>
            </a:r>
            <a:endParaRPr sz="1700"/>
          </a:p>
          <a:p>
            <a:pPr indent="-336550" lvl="0" marL="457200" rtl="0" algn="l">
              <a:spcBef>
                <a:spcPts val="0"/>
              </a:spcBef>
              <a:spcAft>
                <a:spcPts val="0"/>
              </a:spcAft>
              <a:buSzPts val="1700"/>
              <a:buChar char="❏"/>
            </a:pPr>
            <a:r>
              <a:rPr lang="en" sz="1700"/>
              <a:t>Psql - Store data</a:t>
            </a:r>
            <a:endParaRPr sz="1700"/>
          </a:p>
          <a:p>
            <a:pPr indent="-336550" lvl="0" marL="457200" rtl="0" algn="l">
              <a:spcBef>
                <a:spcPts val="0"/>
              </a:spcBef>
              <a:spcAft>
                <a:spcPts val="0"/>
              </a:spcAft>
              <a:buSzPts val="1700"/>
              <a:buChar char="❏"/>
            </a:pPr>
            <a:r>
              <a:rPr lang="en" sz="1700"/>
              <a:t>Tableau - Data visualization</a:t>
            </a:r>
            <a:endParaRPr sz="17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