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B46B-B8F0-46C6-830A-DFC3632E0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758494-A98A-401B-8FEB-63659F32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84D37-68AB-418F-8C12-6B829BCF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C9B8D8-7731-42FA-B59C-751E5BF7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3AFE2-49A9-4ECC-90B2-1A7C0C75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47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0AADD-F033-4E6F-BE58-F8156A4B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B8AC33-3314-4A74-81C2-E91C894CE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7AB457-54A7-4060-AD32-568D11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8E437-74EA-47CD-A82C-4F7CCFB1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DED70-4D29-498D-90BE-77AFA526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58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24451E-2A01-4237-A388-77A55E9A3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C58A24-DC27-4DEA-AAEA-A8B51CA37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D0EF-41EE-455A-B469-E7E516B3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9F7869-E673-4E0A-BEE9-DF54559E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33D81-5695-4E3A-9E9C-4E27C69A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08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8BC28-545F-4374-9A86-EBDE65E9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C2A182-22AC-44F6-94B6-6BE144AF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2656B-A5C5-4A31-A86C-5F3E8F88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E966D-8C7F-482E-A49F-46742CF9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F9518C-A8EA-405A-8B96-E9DF2FF8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19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FCD2C-8E7C-424A-951F-2DEEE969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80D0A2-FF7D-4A33-9AA7-3E99132F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33FD-C969-44C9-800C-E5DE71AF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06F8A-803F-4726-8165-002FA242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8B65C-848F-41A3-82CC-8F0E18A1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6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E411D-ED69-459A-8245-1B3A21F4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74A3A-52E4-405C-842C-3C2B06E7A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99C3F0-41EE-4F05-8186-B1C7F0BA7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E6A2AF-96F4-4857-91B0-892958FF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B5D850-0424-4997-82BB-7BB8EF50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132473-283C-4CD9-B2B9-66DF020F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388FA-06A8-4AA9-A312-BEB4CF8E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AB9FDF-C23B-47FF-AC2F-BBF7319C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0162A6-7499-40ED-9199-E800C3908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C1212B-0389-4EB6-A94C-D523A8DA5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17811E-83DD-43EA-B9E0-9617DEFB8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9ECC2D-9F72-4C8C-B0FE-F17A0E8E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88CA8D-9A8A-443E-A7E3-44879663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8DAEDC-3AA5-4557-8716-5C96297A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03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53065-95EB-4D7A-BB3C-0F2E68BC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3AA7C6-8322-4893-8A25-5A8C56C9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37AF83-F31B-4D39-AFB2-563BA584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40DA3D-0ADE-41A0-AA13-C17C14E9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5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6E40BE-D856-48C3-9727-B43F4326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C2026C7-D173-47B0-A6C4-6204A5D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672C4E-F2CA-4E17-9ACE-8AE4074C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5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FF158-BBA1-4BFC-A083-B69B08A9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C5FF35-E121-4792-BE18-F73E2FFF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7EF095-BDEC-4EBC-8403-EF409560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04E4E1-E92A-4E61-9B6E-31031086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F04F7F-5A7A-4352-9C27-A90FBFBF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BFCC6-F2AC-487E-9BEE-349F727B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2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5D88A-A462-43A4-8F6B-D47201E9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9EB9A20-6BA1-4029-B251-9BCC4CFD2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E7C19C-5979-4A3D-A888-EE1995F06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7B8FD5-D790-4354-A869-18A2F006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26E645-16F8-4217-B553-781FB9ED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41BA5A-D838-4EAD-B1F9-4214CF19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07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0A9DEF-4BA2-4D29-9B36-4B5E2834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405693-0123-4DCB-A68A-0C96C084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19FEB-B985-4E89-AE4F-04BA1A71C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AC7-B29D-4F31-94BB-E5685671BA16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257800-BA8C-4402-B501-E5012C9CB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0F88AD-4022-4272-A733-61E38F538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0255F-344A-4359-8D3E-A92D9E0E57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2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iita.com/namn1125/items/44356be38b55ceb652f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9A2DE7-C684-4743-A296-B01D1ED17393}"/>
              </a:ext>
            </a:extLst>
          </p:cNvPr>
          <p:cNvSpPr txBox="1"/>
          <p:nvPr/>
        </p:nvSpPr>
        <p:spPr>
          <a:xfrm>
            <a:off x="233116" y="270369"/>
            <a:ext cx="448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■　面の表・裏について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0DE79B-A8E0-4CC8-B457-5C7BB658F013}"/>
              </a:ext>
            </a:extLst>
          </p:cNvPr>
          <p:cNvSpPr txBox="1"/>
          <p:nvPr/>
        </p:nvSpPr>
        <p:spPr>
          <a:xfrm>
            <a:off x="560493" y="856797"/>
            <a:ext cx="529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2"/>
              </a:rPr>
              <a:t>参考：</a:t>
            </a:r>
            <a:r>
              <a:rPr lang="en-US" altLang="ja-JP" sz="1200" dirty="0">
                <a:hlinkClick r:id="rId2"/>
              </a:rPr>
              <a:t>3DCG</a:t>
            </a:r>
            <a:r>
              <a:rPr lang="ja-JP" altLang="en-US" sz="1200" dirty="0">
                <a:hlinkClick r:id="rId2"/>
              </a:rPr>
              <a:t>の基礎知識 </a:t>
            </a:r>
            <a:r>
              <a:rPr lang="en-US" altLang="ja-JP" sz="1200" dirty="0">
                <a:hlinkClick r:id="rId2"/>
              </a:rPr>
              <a:t>Obj</a:t>
            </a:r>
            <a:r>
              <a:rPr lang="ja-JP" altLang="en-US" sz="1200" dirty="0">
                <a:hlinkClick r:id="rId2"/>
              </a:rPr>
              <a:t>ファイルを描画するまで </a:t>
            </a:r>
            <a:r>
              <a:rPr lang="en-US" altLang="ja-JP" sz="1200" dirty="0">
                <a:hlinkClick r:id="rId2"/>
              </a:rPr>
              <a:t>– </a:t>
            </a:r>
            <a:r>
              <a:rPr lang="en-US" altLang="ja-JP" sz="1200" dirty="0" err="1">
                <a:hlinkClick r:id="rId2"/>
              </a:rPr>
              <a:t>Qiita</a:t>
            </a:r>
            <a:endParaRPr lang="en-US" altLang="ja-JP" sz="1200" dirty="0"/>
          </a:p>
          <a:p>
            <a:r>
              <a:rPr kumimoji="1" lang="en-US" altLang="ja-JP" sz="1200" dirty="0"/>
              <a:t>https://qiita.com/namn1125/items/44356be38b55ceb652fb</a:t>
            </a:r>
            <a:endParaRPr kumimoji="1" lang="ja-JP" altLang="en-US" sz="1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D568238-165C-4325-B17F-6C409E51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" y="1685267"/>
            <a:ext cx="2327445" cy="17488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0917104-54B6-4717-9583-C924CDCD8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714" y="1644345"/>
            <a:ext cx="2290179" cy="183069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141949-C29C-4F3F-A067-0C199D98B5CB}"/>
              </a:ext>
            </a:extLst>
          </p:cNvPr>
          <p:cNvSpPr txBox="1"/>
          <p:nvPr/>
        </p:nvSpPr>
        <p:spPr>
          <a:xfrm>
            <a:off x="406798" y="3603072"/>
            <a:ext cx="50325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①裏・表判断して書く・書かない　なら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  <a:effectLst/>
              </a:rPr>
              <a:t>　</a:t>
            </a:r>
            <a:r>
              <a:rPr lang="en-US" altLang="ja-JP" b="1" dirty="0" err="1">
                <a:solidFill>
                  <a:srgbClr val="FF0000"/>
                </a:solidFill>
                <a:effectLst/>
              </a:rPr>
              <a:t>glEnable</a:t>
            </a:r>
            <a:r>
              <a:rPr lang="en-US" altLang="ja-JP" b="1" dirty="0">
                <a:solidFill>
                  <a:srgbClr val="FF0000"/>
                </a:solidFill>
                <a:effectLst/>
              </a:rPr>
              <a:t>(GL_CULL_FACE);</a:t>
            </a:r>
            <a:r>
              <a:rPr lang="ja-JP" altLang="en-US" b="1" dirty="0">
                <a:solidFill>
                  <a:srgbClr val="FF0000"/>
                </a:solidFill>
                <a:effectLst/>
              </a:rPr>
              <a:t> </a:t>
            </a:r>
            <a:endParaRPr lang="en-US" altLang="ja-JP" b="1" dirty="0">
              <a:solidFill>
                <a:srgbClr val="FF0000"/>
              </a:solidFill>
              <a:effectLst/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のコードを入れるが、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今回、自分の作るプログラムでは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  <a:effectLst/>
              </a:rPr>
              <a:t>　コメントアウトして無効にし</a:t>
            </a:r>
            <a:endParaRPr lang="en-US" altLang="ja-JP" b="1" dirty="0">
              <a:solidFill>
                <a:srgbClr val="FF0000"/>
              </a:solidFill>
              <a:effectLst/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常に両面表示する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（明示的には</a:t>
            </a:r>
            <a:r>
              <a:rPr lang="en-US" altLang="ja-JP" dirty="0" err="1">
                <a:solidFill>
                  <a:srgbClr val="FF0000"/>
                </a:solidFill>
              </a:rPr>
              <a:t>glEnable</a:t>
            </a:r>
            <a:r>
              <a:rPr lang="en-US" altLang="ja-JP" dirty="0">
                <a:solidFill>
                  <a:srgbClr val="FF0000"/>
                </a:solidFill>
              </a:rPr>
              <a:t>(GL_CULL_FACE)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（描画が重くはなるらしいが。。）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②座標の与え方も前後・左右・上限関係なく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全部表（半時計周りの座標として与える）→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77B81A-3241-435B-82EB-6C60B872F991}"/>
              </a:ext>
            </a:extLst>
          </p:cNvPr>
          <p:cNvSpPr txBox="1"/>
          <p:nvPr/>
        </p:nvSpPr>
        <p:spPr>
          <a:xfrm>
            <a:off x="6038272" y="36069"/>
            <a:ext cx="2493699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/>
              <a:t>■表として書く場合</a:t>
            </a:r>
            <a:r>
              <a:rPr lang="en-US" altLang="ja-JP" sz="1400" dirty="0"/>
              <a:t>(Front)</a:t>
            </a:r>
          </a:p>
          <a:p>
            <a:r>
              <a:rPr lang="ja-JP" altLang="en-US" sz="1400" dirty="0"/>
              <a:t>o Plane.5</a:t>
            </a:r>
            <a:r>
              <a:rPr lang="en-US" altLang="ja-JP" sz="1400" dirty="0"/>
              <a:t>_Front</a:t>
            </a:r>
            <a:endParaRPr lang="ja-JP" altLang="en-US" sz="1400" dirty="0"/>
          </a:p>
          <a:p>
            <a:r>
              <a:rPr lang="ja-JP" altLang="en-US" sz="1400" dirty="0"/>
              <a:t>v 0 1 0</a:t>
            </a:r>
          </a:p>
          <a:p>
            <a:r>
              <a:rPr lang="ja-JP" altLang="en-US" sz="1400" dirty="0"/>
              <a:t>v 0 0 0</a:t>
            </a:r>
          </a:p>
          <a:p>
            <a:r>
              <a:rPr lang="ja-JP" altLang="en-US" sz="1400" dirty="0"/>
              <a:t>v 1 1 0</a:t>
            </a:r>
          </a:p>
          <a:p>
            <a:r>
              <a:rPr lang="ja-JP" altLang="en-US" sz="1400" dirty="0"/>
              <a:t>v 1 0 0</a:t>
            </a:r>
          </a:p>
          <a:p>
            <a:r>
              <a:rPr lang="ja-JP" altLang="en-US" sz="1400" dirty="0"/>
              <a:t>vt 0.000000 0.000000</a:t>
            </a:r>
          </a:p>
          <a:p>
            <a:r>
              <a:rPr lang="ja-JP" altLang="en-US" sz="1400" dirty="0"/>
              <a:t>vt 1.000000 0.000000</a:t>
            </a:r>
          </a:p>
          <a:p>
            <a:r>
              <a:rPr lang="ja-JP" altLang="en-US" sz="1400" dirty="0"/>
              <a:t>vt 1.000000 1.000000</a:t>
            </a:r>
          </a:p>
          <a:p>
            <a:r>
              <a:rPr lang="ja-JP" altLang="en-US" sz="1400" dirty="0"/>
              <a:t>vt 0.000000 1.000000</a:t>
            </a:r>
          </a:p>
          <a:p>
            <a:r>
              <a:rPr lang="ja-JP" altLang="en-US" sz="1400" dirty="0"/>
              <a:t>vn 0.0000 1.0000 0.0000</a:t>
            </a:r>
          </a:p>
          <a:p>
            <a:r>
              <a:rPr lang="ja-JP" altLang="en-US" sz="1400" dirty="0"/>
              <a:t>s off</a:t>
            </a:r>
          </a:p>
          <a:p>
            <a:r>
              <a:rPr lang="ja-JP" altLang="en-US" sz="1400" dirty="0"/>
              <a:t>f 1/1/1 3/4/1 4/3/1</a:t>
            </a:r>
          </a:p>
          <a:p>
            <a:r>
              <a:rPr lang="ja-JP" altLang="en-US" sz="1400" dirty="0"/>
              <a:t>f 4/3/1 2/2/1 1/1/1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570846-3019-4FCD-A826-BE918E677A27}"/>
              </a:ext>
            </a:extLst>
          </p:cNvPr>
          <p:cNvSpPr txBox="1"/>
          <p:nvPr/>
        </p:nvSpPr>
        <p:spPr>
          <a:xfrm>
            <a:off x="9264651" y="22779"/>
            <a:ext cx="2694233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/>
              <a:t>■裏として書く場合</a:t>
            </a:r>
            <a:r>
              <a:rPr lang="en-US" altLang="ja-JP" sz="1400" dirty="0"/>
              <a:t>(Back)</a:t>
            </a:r>
          </a:p>
          <a:p>
            <a:r>
              <a:rPr lang="en-US" altLang="ja-JP" sz="1400" dirty="0"/>
              <a:t>o Plane.5</a:t>
            </a:r>
          </a:p>
          <a:p>
            <a:r>
              <a:rPr lang="en-US" altLang="ja-JP" sz="1400" dirty="0"/>
              <a:t>v 0 1 0</a:t>
            </a:r>
          </a:p>
          <a:p>
            <a:r>
              <a:rPr lang="en-US" altLang="ja-JP" sz="1400" dirty="0"/>
              <a:t>v 0 0 0</a:t>
            </a:r>
          </a:p>
          <a:p>
            <a:r>
              <a:rPr lang="en-US" altLang="ja-JP" sz="1400" dirty="0"/>
              <a:t>v 1 1 0</a:t>
            </a:r>
          </a:p>
          <a:p>
            <a:r>
              <a:rPr lang="en-US" altLang="ja-JP" sz="1400" dirty="0"/>
              <a:t>v 1 0 0</a:t>
            </a:r>
          </a:p>
          <a:p>
            <a:r>
              <a:rPr lang="en-US" altLang="ja-JP" sz="1400" dirty="0" err="1"/>
              <a:t>vt</a:t>
            </a:r>
            <a:r>
              <a:rPr lang="en-US" altLang="ja-JP" sz="1400" dirty="0"/>
              <a:t> 0.000000 0.000000</a:t>
            </a:r>
          </a:p>
          <a:p>
            <a:r>
              <a:rPr lang="en-US" altLang="ja-JP" sz="1400" dirty="0" err="1"/>
              <a:t>vt</a:t>
            </a:r>
            <a:r>
              <a:rPr lang="en-US" altLang="ja-JP" sz="1400" dirty="0"/>
              <a:t> 1.000000 0.000000</a:t>
            </a:r>
          </a:p>
          <a:p>
            <a:r>
              <a:rPr lang="en-US" altLang="ja-JP" sz="1400" dirty="0" err="1"/>
              <a:t>vt</a:t>
            </a:r>
            <a:r>
              <a:rPr lang="en-US" altLang="ja-JP" sz="1400" dirty="0"/>
              <a:t> 1.000000 1.000000</a:t>
            </a:r>
          </a:p>
          <a:p>
            <a:r>
              <a:rPr lang="en-US" altLang="ja-JP" sz="1400" dirty="0" err="1"/>
              <a:t>vt</a:t>
            </a:r>
            <a:r>
              <a:rPr lang="en-US" altLang="ja-JP" sz="1400" dirty="0"/>
              <a:t> 0.000000 1.000000</a:t>
            </a:r>
          </a:p>
          <a:p>
            <a:r>
              <a:rPr lang="en-US" altLang="ja-JP" sz="1400" dirty="0" err="1"/>
              <a:t>vn</a:t>
            </a:r>
            <a:r>
              <a:rPr lang="en-US" altLang="ja-JP" sz="1400" dirty="0"/>
              <a:t> 0.0000 1.0000 0.0000</a:t>
            </a:r>
          </a:p>
          <a:p>
            <a:r>
              <a:rPr lang="en-US" altLang="ja-JP" sz="1400" dirty="0"/>
              <a:t>s off</a:t>
            </a:r>
          </a:p>
          <a:p>
            <a:r>
              <a:rPr lang="en-US" altLang="ja-JP" sz="1400" dirty="0"/>
              <a:t>f 1/1/1 </a:t>
            </a:r>
            <a:r>
              <a:rPr lang="en-US" altLang="ja-JP" sz="1400" dirty="0">
                <a:solidFill>
                  <a:srgbClr val="FF0000"/>
                </a:solidFill>
              </a:rPr>
              <a:t>2/2/1</a:t>
            </a:r>
            <a:r>
              <a:rPr lang="en-US" altLang="ja-JP" sz="1400" dirty="0"/>
              <a:t> 4/3/1</a:t>
            </a:r>
          </a:p>
          <a:p>
            <a:r>
              <a:rPr lang="en-US" altLang="ja-JP" sz="1400" dirty="0"/>
              <a:t>f 4/3/1 </a:t>
            </a:r>
            <a:r>
              <a:rPr lang="en-US" altLang="ja-JP" sz="1400" dirty="0">
                <a:solidFill>
                  <a:srgbClr val="FF0000"/>
                </a:solidFill>
              </a:rPr>
              <a:t>3/4/1</a:t>
            </a:r>
            <a:r>
              <a:rPr lang="en-US" altLang="ja-JP" sz="1400" dirty="0"/>
              <a:t> 1/1/1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4C84CA-A83C-4AC8-B192-3489C72553DD}"/>
              </a:ext>
            </a:extLst>
          </p:cNvPr>
          <p:cNvSpPr txBox="1"/>
          <p:nvPr/>
        </p:nvSpPr>
        <p:spPr>
          <a:xfrm>
            <a:off x="6021763" y="3168757"/>
            <a:ext cx="324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↑本来 </a:t>
            </a:r>
            <a:r>
              <a:rPr lang="en-US" altLang="ja-JP" sz="1200" b="1" dirty="0"/>
              <a:t>Front/Back</a:t>
            </a:r>
            <a:r>
              <a:rPr lang="ja-JP" altLang="en-US" sz="1200" b="1" dirty="0"/>
              <a:t>で描き分けるべきだが</a:t>
            </a:r>
            <a:endParaRPr lang="en-US" altLang="ja-JP" sz="1200" b="1" dirty="0"/>
          </a:p>
          <a:p>
            <a:r>
              <a:rPr lang="ja-JP" altLang="en-US" sz="1200" b="1" dirty="0"/>
              <a:t>（半時計周り座標・時計周り座標）</a:t>
            </a:r>
            <a:endParaRPr lang="en-US" altLang="ja-JP" sz="1200" b="1" dirty="0"/>
          </a:p>
          <a:p>
            <a:r>
              <a:rPr lang="ja-JP" altLang="en-US" sz="1200" b="1" dirty="0"/>
              <a:t>今回は、全部表面（表）として書く</a:t>
            </a:r>
            <a:endParaRPr lang="en-US" altLang="ja-JP" sz="12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348960-55BA-4586-BF66-D6BAE4802703}"/>
              </a:ext>
            </a:extLst>
          </p:cNvPr>
          <p:cNvSpPr txBox="1"/>
          <p:nvPr/>
        </p:nvSpPr>
        <p:spPr>
          <a:xfrm>
            <a:off x="9386143" y="3134029"/>
            <a:ext cx="4083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↑半時計周り（裏）の書き方は</a:t>
            </a:r>
            <a:endParaRPr lang="en-US" altLang="ja-JP" sz="1200" b="1" dirty="0"/>
          </a:p>
          <a:p>
            <a:r>
              <a:rPr lang="ja-JP" altLang="en-US" sz="1200" b="1" dirty="0">
                <a:solidFill>
                  <a:srgbClr val="FF0000"/>
                </a:solidFill>
              </a:rPr>
              <a:t>今回使わない。</a:t>
            </a:r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ja-JP" altLang="en-US" sz="1200" dirty="0"/>
              <a:t>直方体表・裏ペアでの考慮が必要でコードが複雑になり、処理時間要すると思われるため</a:t>
            </a:r>
            <a:r>
              <a:rPr lang="ja-JP" altLang="en-US" sz="1200" b="1" dirty="0"/>
              <a:t>。</a:t>
            </a:r>
            <a:endParaRPr lang="en-US" altLang="ja-JP" sz="1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2D944-1BCB-40A3-AD74-1EC80F4F4E87}"/>
              </a:ext>
            </a:extLst>
          </p:cNvPr>
          <p:cNvSpPr txBox="1"/>
          <p:nvPr/>
        </p:nvSpPr>
        <p:spPr>
          <a:xfrm>
            <a:off x="6157660" y="3821989"/>
            <a:ext cx="2510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図では、</a:t>
            </a:r>
            <a:r>
              <a:rPr lang="en-US" altLang="ja-JP" sz="1200" b="1" dirty="0"/>
              <a:t>obj</a:t>
            </a:r>
            <a:r>
              <a:rPr lang="ja-JP" altLang="en-US" sz="1200" b="1" dirty="0"/>
              <a:t>ファイル</a:t>
            </a:r>
            <a:r>
              <a:rPr lang="en-US" altLang="ja-JP" sz="1200" b="1" dirty="0"/>
              <a:t>v</a:t>
            </a:r>
            <a:r>
              <a:rPr lang="ja-JP" altLang="en-US" sz="1200" b="1" dirty="0"/>
              <a:t>上行から</a:t>
            </a:r>
            <a:endParaRPr lang="en-US" altLang="ja-JP" sz="1200" b="1" dirty="0"/>
          </a:p>
          <a:p>
            <a:r>
              <a:rPr lang="ja-JP" altLang="en-US" sz="1200" b="1" dirty="0"/>
              <a:t>頂点 </a:t>
            </a:r>
            <a:r>
              <a:rPr lang="en-US" altLang="ja-JP" sz="1200" b="1" dirty="0"/>
              <a:t>1, 2, 3,4  </a:t>
            </a:r>
            <a:r>
              <a:rPr lang="ja-JP" altLang="en-US" sz="1200" b="1" dirty="0"/>
              <a:t>とする</a:t>
            </a:r>
            <a:endParaRPr lang="en-US" altLang="ja-JP" sz="1200" b="1" dirty="0"/>
          </a:p>
          <a:p>
            <a:r>
              <a:rPr lang="ja-JP" altLang="en-US" sz="1200" b="1" dirty="0"/>
              <a:t>黄色：</a:t>
            </a:r>
            <a:r>
              <a:rPr lang="en-US" altLang="ja-JP" sz="1200" b="1" dirty="0"/>
              <a:t>f</a:t>
            </a:r>
            <a:r>
              <a:rPr lang="ja-JP" altLang="en-US" sz="1200" b="1" dirty="0"/>
              <a:t>列　</a:t>
            </a:r>
            <a:r>
              <a:rPr lang="en-US" altLang="ja-JP" sz="1200" b="1" dirty="0"/>
              <a:t>1</a:t>
            </a:r>
            <a:r>
              <a:rPr lang="ja-JP" altLang="en-US" sz="1200" b="1" dirty="0"/>
              <a:t>行目の記述</a:t>
            </a:r>
            <a:endParaRPr lang="en-US" altLang="ja-JP" sz="1200" b="1" dirty="0"/>
          </a:p>
          <a:p>
            <a:r>
              <a:rPr lang="ja-JP" altLang="en-US" sz="1200" b="1" dirty="0"/>
              <a:t>緑色：</a:t>
            </a:r>
            <a:r>
              <a:rPr lang="en-US" altLang="ja-JP" sz="1200" b="1" dirty="0"/>
              <a:t>f</a:t>
            </a:r>
            <a:r>
              <a:rPr lang="ja-JP" altLang="en-US" sz="1200" b="1" dirty="0"/>
              <a:t>列 </a:t>
            </a:r>
            <a:r>
              <a:rPr lang="en-US" altLang="ja-JP" sz="1200" b="1" dirty="0"/>
              <a:t>  2</a:t>
            </a:r>
            <a:r>
              <a:rPr lang="ja-JP" altLang="en-US" sz="1200" b="1" dirty="0"/>
              <a:t>行目の記述</a:t>
            </a:r>
            <a:endParaRPr lang="en-US" altLang="ja-JP" sz="1200" b="1" dirty="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E572C54-2FAF-4CF6-9E94-A26E09434295}"/>
              </a:ext>
            </a:extLst>
          </p:cNvPr>
          <p:cNvGrpSpPr/>
          <p:nvPr/>
        </p:nvGrpSpPr>
        <p:grpSpPr>
          <a:xfrm>
            <a:off x="6096000" y="4591812"/>
            <a:ext cx="2588274" cy="2349103"/>
            <a:chOff x="6096000" y="4388763"/>
            <a:chExt cx="2588274" cy="234910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A43EC-6A38-4743-9715-F972561E11A3}"/>
                </a:ext>
              </a:extLst>
            </p:cNvPr>
            <p:cNvSpPr/>
            <p:nvPr/>
          </p:nvSpPr>
          <p:spPr>
            <a:xfrm>
              <a:off x="6391299" y="4678680"/>
              <a:ext cx="2021181" cy="1874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537CE87C-8BC4-4E12-B31C-5F708795D861}"/>
                </a:ext>
              </a:extLst>
            </p:cNvPr>
            <p:cNvCxnSpPr>
              <a:cxnSpLocks/>
            </p:cNvCxnSpPr>
            <p:nvPr/>
          </p:nvCxnSpPr>
          <p:spPr>
            <a:xfrm>
              <a:off x="6544133" y="4856836"/>
              <a:ext cx="0" cy="157367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B73DA2F-3D9C-4F7B-AE51-A7D2B181DE5E}"/>
                </a:ext>
              </a:extLst>
            </p:cNvPr>
            <p:cNvCxnSpPr>
              <a:cxnSpLocks/>
            </p:cNvCxnSpPr>
            <p:nvPr/>
          </p:nvCxnSpPr>
          <p:spPr>
            <a:xfrm>
              <a:off x="6653241" y="6430507"/>
              <a:ext cx="151539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0E3A37B4-BBCB-4868-AB76-0612F41074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9366" y="4804054"/>
              <a:ext cx="1502584" cy="704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1AE1915B-6EDC-4122-A5B7-2CA50CA9F8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599" y="4778276"/>
              <a:ext cx="1" cy="165223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722E2A9-1892-4725-B708-E1F16FFFD11B}"/>
                </a:ext>
              </a:extLst>
            </p:cNvPr>
            <p:cNvSpPr txBox="1"/>
            <p:nvPr/>
          </p:nvSpPr>
          <p:spPr>
            <a:xfrm>
              <a:off x="6143781" y="4426283"/>
              <a:ext cx="36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1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594C5B5-B7A6-4339-8085-0BC44BDB7934}"/>
                </a:ext>
              </a:extLst>
            </p:cNvPr>
            <p:cNvSpPr txBox="1"/>
            <p:nvPr/>
          </p:nvSpPr>
          <p:spPr>
            <a:xfrm>
              <a:off x="6096000" y="6368534"/>
              <a:ext cx="36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2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E7CBDB4E-A975-467B-A8E6-43767686B6B0}"/>
                </a:ext>
              </a:extLst>
            </p:cNvPr>
            <p:cNvSpPr txBox="1"/>
            <p:nvPr/>
          </p:nvSpPr>
          <p:spPr>
            <a:xfrm>
              <a:off x="8323566" y="6368534"/>
              <a:ext cx="36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3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D076754-0918-48A3-9120-EE3C58FEDD5A}"/>
                </a:ext>
              </a:extLst>
            </p:cNvPr>
            <p:cNvSpPr txBox="1"/>
            <p:nvPr/>
          </p:nvSpPr>
          <p:spPr>
            <a:xfrm>
              <a:off x="8307160" y="4388763"/>
              <a:ext cx="36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4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9D67C4B-EFE9-40DB-ABA7-91003E5B748A}"/>
                </a:ext>
              </a:extLst>
            </p:cNvPr>
            <p:cNvSpPr txBox="1"/>
            <p:nvPr/>
          </p:nvSpPr>
          <p:spPr>
            <a:xfrm>
              <a:off x="6753478" y="5256319"/>
              <a:ext cx="1382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表</a:t>
              </a:r>
              <a:endParaRPr lang="en-US" altLang="ja-JP" b="1" dirty="0"/>
            </a:p>
            <a:p>
              <a:r>
                <a:rPr lang="ja-JP" altLang="en-US" b="1" dirty="0"/>
                <a:t>反時計回り</a:t>
              </a:r>
              <a:endParaRPr lang="en-US" altLang="ja-JP" b="1" dirty="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26324D6-C96F-4551-9F45-C986CE74D0F3}"/>
              </a:ext>
            </a:extLst>
          </p:cNvPr>
          <p:cNvGrpSpPr/>
          <p:nvPr/>
        </p:nvGrpSpPr>
        <p:grpSpPr>
          <a:xfrm>
            <a:off x="9364394" y="4429839"/>
            <a:ext cx="2588274" cy="2349103"/>
            <a:chOff x="6096000" y="4388763"/>
            <a:chExt cx="2588274" cy="2349103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24417D3D-D1DA-4F84-A8D9-A571029A7BE9}"/>
                </a:ext>
              </a:extLst>
            </p:cNvPr>
            <p:cNvSpPr/>
            <p:nvPr/>
          </p:nvSpPr>
          <p:spPr>
            <a:xfrm>
              <a:off x="6391299" y="4678680"/>
              <a:ext cx="2021181" cy="1874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F12A695-57E7-4333-A22A-49099CCC43AB}"/>
                </a:ext>
              </a:extLst>
            </p:cNvPr>
            <p:cNvCxnSpPr>
              <a:cxnSpLocks/>
            </p:cNvCxnSpPr>
            <p:nvPr/>
          </p:nvCxnSpPr>
          <p:spPr>
            <a:xfrm>
              <a:off x="8197292" y="4938453"/>
              <a:ext cx="0" cy="1573671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EBEF37A1-62B1-44D3-8C6A-25AB34D9194D}"/>
                </a:ext>
              </a:extLst>
            </p:cNvPr>
            <p:cNvCxnSpPr>
              <a:cxnSpLocks/>
            </p:cNvCxnSpPr>
            <p:nvPr/>
          </p:nvCxnSpPr>
          <p:spPr>
            <a:xfrm>
              <a:off x="6661656" y="4795615"/>
              <a:ext cx="1515398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8EE9CC05-F8F0-48AC-A88B-23A5DF650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5708" y="6389431"/>
              <a:ext cx="1502584" cy="704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D6D42195-031E-48D2-A037-739AA1EEF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9182" y="4729170"/>
              <a:ext cx="1" cy="165223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2C4C6AF3-862F-4B93-ACD1-2BAFDA60F5EB}"/>
                </a:ext>
              </a:extLst>
            </p:cNvPr>
            <p:cNvSpPr txBox="1"/>
            <p:nvPr/>
          </p:nvSpPr>
          <p:spPr>
            <a:xfrm>
              <a:off x="6143781" y="4426283"/>
              <a:ext cx="36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1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CA7DB269-532B-4740-9C83-C5DCF213C310}"/>
                </a:ext>
              </a:extLst>
            </p:cNvPr>
            <p:cNvSpPr txBox="1"/>
            <p:nvPr/>
          </p:nvSpPr>
          <p:spPr>
            <a:xfrm>
              <a:off x="6096000" y="6368534"/>
              <a:ext cx="36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2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894188BD-BC70-4B45-A620-8659344E0454}"/>
                </a:ext>
              </a:extLst>
            </p:cNvPr>
            <p:cNvSpPr txBox="1"/>
            <p:nvPr/>
          </p:nvSpPr>
          <p:spPr>
            <a:xfrm>
              <a:off x="8323566" y="6368534"/>
              <a:ext cx="36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3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37E58749-6DC0-47DE-B8D9-4403A94CF91B}"/>
                </a:ext>
              </a:extLst>
            </p:cNvPr>
            <p:cNvSpPr txBox="1"/>
            <p:nvPr/>
          </p:nvSpPr>
          <p:spPr>
            <a:xfrm>
              <a:off x="8307160" y="4388763"/>
              <a:ext cx="36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4</a:t>
              </a: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01415D3F-F2B8-4EE4-B49F-25604AF58AB7}"/>
                </a:ext>
              </a:extLst>
            </p:cNvPr>
            <p:cNvSpPr txBox="1"/>
            <p:nvPr/>
          </p:nvSpPr>
          <p:spPr>
            <a:xfrm>
              <a:off x="6796701" y="5240149"/>
              <a:ext cx="1293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裏</a:t>
              </a:r>
              <a:endParaRPr lang="en-US" altLang="ja-JP" b="1" dirty="0"/>
            </a:p>
            <a:p>
              <a:r>
                <a:rPr lang="ja-JP" altLang="en-US" b="1" dirty="0"/>
                <a:t>時計回り</a:t>
              </a:r>
              <a:endParaRPr lang="en-US" altLang="ja-JP" b="1" dirty="0"/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BDE25D4-A116-41CE-83E2-2D843E40B9FF}"/>
              </a:ext>
            </a:extLst>
          </p:cNvPr>
          <p:cNvSpPr txBox="1"/>
          <p:nvPr/>
        </p:nvSpPr>
        <p:spPr>
          <a:xfrm>
            <a:off x="9392011" y="4014340"/>
            <a:ext cx="251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図では、</a:t>
            </a:r>
            <a:r>
              <a:rPr lang="en-US" altLang="ja-JP" sz="1200" b="1" dirty="0"/>
              <a:t>obj</a:t>
            </a:r>
            <a:r>
              <a:rPr lang="ja-JP" altLang="en-US" sz="1200" b="1" dirty="0"/>
              <a:t>ファイル</a:t>
            </a:r>
            <a:r>
              <a:rPr lang="en-US" altLang="ja-JP" sz="1200" b="1" dirty="0"/>
              <a:t>v</a:t>
            </a:r>
            <a:r>
              <a:rPr lang="ja-JP" altLang="en-US" sz="1200" b="1" dirty="0"/>
              <a:t>上行から</a:t>
            </a:r>
            <a:endParaRPr lang="en-US" altLang="ja-JP" sz="1200" b="1" dirty="0"/>
          </a:p>
          <a:p>
            <a:r>
              <a:rPr lang="ja-JP" altLang="en-US" sz="1200" b="1" dirty="0"/>
              <a:t>頂点 </a:t>
            </a:r>
            <a:r>
              <a:rPr lang="en-US" altLang="ja-JP" sz="1200" b="1" dirty="0"/>
              <a:t>1, 2, 3,4  </a:t>
            </a:r>
            <a:r>
              <a:rPr lang="ja-JP" altLang="en-US" sz="1200" b="1" dirty="0"/>
              <a:t>とする</a:t>
            </a:r>
            <a:endParaRPr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16250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76C3DC57-70EC-44C8-A4AF-2C385E6A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2" y="116771"/>
            <a:ext cx="5596466" cy="492830"/>
          </a:xfrm>
        </p:spPr>
        <p:txBody>
          <a:bodyPr>
            <a:normAutofit/>
          </a:bodyPr>
          <a:lstStyle/>
          <a:p>
            <a:r>
              <a:rPr kumimoji="1" lang="ja-JP" altLang="en-US" sz="2400" b="1" dirty="0"/>
              <a:t>■ 透明表示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0A1159-C057-44A3-ACF0-91F1FDB1F63C}"/>
              </a:ext>
            </a:extLst>
          </p:cNvPr>
          <p:cNvSpPr txBox="1"/>
          <p:nvPr/>
        </p:nvSpPr>
        <p:spPr>
          <a:xfrm>
            <a:off x="439138" y="1368981"/>
            <a:ext cx="105460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/>
              <a:t>qobj3dviewer.cpp</a:t>
            </a:r>
            <a:r>
              <a:rPr lang="ja-JP" altLang="en-US" b="1" dirty="0"/>
              <a:t>　下記のように、コメントアウトや追記が必要。</a:t>
            </a:r>
            <a:endParaRPr lang="en-US" altLang="ja-JP" b="1" dirty="0"/>
          </a:p>
          <a:p>
            <a:r>
              <a:rPr lang="ja-JP" altLang="en-US" dirty="0"/>
              <a:t> </a:t>
            </a:r>
            <a:endParaRPr lang="en-US" altLang="ja-JP" dirty="0"/>
          </a:p>
          <a:p>
            <a:r>
              <a:rPr lang="ja-JP" altLang="en-US" dirty="0"/>
              <a:t>//glEnable(GL_CULL_FACE); 　</a:t>
            </a:r>
            <a:r>
              <a:rPr lang="en-US" altLang="ja-JP" dirty="0"/>
              <a:t>//</a:t>
            </a:r>
            <a:r>
              <a:rPr lang="ja-JP" altLang="en-US" dirty="0"/>
              <a:t>半透明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    glEnable(GL_BLEND); //kuroda 透明表示のため追加</a:t>
            </a:r>
          </a:p>
          <a:p>
            <a:r>
              <a:rPr lang="ja-JP" altLang="en-US" dirty="0"/>
              <a:t>    glBlendFunc(GL_SRC_ALPHA, GL_ONE_MINUS_SRC_ALPHA); //kuroda 透明表示のため追加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46E4A5-BC51-4D3F-A887-BFCC698F7840}"/>
              </a:ext>
            </a:extLst>
          </p:cNvPr>
          <p:cNvSpPr txBox="1"/>
          <p:nvPr/>
        </p:nvSpPr>
        <p:spPr>
          <a:xfrm>
            <a:off x="457200" y="744141"/>
            <a:ext cx="8214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サンプルコード </a:t>
            </a:r>
            <a:r>
              <a:rPr lang="en-US" altLang="ja-JP" dirty="0"/>
              <a:t>Qt</a:t>
            </a:r>
            <a:r>
              <a:rPr lang="ja-JP" altLang="en-US" dirty="0"/>
              <a:t>プロジェクト名：OBJ-Reader_myk_colorLightShader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86CAE1-348E-4327-A0EB-42C6B49C21D9}"/>
              </a:ext>
            </a:extLst>
          </p:cNvPr>
          <p:cNvSpPr txBox="1"/>
          <p:nvPr/>
        </p:nvSpPr>
        <p:spPr>
          <a:xfrm>
            <a:off x="439138" y="3429000"/>
            <a:ext cx="105460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/>
              <a:t>frag-</a:t>
            </a:r>
            <a:r>
              <a:rPr lang="en-US" altLang="ja-JP" b="1" dirty="0" err="1"/>
              <a:t>shader.fsh</a:t>
            </a:r>
            <a:r>
              <a:rPr lang="ja-JP" altLang="en-US" b="1" dirty="0"/>
              <a:t>（フラグメント</a:t>
            </a:r>
            <a:r>
              <a:rPr lang="en-US" altLang="ja-JP" b="1" dirty="0"/>
              <a:t>=</a:t>
            </a:r>
            <a:r>
              <a:rPr lang="ja-JP" altLang="en-US" b="1" dirty="0"/>
              <a:t>面シェーダ）　</a:t>
            </a:r>
            <a:endParaRPr lang="en-US" altLang="ja-JP" b="1" dirty="0"/>
          </a:p>
          <a:p>
            <a:r>
              <a:rPr lang="en-US" altLang="ja-JP" b="1" dirty="0"/>
              <a:t>    </a:t>
            </a:r>
            <a:r>
              <a:rPr lang="ja-JP" altLang="en-US" b="1" dirty="0"/>
              <a:t>下記記述で、透明なしなら</a:t>
            </a:r>
            <a:r>
              <a:rPr lang="en-US" altLang="ja-JP" b="1" dirty="0"/>
              <a:t>1.0 </a:t>
            </a:r>
            <a:r>
              <a:rPr lang="ja-JP" altLang="en-US" b="1" dirty="0"/>
              <a:t>透明ありなら </a:t>
            </a:r>
            <a:r>
              <a:rPr lang="en-US" altLang="ja-JP" b="1" dirty="0"/>
              <a:t>0.3 (</a:t>
            </a:r>
            <a:r>
              <a:rPr lang="ja-JP" altLang="en-US" b="1" dirty="0"/>
              <a:t>指定できるのは </a:t>
            </a:r>
            <a:r>
              <a:rPr lang="en-US" altLang="ja-JP" b="1" dirty="0"/>
              <a:t>0.0</a:t>
            </a:r>
            <a:r>
              <a:rPr lang="ja-JP" altLang="en-US" b="1" dirty="0"/>
              <a:t>～</a:t>
            </a:r>
            <a:r>
              <a:rPr lang="en-US" altLang="ja-JP" b="1" dirty="0"/>
              <a:t>1.0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en-US" altLang="ja-JP" dirty="0" err="1"/>
              <a:t>gl_FragColor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 err="1"/>
              <a:t>renderTexture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/>
              <a:t>?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>
                <a:solidFill>
                  <a:srgbClr val="808000"/>
                </a:solidFill>
                <a:effectLst/>
              </a:rPr>
              <a:t>vec4</a:t>
            </a:r>
            <a:r>
              <a:rPr lang="en-US" altLang="ja-JP" dirty="0"/>
              <a:t>(</a:t>
            </a:r>
            <a:r>
              <a:rPr lang="en-US" altLang="ja-JP" dirty="0" err="1"/>
              <a:t>lightIntensity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>
                <a:solidFill>
                  <a:srgbClr val="000080"/>
                </a:solidFill>
                <a:effectLst/>
              </a:rPr>
              <a:t>0.3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/>
              <a:t>*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 err="1"/>
              <a:t>texCol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/>
              <a:t>: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>
                <a:solidFill>
                  <a:srgbClr val="808000"/>
                </a:solidFill>
                <a:effectLst/>
              </a:rPr>
              <a:t>vec4</a:t>
            </a:r>
            <a:r>
              <a:rPr lang="en-US" altLang="ja-JP" dirty="0"/>
              <a:t>(</a:t>
            </a:r>
            <a:r>
              <a:rPr lang="en-US" altLang="ja-JP" dirty="0" err="1"/>
              <a:t>lightIntensity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>
                <a:solidFill>
                  <a:srgbClr val="000080"/>
                </a:solidFill>
                <a:effectLst/>
              </a:rPr>
              <a:t>0.3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7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55476-80EE-4D8C-8275-61A1AF19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2" y="116771"/>
            <a:ext cx="5596466" cy="492830"/>
          </a:xfrm>
        </p:spPr>
        <p:txBody>
          <a:bodyPr>
            <a:normAutofit/>
          </a:bodyPr>
          <a:lstStyle/>
          <a:p>
            <a:r>
              <a:rPr kumimoji="1" lang="ja-JP" altLang="en-US" sz="2400" b="1" dirty="0"/>
              <a:t>■立体感（光源ライト設定）と色分け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E0DC53-9EAF-47C3-9E96-0AAC082919DF}"/>
              </a:ext>
            </a:extLst>
          </p:cNvPr>
          <p:cNvSpPr txBox="1"/>
          <p:nvPr/>
        </p:nvSpPr>
        <p:spPr>
          <a:xfrm>
            <a:off x="0" y="8101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Qt</a:t>
            </a:r>
            <a:r>
              <a:rPr lang="ja-JP" altLang="en-US" dirty="0"/>
              <a:t>プロジェクト名：OBJ-Reader_myk_colorLightShader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B77DED-16D7-4F1D-80C1-EF0FE2243162}"/>
              </a:ext>
            </a:extLst>
          </p:cNvPr>
          <p:cNvSpPr txBox="1"/>
          <p:nvPr/>
        </p:nvSpPr>
        <p:spPr>
          <a:xfrm>
            <a:off x="115712" y="1380041"/>
            <a:ext cx="5167488" cy="363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ja-JP" altLang="en-US" sz="1000" dirty="0"/>
          </a:p>
          <a:p>
            <a:r>
              <a:rPr lang="ja-JP" altLang="en-US" sz="1000" dirty="0"/>
              <a:t>ソースコード:</a:t>
            </a:r>
            <a:r>
              <a:rPr lang="en-US" altLang="ja-JP" sz="1000" dirty="0"/>
              <a:t>qobj3dviewer.cpp</a:t>
            </a:r>
            <a:r>
              <a:rPr lang="ja-JP" altLang="en-US" sz="1000" dirty="0"/>
              <a:t>　</a:t>
            </a:r>
            <a:r>
              <a:rPr lang="en-US" altLang="ja-JP" sz="1000" dirty="0"/>
              <a:t>color</a:t>
            </a:r>
            <a:r>
              <a:rPr lang="ja-JP" altLang="en-US" sz="1000" dirty="0"/>
              <a:t>を変数格納して、シェーダにこの変数を渡す</a:t>
            </a:r>
          </a:p>
          <a:p>
            <a:endParaRPr lang="ja-JP" altLang="en-US" sz="1000" dirty="0"/>
          </a:p>
          <a:p>
            <a:r>
              <a:rPr lang="ja-JP" altLang="en-US" sz="1000" dirty="0"/>
              <a:t>    QVector&lt;QVector3D&gt; colors;</a:t>
            </a:r>
          </a:p>
          <a:p>
            <a:r>
              <a:rPr lang="ja-JP" altLang="en-US" sz="1000" dirty="0"/>
              <a:t>    //-start- NG</a:t>
            </a:r>
          </a:p>
          <a:p>
            <a:r>
              <a:rPr lang="ja-JP" altLang="en-US" sz="1000" dirty="0"/>
              <a:t>    //colors &lt;&lt; QVector3D(1, 0, 0) &lt;&lt; QVector3D(1, 0, 0) &lt;&lt; QVector3D(1, 0, 0)</a:t>
            </a:r>
          </a:p>
          <a:p>
            <a:r>
              <a:rPr lang="ja-JP" altLang="en-US" sz="1000" dirty="0"/>
              <a:t>    //       &lt;&lt; QVector3D(1, 0, 0) &lt;&lt; QVector3D(1, 0, 0) &lt;&lt; QVector3D(1, 0, 0)</a:t>
            </a:r>
          </a:p>
          <a:p>
            <a:r>
              <a:rPr lang="ja-JP" altLang="en-US" sz="1000" dirty="0"/>
              <a:t>    //       &lt;&lt; QVector3D(0, 1, 0) &lt;&lt; QVector3D(0, 1, 0) &lt;&lt; QVector3D(0, 1, 0)</a:t>
            </a:r>
          </a:p>
          <a:p>
            <a:r>
              <a:rPr lang="ja-JP" altLang="en-US" sz="1000" dirty="0"/>
              <a:t>    //       &lt;&lt; QVector3D(0, 1, 0) &lt;&lt; QVector3D(0, 1, 0) &lt;&lt; QVector3D(0, 1, 0);</a:t>
            </a:r>
          </a:p>
          <a:p>
            <a:r>
              <a:rPr lang="ja-JP" altLang="en-US" sz="1000" dirty="0"/>
              <a:t>    //-end- NG</a:t>
            </a:r>
          </a:p>
          <a:p>
            <a:r>
              <a:rPr lang="ja-JP" altLang="en-US" sz="1000" dirty="0"/>
              <a:t>    for(int i=0; i&lt;triangles.count(); i++){</a:t>
            </a:r>
          </a:p>
          <a:p>
            <a:r>
              <a:rPr lang="ja-JP" altLang="en-US" sz="1000" dirty="0"/>
              <a:t>        if(i &lt; 1) {</a:t>
            </a:r>
          </a:p>
          <a:p>
            <a:r>
              <a:rPr lang="ja-JP" altLang="en-US" sz="1000" dirty="0"/>
              <a:t>            colors.append(QVector3D(1, 0, 0));</a:t>
            </a:r>
          </a:p>
          <a:p>
            <a:r>
              <a:rPr lang="ja-JP" altLang="en-US" sz="1000" dirty="0"/>
              <a:t>            colors.append(QVector3D(1, 0, 0));</a:t>
            </a:r>
          </a:p>
          <a:p>
            <a:r>
              <a:rPr lang="ja-JP" altLang="en-US" sz="1000" dirty="0"/>
              <a:t>            colors.append(QVector3D(1, 0, 0));</a:t>
            </a:r>
          </a:p>
          <a:p>
            <a:r>
              <a:rPr lang="ja-JP" altLang="en-US" sz="1000" dirty="0"/>
              <a:t>        } else {</a:t>
            </a:r>
          </a:p>
          <a:p>
            <a:r>
              <a:rPr lang="ja-JP" altLang="en-US" sz="1000" dirty="0"/>
              <a:t>            colors.append(QVector3D(0, 0, 1));</a:t>
            </a:r>
          </a:p>
          <a:p>
            <a:r>
              <a:rPr lang="ja-JP" altLang="en-US" sz="1000" dirty="0"/>
              <a:t>            colors.append(QVector3D(0, 0, 1));</a:t>
            </a:r>
          </a:p>
          <a:p>
            <a:r>
              <a:rPr lang="ja-JP" altLang="en-US" sz="1000" dirty="0"/>
              <a:t>            colors.append(QVector3D(0, 0, 1));</a:t>
            </a:r>
          </a:p>
          <a:p>
            <a:r>
              <a:rPr lang="ja-JP" altLang="en-US" sz="1000" dirty="0"/>
              <a:t>        }</a:t>
            </a:r>
          </a:p>
          <a:p>
            <a:r>
              <a:rPr lang="ja-JP" altLang="en-US" sz="1000" dirty="0"/>
              <a:t>    }</a:t>
            </a:r>
          </a:p>
          <a:p>
            <a:r>
              <a:rPr lang="ja-JP" altLang="en-US" sz="1000" dirty="0"/>
              <a:t>    openglProgram.setAttributeArray("color", colors.constData());</a:t>
            </a:r>
          </a:p>
          <a:p>
            <a:r>
              <a:rPr lang="ja-JP" altLang="en-US" sz="1000" dirty="0"/>
              <a:t>    openglProgram.enableAttributeArray("color");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56B8F3-4967-403A-BB3F-6F38F9C60260}"/>
              </a:ext>
            </a:extLst>
          </p:cNvPr>
          <p:cNvSpPr txBox="1"/>
          <p:nvPr/>
        </p:nvSpPr>
        <p:spPr>
          <a:xfrm>
            <a:off x="5980288" y="-810004"/>
            <a:ext cx="6118578" cy="4862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000" dirty="0"/>
              <a:t>ソースコード：</a:t>
            </a:r>
            <a:r>
              <a:rPr lang="en-US" altLang="ja-JP" sz="1000" dirty="0"/>
              <a:t>vert-</a:t>
            </a:r>
            <a:r>
              <a:rPr lang="en-US" altLang="ja-JP" sz="1000" dirty="0" err="1"/>
              <a:t>shader.vsh</a:t>
            </a:r>
            <a:endParaRPr lang="en-US" altLang="ja-JP" sz="1000" dirty="0"/>
          </a:p>
          <a:p>
            <a:r>
              <a:rPr lang="ja-JP" altLang="en-US" sz="1000" dirty="0"/>
              <a:t>　　頂点シェーダで全頂点にライト設定かけて、</a:t>
            </a:r>
            <a:r>
              <a:rPr lang="en-US" altLang="ja-JP" sz="1000" dirty="0" err="1"/>
              <a:t>varying_myColor</a:t>
            </a:r>
            <a:r>
              <a:rPr lang="en-US" altLang="ja-JP" sz="1000" dirty="0"/>
              <a:t> </a:t>
            </a:r>
            <a:r>
              <a:rPr lang="ja-JP" altLang="en-US" sz="1000" dirty="0"/>
              <a:t>変数にいれて、</a:t>
            </a:r>
            <a:endParaRPr lang="en-US" altLang="ja-JP" sz="1000" dirty="0"/>
          </a:p>
          <a:p>
            <a:r>
              <a:rPr lang="ja-JP" altLang="en-US" sz="1000" dirty="0"/>
              <a:t>　　面シェーダ（フラグメントシェーダ）に変数渡す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下記追加　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en-US" altLang="ja-JP" sz="1000" dirty="0"/>
              <a:t>main</a:t>
            </a:r>
            <a:r>
              <a:rPr lang="ja-JP" altLang="en-US" sz="1000" dirty="0"/>
              <a:t>前に変数定義</a:t>
            </a:r>
            <a:endParaRPr lang="en-US" altLang="ja-JP" sz="1000" dirty="0"/>
          </a:p>
          <a:p>
            <a:r>
              <a:rPr lang="en-US" altLang="ja-JP" sz="1000" dirty="0"/>
              <a:t>//-start- kuroda</a:t>
            </a:r>
          </a:p>
          <a:p>
            <a:r>
              <a:rPr lang="en-US" altLang="ja-JP" sz="1000" dirty="0">
                <a:solidFill>
                  <a:srgbClr val="FF0000"/>
                </a:solidFill>
              </a:rPr>
              <a:t>in vec4 color;</a:t>
            </a:r>
          </a:p>
          <a:p>
            <a:r>
              <a:rPr lang="en-US" altLang="ja-JP" sz="1000" dirty="0">
                <a:solidFill>
                  <a:srgbClr val="FF0000"/>
                </a:solidFill>
              </a:rPr>
              <a:t>out vec4 </a:t>
            </a:r>
            <a:r>
              <a:rPr lang="en-US" altLang="ja-JP" sz="1000" dirty="0" err="1">
                <a:solidFill>
                  <a:srgbClr val="FF0000"/>
                </a:solidFill>
              </a:rPr>
              <a:t>varyingColor</a:t>
            </a:r>
            <a:r>
              <a:rPr lang="en-US" altLang="ja-JP" sz="10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ja-JP" sz="1000" dirty="0">
                <a:solidFill>
                  <a:srgbClr val="FF0000"/>
                </a:solidFill>
              </a:rPr>
              <a:t>varying vec4 </a:t>
            </a:r>
            <a:r>
              <a:rPr lang="en-US" altLang="ja-JP" sz="1000" dirty="0" err="1">
                <a:solidFill>
                  <a:srgbClr val="FF0000"/>
                </a:solidFill>
              </a:rPr>
              <a:t>varying_myColor</a:t>
            </a:r>
            <a:r>
              <a:rPr lang="en-US" altLang="ja-JP" sz="10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ja-JP" sz="1000" dirty="0"/>
              <a:t>//-end- kuroda</a:t>
            </a:r>
          </a:p>
          <a:p>
            <a:endParaRPr lang="en-US" altLang="ja-JP" sz="1000" dirty="0"/>
          </a:p>
          <a:p>
            <a:r>
              <a:rPr lang="en-US" altLang="ja-JP" sz="1000" dirty="0"/>
              <a:t>void main()</a:t>
            </a:r>
          </a:p>
          <a:p>
            <a:r>
              <a:rPr lang="en-US" altLang="ja-JP" sz="1000" dirty="0"/>
              <a:t>{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vertexUV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vertexUV_a</a:t>
            </a:r>
            <a:r>
              <a:rPr lang="en-US" altLang="ja-JP" sz="1000" dirty="0"/>
              <a:t>;</a:t>
            </a:r>
          </a:p>
          <a:p>
            <a:endParaRPr lang="en-US" altLang="ja-JP" sz="1000" dirty="0"/>
          </a:p>
          <a:p>
            <a:r>
              <a:rPr lang="en-US" altLang="ja-JP" sz="1000" dirty="0"/>
              <a:t>    // Diffuse</a:t>
            </a:r>
          </a:p>
          <a:p>
            <a:r>
              <a:rPr lang="en-US" altLang="ja-JP" sz="1000" dirty="0"/>
              <a:t>    vec3 </a:t>
            </a:r>
            <a:r>
              <a:rPr lang="en-US" altLang="ja-JP" sz="1000" dirty="0" err="1"/>
              <a:t>tnorm</a:t>
            </a:r>
            <a:r>
              <a:rPr lang="en-US" altLang="ja-JP" sz="1000" dirty="0"/>
              <a:t> = normalize(</a:t>
            </a:r>
            <a:r>
              <a:rPr lang="en-US" altLang="ja-JP" sz="1000" dirty="0" err="1"/>
              <a:t>normalMatrix</a:t>
            </a:r>
            <a:r>
              <a:rPr lang="en-US" altLang="ja-JP" sz="1000" dirty="0"/>
              <a:t> * </a:t>
            </a:r>
            <a:r>
              <a:rPr lang="en-US" altLang="ja-JP" sz="1000" dirty="0" err="1"/>
              <a:t>vertexNormal</a:t>
            </a:r>
            <a:r>
              <a:rPr lang="en-US" altLang="ja-JP" sz="1000" dirty="0"/>
              <a:t>);</a:t>
            </a:r>
          </a:p>
          <a:p>
            <a:r>
              <a:rPr lang="en-US" altLang="ja-JP" sz="1000" dirty="0"/>
              <a:t>    vec4 </a:t>
            </a:r>
            <a:r>
              <a:rPr lang="en-US" altLang="ja-JP" sz="1000" dirty="0" err="1"/>
              <a:t>eyeCoords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modelViewMatrix</a:t>
            </a:r>
            <a:r>
              <a:rPr lang="en-US" altLang="ja-JP" sz="1000" dirty="0"/>
              <a:t> * vec4(</a:t>
            </a:r>
            <a:r>
              <a:rPr lang="en-US" altLang="ja-JP" sz="1000" dirty="0" err="1"/>
              <a:t>vertexPosition</a:t>
            </a:r>
            <a:r>
              <a:rPr lang="en-US" altLang="ja-JP" sz="1000" dirty="0"/>
              <a:t>, 1.0);</a:t>
            </a:r>
          </a:p>
          <a:p>
            <a:r>
              <a:rPr lang="en-US" altLang="ja-JP" sz="1000" dirty="0"/>
              <a:t>    vec3 s = normalize(vec3( vec4(</a:t>
            </a:r>
            <a:r>
              <a:rPr lang="en-US" altLang="ja-JP" sz="1000" dirty="0" err="1"/>
              <a:t>lightPosition</a:t>
            </a:r>
            <a:r>
              <a:rPr lang="en-US" altLang="ja-JP" sz="1000" dirty="0"/>
              <a:t>, 1.0) - </a:t>
            </a:r>
            <a:r>
              <a:rPr lang="en-US" altLang="ja-JP" sz="1000" dirty="0" err="1"/>
              <a:t>eyeCoords</a:t>
            </a:r>
            <a:r>
              <a:rPr lang="en-US" altLang="ja-JP" sz="1000" dirty="0"/>
              <a:t>));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lightIntensity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lightLd</a:t>
            </a:r>
            <a:r>
              <a:rPr lang="en-US" altLang="ja-JP" sz="1000" dirty="0"/>
              <a:t> * </a:t>
            </a:r>
            <a:r>
              <a:rPr lang="en-US" altLang="ja-JP" sz="1000" dirty="0" err="1"/>
              <a:t>lightKd</a:t>
            </a:r>
            <a:r>
              <a:rPr lang="en-US" altLang="ja-JP" sz="1000" dirty="0"/>
              <a:t> * max( dot(s, </a:t>
            </a:r>
            <a:r>
              <a:rPr lang="en-US" altLang="ja-JP" sz="1000" dirty="0" err="1"/>
              <a:t>tnorm</a:t>
            </a:r>
            <a:r>
              <a:rPr lang="en-US" altLang="ja-JP" sz="1000" dirty="0"/>
              <a:t>), 0.0);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gl_Position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modelViewProjMatrix</a:t>
            </a:r>
            <a:r>
              <a:rPr lang="en-US" altLang="ja-JP" sz="1000" dirty="0"/>
              <a:t> * vec4(</a:t>
            </a:r>
            <a:r>
              <a:rPr lang="en-US" altLang="ja-JP" sz="1000" dirty="0" err="1"/>
              <a:t>vertexPosition</a:t>
            </a:r>
            <a:r>
              <a:rPr lang="en-US" altLang="ja-JP" sz="1000" dirty="0"/>
              <a:t>, 1.0);</a:t>
            </a:r>
          </a:p>
          <a:p>
            <a:endParaRPr lang="en-US" altLang="ja-JP" sz="1000" dirty="0"/>
          </a:p>
          <a:p>
            <a:r>
              <a:rPr lang="en-US" altLang="ja-JP" sz="1000" dirty="0"/>
              <a:t>    //-start- kuroda</a:t>
            </a:r>
          </a:p>
          <a:p>
            <a:r>
              <a:rPr lang="en-US" altLang="ja-JP" sz="1000" dirty="0">
                <a:solidFill>
                  <a:srgbClr val="FF0000"/>
                </a:solidFill>
              </a:rPr>
              <a:t>    </a:t>
            </a:r>
            <a:r>
              <a:rPr lang="en-US" altLang="ja-JP" sz="1000" dirty="0" err="1">
                <a:solidFill>
                  <a:srgbClr val="FF0000"/>
                </a:solidFill>
              </a:rPr>
              <a:t>varyingColor</a:t>
            </a:r>
            <a:r>
              <a:rPr lang="en-US" altLang="ja-JP" sz="1000" dirty="0">
                <a:solidFill>
                  <a:srgbClr val="FF0000"/>
                </a:solidFill>
              </a:rPr>
              <a:t> = color;</a:t>
            </a:r>
          </a:p>
          <a:p>
            <a:r>
              <a:rPr lang="en-US" altLang="ja-JP" sz="1000" dirty="0">
                <a:solidFill>
                  <a:srgbClr val="FF0000"/>
                </a:solidFill>
              </a:rPr>
              <a:t>    </a:t>
            </a:r>
            <a:r>
              <a:rPr lang="en-US" altLang="ja-JP" sz="1000" dirty="0" err="1">
                <a:solidFill>
                  <a:srgbClr val="FF0000"/>
                </a:solidFill>
              </a:rPr>
              <a:t>varying_myColor</a:t>
            </a:r>
            <a:r>
              <a:rPr lang="en-US" altLang="ja-JP" sz="1000" dirty="0">
                <a:solidFill>
                  <a:srgbClr val="FF0000"/>
                </a:solidFill>
              </a:rPr>
              <a:t> = vec4(</a:t>
            </a:r>
            <a:r>
              <a:rPr lang="en-US" altLang="ja-JP" sz="1000" dirty="0" err="1">
                <a:solidFill>
                  <a:srgbClr val="FF0000"/>
                </a:solidFill>
              </a:rPr>
              <a:t>lightLd</a:t>
            </a:r>
            <a:r>
              <a:rPr lang="en-US" altLang="ja-JP" sz="1000" dirty="0">
                <a:solidFill>
                  <a:srgbClr val="FF0000"/>
                </a:solidFill>
              </a:rPr>
              <a:t> * max( dot(s, </a:t>
            </a:r>
            <a:r>
              <a:rPr lang="en-US" altLang="ja-JP" sz="1000" dirty="0" err="1">
                <a:solidFill>
                  <a:srgbClr val="FF0000"/>
                </a:solidFill>
              </a:rPr>
              <a:t>tnorm</a:t>
            </a:r>
            <a:r>
              <a:rPr lang="en-US" altLang="ja-JP" sz="1000" dirty="0">
                <a:solidFill>
                  <a:srgbClr val="FF0000"/>
                </a:solidFill>
              </a:rPr>
              <a:t>), 0.0), 1.0) * color; </a:t>
            </a:r>
            <a:r>
              <a:rPr lang="en-US" altLang="ja-JP" sz="1000" dirty="0"/>
              <a:t>//</a:t>
            </a:r>
            <a:r>
              <a:rPr lang="en-US" altLang="ja-JP" sz="1000" dirty="0" err="1"/>
              <a:t>lightKd</a:t>
            </a:r>
            <a:r>
              <a:rPr lang="ja-JP" altLang="en-US" sz="1000" dirty="0"/>
              <a:t>だけ除外する </a:t>
            </a:r>
            <a:r>
              <a:rPr lang="en-US" altLang="ja-JP" sz="1000" dirty="0"/>
              <a:t>( </a:t>
            </a:r>
            <a:r>
              <a:rPr lang="en-US" altLang="ja-JP" sz="1000" dirty="0" err="1"/>
              <a:t>lightKd</a:t>
            </a:r>
            <a:r>
              <a:rPr lang="ja-JP" altLang="en-US" sz="1000" dirty="0"/>
              <a:t>は</a:t>
            </a:r>
            <a:r>
              <a:rPr lang="en-US" altLang="ja-JP" sz="1000" dirty="0"/>
              <a:t>GUI</a:t>
            </a:r>
            <a:r>
              <a:rPr lang="ja-JP" altLang="en-US" sz="1000" dirty="0"/>
              <a:t>フォームで設定されているだけなので　） </a:t>
            </a:r>
            <a:r>
              <a:rPr lang="en-US" altLang="ja-JP" sz="1000" dirty="0"/>
              <a:t>//1.0 </a:t>
            </a:r>
            <a:r>
              <a:rPr lang="ja-JP" altLang="en-US" sz="1000" dirty="0"/>
              <a:t>は透明度 </a:t>
            </a:r>
            <a:r>
              <a:rPr lang="en-US" altLang="ja-JP" sz="1000" dirty="0"/>
              <a:t>0.0</a:t>
            </a:r>
            <a:r>
              <a:rPr lang="ja-JP" altLang="en-US" sz="1000" dirty="0"/>
              <a:t>～</a:t>
            </a:r>
            <a:r>
              <a:rPr lang="en-US" altLang="ja-JP" sz="1000" dirty="0"/>
              <a:t>1.0</a:t>
            </a:r>
            <a:r>
              <a:rPr lang="ja-JP" altLang="en-US" sz="1000" dirty="0"/>
              <a:t>の値を指定する。 数値が小さいほど透明。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/>
              <a:t>//-end- kuroda</a:t>
            </a:r>
          </a:p>
          <a:p>
            <a:r>
              <a:rPr lang="en-US" altLang="ja-JP" sz="1000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36E22F-F0EA-469E-89A2-3FC2FC7CB4A3}"/>
              </a:ext>
            </a:extLst>
          </p:cNvPr>
          <p:cNvSpPr txBox="1"/>
          <p:nvPr/>
        </p:nvSpPr>
        <p:spPr>
          <a:xfrm>
            <a:off x="5957710" y="4253420"/>
            <a:ext cx="6118578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000" dirty="0"/>
              <a:t>ソースコード：</a:t>
            </a:r>
            <a:r>
              <a:rPr lang="en-US" altLang="ja-JP" sz="1000" dirty="0"/>
              <a:t>vert-</a:t>
            </a:r>
            <a:r>
              <a:rPr lang="en-US" altLang="ja-JP" sz="1000" dirty="0" err="1"/>
              <a:t>shader.vsh</a:t>
            </a:r>
            <a:endParaRPr lang="en-US" altLang="ja-JP" sz="1000" dirty="0"/>
          </a:p>
          <a:p>
            <a:r>
              <a:rPr lang="ja-JP" altLang="en-US" sz="1000" dirty="0"/>
              <a:t>　　頂点シェーダから、</a:t>
            </a:r>
            <a:r>
              <a:rPr lang="en-US" altLang="ja-JP" sz="1000" dirty="0" err="1"/>
              <a:t>varying_myColor</a:t>
            </a:r>
            <a:r>
              <a:rPr lang="en-US" altLang="ja-JP" sz="1000" dirty="0"/>
              <a:t> </a:t>
            </a:r>
            <a:r>
              <a:rPr lang="ja-JP" altLang="en-US" sz="1000" dirty="0"/>
              <a:t>変数受け取って、</a:t>
            </a:r>
            <a:endParaRPr lang="en-US" altLang="ja-JP" sz="1000" dirty="0"/>
          </a:p>
          <a:p>
            <a:r>
              <a:rPr lang="ja-JP" altLang="en-US" sz="1000" dirty="0"/>
              <a:t>　　</a:t>
            </a:r>
            <a:r>
              <a:rPr lang="ja-JP" altLang="en-US" sz="1000" dirty="0">
                <a:solidFill>
                  <a:srgbClr val="FF0000"/>
                </a:solidFill>
              </a:rPr>
              <a:t>個別の色にするため、fragColorで個別処理する.</a:t>
            </a:r>
            <a:endParaRPr lang="en-US" altLang="ja-JP" sz="1000" dirty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　　 varying_myColorは vert.vshでライト値との計算した結果値。</a:t>
            </a:r>
          </a:p>
          <a:p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下記追加　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en-US" altLang="ja-JP" sz="1000" dirty="0"/>
              <a:t>main</a:t>
            </a:r>
            <a:r>
              <a:rPr lang="ja-JP" altLang="en-US" sz="1000" dirty="0"/>
              <a:t>前に変数定義</a:t>
            </a:r>
            <a:endParaRPr lang="en-US" altLang="ja-JP" sz="1000" dirty="0"/>
          </a:p>
          <a:p>
            <a:endParaRPr lang="ja-JP" altLang="en-US" sz="1000" dirty="0"/>
          </a:p>
          <a:p>
            <a:r>
              <a:rPr lang="ja-JP" altLang="en-US" sz="1000" dirty="0"/>
              <a:t>//-start- kuroda 追加</a:t>
            </a:r>
          </a:p>
          <a:p>
            <a:r>
              <a:rPr lang="ja-JP" altLang="en-US" sz="1000" dirty="0">
                <a:solidFill>
                  <a:srgbClr val="FF0000"/>
                </a:solidFill>
              </a:rPr>
              <a:t>in vec4 varyingColor;</a:t>
            </a:r>
          </a:p>
          <a:p>
            <a:r>
              <a:rPr lang="ja-JP" altLang="en-US" sz="1000" dirty="0">
                <a:solidFill>
                  <a:srgbClr val="FF0000"/>
                </a:solidFill>
              </a:rPr>
              <a:t>out vec4 fragColor;</a:t>
            </a:r>
          </a:p>
          <a:p>
            <a:r>
              <a:rPr lang="ja-JP" altLang="en-US" sz="1000" dirty="0">
                <a:solidFill>
                  <a:srgbClr val="FF0000"/>
                </a:solidFill>
              </a:rPr>
              <a:t>varying vec4 varying_myColor;</a:t>
            </a:r>
          </a:p>
          <a:p>
            <a:r>
              <a:rPr lang="ja-JP" altLang="en-US" sz="1000" dirty="0"/>
              <a:t>//-end- kuroda 追加</a:t>
            </a:r>
          </a:p>
          <a:p>
            <a:endParaRPr lang="ja-JP" altLang="en-US" sz="1000" dirty="0"/>
          </a:p>
          <a:p>
            <a:endParaRPr lang="ja-JP" altLang="en-US" sz="1000" dirty="0"/>
          </a:p>
          <a:p>
            <a:r>
              <a:rPr lang="ja-JP" altLang="en-US" sz="1000" dirty="0"/>
              <a:t>void main()</a:t>
            </a:r>
          </a:p>
          <a:p>
            <a:r>
              <a:rPr lang="ja-JP" altLang="en-US" sz="1000" dirty="0"/>
              <a:t>{</a:t>
            </a:r>
          </a:p>
          <a:p>
            <a:r>
              <a:rPr lang="ja-JP" altLang="en-US" sz="1000" dirty="0"/>
              <a:t>    //-start- org</a:t>
            </a:r>
          </a:p>
          <a:p>
            <a:r>
              <a:rPr lang="ja-JP" altLang="en-US" sz="1000" dirty="0"/>
              <a:t>    //vec4 texCol = texture2D(texture, vertexUV);</a:t>
            </a:r>
          </a:p>
          <a:p>
            <a:r>
              <a:rPr lang="ja-JP" altLang="en-US" sz="1000" dirty="0"/>
              <a:t>    //gl_FragColor = renderTexture ? vec4(lightIntensity, 1.0) * texCol : vec4(lightIntensity, 1.0); //1.0 は透明度 0.0～1.0の値を指定する。 数値が小さいほど透明。</a:t>
            </a:r>
          </a:p>
          <a:p>
            <a:r>
              <a:rPr lang="ja-JP" altLang="en-US" sz="1000" dirty="0"/>
              <a:t>    //-end- org</a:t>
            </a:r>
          </a:p>
          <a:p>
            <a:endParaRPr lang="ja-JP" altLang="en-US" sz="1000" dirty="0"/>
          </a:p>
          <a:p>
            <a:r>
              <a:rPr lang="ja-JP" altLang="en-US" sz="1000" dirty="0"/>
              <a:t>    //-start- kuroda_test OK </a:t>
            </a:r>
            <a:r>
              <a:rPr lang="ja-JP" altLang="en-US" sz="1000" dirty="0">
                <a:solidFill>
                  <a:srgbClr val="FF0000"/>
                </a:solidFill>
              </a:rPr>
              <a:t>個別の色にするため、既にgl_FragColorでは単一処理されるため、fragColorで個別処理する. varying_myColorは vert.vshでライト値との計算した結果値。</a:t>
            </a:r>
          </a:p>
          <a:p>
            <a:r>
              <a:rPr lang="ja-JP" altLang="en-US" sz="1000" dirty="0"/>
              <a:t>    //fragColor = varying_myColor;</a:t>
            </a:r>
          </a:p>
          <a:p>
            <a:r>
              <a:rPr lang="ja-JP" altLang="en-US" sz="1000" dirty="0"/>
              <a:t>    //-end- kuroda_test</a:t>
            </a:r>
          </a:p>
          <a:p>
            <a:endParaRPr lang="ja-JP" altLang="en-US" sz="1000" dirty="0"/>
          </a:p>
          <a:p>
            <a:r>
              <a:rPr lang="ja-JP" altLang="en-US" sz="1000" dirty="0">
                <a:solidFill>
                  <a:srgbClr val="FF0000"/>
                </a:solidFill>
              </a:rPr>
              <a:t>    vec4 texCol = texture2D(texture, vertexUV);</a:t>
            </a:r>
          </a:p>
          <a:p>
            <a:r>
              <a:rPr lang="ja-JP" altLang="en-US" sz="1000" dirty="0">
                <a:solidFill>
                  <a:srgbClr val="FF0000"/>
                </a:solidFill>
              </a:rPr>
              <a:t>    fragColor = renderTexture ? varying_myColor * texCol : varying_myColor;</a:t>
            </a:r>
          </a:p>
          <a:p>
            <a:endParaRPr lang="ja-JP" altLang="en-US" sz="1000" dirty="0"/>
          </a:p>
          <a:p>
            <a:r>
              <a:rPr lang="ja-JP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7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1301</Words>
  <Application>Microsoft Office PowerPoint</Application>
  <PresentationFormat>ワイド画面</PresentationFormat>
  <Paragraphs>164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■ 透明表示</vt:lpstr>
      <vt:lpstr>■立体感（光源ライト設定）と色分け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 taiko1</dc:creator>
  <cp:lastModifiedBy>sakura taiko1</cp:lastModifiedBy>
  <cp:revision>4</cp:revision>
  <dcterms:created xsi:type="dcterms:W3CDTF">2021-09-20T01:39:06Z</dcterms:created>
  <dcterms:modified xsi:type="dcterms:W3CDTF">2021-09-26T03:40:17Z</dcterms:modified>
</cp:coreProperties>
</file>