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59" r:id="rId4"/>
    <p:sldId id="257" r:id="rId5"/>
    <p:sldId id="258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702" autoAdjust="0"/>
  </p:normalViewPr>
  <p:slideViewPr>
    <p:cSldViewPr snapToGrid="0" showGuides="1">
      <p:cViewPr varScale="1">
        <p:scale>
          <a:sx n="71" d="100"/>
          <a:sy n="71" d="100"/>
        </p:scale>
        <p:origin x="84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4ECA6-98F6-483F-AAC1-4B6B6800D962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20F01-8FC9-4992-A93F-5CF6CF74FD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33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20F01-8FC9-4992-A93F-5CF6CF74FDF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4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B07006-A701-463A-B048-092F0AC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A09A38-3315-448A-83B1-1009C7874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E6B182-028F-4BC5-8522-C3AEBBF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448D-F476-488C-BC30-2D4344AA671C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35EE29-5CFA-4D5C-B4BA-F66A5B4F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0C8FE-B538-460A-B295-7D9F39F0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A5E-34B5-48D0-A26F-793FA0137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17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807E7-0BC7-4C9E-ADF2-F7C09309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F84CE7-2465-4E7D-A040-E359CD6A8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57A77-9FF1-4BFC-8DB7-00FEBCDA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448D-F476-488C-BC30-2D4344AA671C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DA41E5-039A-4E5C-A6B0-52FC2002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17C0A1-8F59-4B40-8933-6BD9C2AE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A5E-34B5-48D0-A26F-793FA0137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2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8B2438-7261-4243-803C-0389806FC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775BBD-6AB5-46FE-B9AC-9877F2242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A7ED91-01D6-4124-B398-A2FDE0F9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448D-F476-488C-BC30-2D4344AA671C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1ABDE9-1FB9-4E8E-86C6-AE3D3A9D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A8BE0E-EA5B-4A89-9FDB-E9D2ABA2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A5E-34B5-48D0-A26F-793FA0137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88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5D345-F97C-4341-8AF5-6A3B8C3B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C771D-1786-41C3-B6BB-C361D7BD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095AB-D762-4093-894A-5F8D0E61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448D-F476-488C-BC30-2D4344AA671C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EC92F-7304-40A1-A8A0-ECE9C2B4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D0780-79F2-4DDF-9715-6CC1A565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A5E-34B5-48D0-A26F-793FA0137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84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CE1C1-4B55-49FA-9AAA-B00BDCB0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5509D0-9C2E-4EC0-B45F-0BF8158D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EB2085-548E-473C-AAB7-44AD252E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448D-F476-488C-BC30-2D4344AA671C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1C3A35-F797-4A75-B614-61CCA249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6E765-558A-4942-B12A-B77CB2BA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A5E-34B5-48D0-A26F-793FA0137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9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11065-6397-4E44-BDE4-CBDBFB36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0A507-85F3-439E-8514-915485240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F148A1-312B-42AE-B3B6-6A36188D6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6845DB-0639-4065-B536-7785DAFF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448D-F476-488C-BC30-2D4344AA671C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0F2510-34DC-4545-A1DA-87BCF869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A5C04C-F5CE-4424-BA4A-E6E80461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A5E-34B5-48D0-A26F-793FA0137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99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76793-E5B9-41D6-B88F-F9556410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D1EC59-60D5-4003-8D94-C5B1666F7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DBBC77-BE87-4356-AB91-2997719D2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EAC0C8-7B3E-4644-92CC-414475EFE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90943C-416F-4042-A206-42311C0EF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B60087-78B1-4A66-A68A-A734543F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448D-F476-488C-BC30-2D4344AA671C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F48098-37D6-4A7A-ADA6-9D5DB951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8578AD-0A87-4D80-92D2-8E27D29F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A5E-34B5-48D0-A26F-793FA0137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85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D499B-E069-4312-A0DB-EC645A81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94E9A7-DFDF-4F9C-BD9D-70BFA00D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448D-F476-488C-BC30-2D4344AA671C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FE9699-9CE6-4DA4-B6DD-FFEFA4FF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1F0B27-37A3-49B8-9BDC-0DA24B7F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A5E-34B5-48D0-A26F-793FA0137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33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03BD2A-A40E-4B84-A933-9E1DA53D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448D-F476-488C-BC30-2D4344AA671C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09F331-F4D6-4C59-A952-47CFF60C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63138C-1A73-434A-AB10-E10EC8BF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A5E-34B5-48D0-A26F-793FA0137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04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E0741-577E-49BB-89B1-5FF576C1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9C4E7D-105E-4FAE-99FE-D4729355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EB9DFE-D6B7-4938-8FCC-FAC6EF7BD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CFF777-8B52-4FD0-A572-9D09F4F4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448D-F476-488C-BC30-2D4344AA671C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EEFE76-42F6-4942-8BA0-C6E9DA6D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35B010-F384-481A-BF07-E103E00D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A5E-34B5-48D0-A26F-793FA0137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90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66CF4-8B60-41D1-BE34-EF668251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EE2A22-4937-4615-B6EA-171DF8811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31AF18-BD1C-4A37-87BC-3E86B1517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5A559D-592F-4E89-9F3F-9ED833F8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448D-F476-488C-BC30-2D4344AA671C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F8623-CC5B-4861-8979-8F0FD35D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DA8F86-6FE4-43B9-A22B-08BEF00E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A5E-34B5-48D0-A26F-793FA0137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46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D3DEC2-7F65-42DF-A335-7FEA765A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2E0B8A-E1AA-4186-992B-75826FE12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7FD023-E905-43FF-A83D-821D8B4D5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448D-F476-488C-BC30-2D4344AA671C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B485E-4BB9-4307-91C1-E9A51EBD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04EB4-B193-4189-BE2B-FE1287A50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BA5E-34B5-48D0-A26F-793FA0137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3679C-606B-4F25-B412-48B5A6F0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8159" y="2828224"/>
            <a:ext cx="5795682" cy="1201551"/>
          </a:xfrm>
        </p:spPr>
        <p:txBody>
          <a:bodyPr anchor="t">
            <a:noAutofit/>
          </a:bodyPr>
          <a:lstStyle/>
          <a:p>
            <a:pPr algn="l"/>
            <a:r>
              <a:rPr kumimoji="1"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コード作成開始時の作業　　～</a:t>
            </a:r>
            <a:r>
              <a:rPr kumimoji="1"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en-US" altLang="ja-JP" sz="3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kumimoji="1"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ファイル作成まで</a:t>
            </a:r>
          </a:p>
        </p:txBody>
      </p:sp>
    </p:spTree>
    <p:extLst>
      <p:ext uri="{BB962C8B-B14F-4D97-AF65-F5344CB8AC3E}">
        <p14:creationId xmlns:p14="http://schemas.microsoft.com/office/powerpoint/2010/main" val="11202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7A4C86-01DF-4C82-856B-F52F6368E7B7}"/>
              </a:ext>
            </a:extLst>
          </p:cNvPr>
          <p:cNvSpPr txBox="1"/>
          <p:nvPr/>
        </p:nvSpPr>
        <p:spPr>
          <a:xfrm>
            <a:off x="139700" y="305717"/>
            <a:ext cx="76466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■　</a:t>
            </a:r>
            <a:r>
              <a:rPr lang="en-US" altLang="ja-JP" b="1" dirty="0"/>
              <a:t>Qt </a:t>
            </a:r>
            <a:r>
              <a:rPr lang="ja-JP" altLang="en-US" b="1" dirty="0"/>
              <a:t>で </a:t>
            </a:r>
            <a:r>
              <a:rPr lang="en-US" altLang="ja-JP" b="1" dirty="0"/>
              <a:t>OpenGL </a:t>
            </a:r>
            <a:r>
              <a:rPr lang="ja-JP" altLang="en-US" b="1" dirty="0"/>
              <a:t>を使う手順 </a:t>
            </a:r>
            <a:endParaRPr lang="en-US" altLang="ja-JP" b="1" dirty="0"/>
          </a:p>
          <a:p>
            <a:r>
              <a:rPr lang="en-US" altLang="ja-JP" b="1" dirty="0"/>
              <a:t>[2] </a:t>
            </a:r>
            <a:r>
              <a:rPr lang="ja-JP" altLang="en-US" b="1" dirty="0"/>
              <a:t>（続き</a:t>
            </a:r>
            <a:r>
              <a:rPr lang="en-US" altLang="ja-JP" b="1" dirty="0"/>
              <a:t>)</a:t>
            </a:r>
            <a:r>
              <a:rPr lang="ja-JP" altLang="en-US" b="1" dirty="0"/>
              <a:t>作成した　</a:t>
            </a:r>
            <a:r>
              <a:rPr lang="en-US" altLang="ja-JP" b="1" dirty="0"/>
              <a:t>.</a:t>
            </a:r>
            <a:r>
              <a:rPr lang="en-US" altLang="ja-JP" b="1" dirty="0" err="1"/>
              <a:t>vsh</a:t>
            </a:r>
            <a:r>
              <a:rPr lang="en-US" altLang="ja-JP" b="1" dirty="0"/>
              <a:t>, </a:t>
            </a:r>
            <a:r>
              <a:rPr lang="en-US" altLang="ja-JP" b="1" dirty="0" err="1"/>
              <a:t>fsh</a:t>
            </a:r>
            <a:r>
              <a:rPr lang="ja-JP" altLang="en-US" b="1" dirty="0"/>
              <a:t>　ファイルを</a:t>
            </a:r>
            <a:r>
              <a:rPr lang="en-US" altLang="ja-JP" b="1" dirty="0"/>
              <a:t>, </a:t>
            </a:r>
            <a:r>
              <a:rPr lang="ja-JP" altLang="en-US" b="1" dirty="0"/>
              <a:t>リソースファイルに追加。</a:t>
            </a:r>
            <a:endParaRPr lang="en-US" altLang="ja-JP" b="1" dirty="0"/>
          </a:p>
          <a:p>
            <a:endParaRPr lang="en-US" altLang="ja-JP" dirty="0"/>
          </a:p>
          <a:p>
            <a:r>
              <a:rPr lang="ja-JP" altLang="en-US" dirty="0"/>
              <a:t>    リソースファイルへの追加は下記参照。</a:t>
            </a:r>
            <a:endParaRPr lang="en-US" altLang="ja-JP" dirty="0"/>
          </a:p>
          <a:p>
            <a:r>
              <a:rPr lang="ja-JP" altLang="en-US" dirty="0"/>
              <a:t>     https://armadillo.atmark-techno.com/blog/1562/1988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0F952E-66DC-4063-8A3C-1D17427D2864}"/>
              </a:ext>
            </a:extLst>
          </p:cNvPr>
          <p:cNvSpPr txBox="1"/>
          <p:nvPr/>
        </p:nvSpPr>
        <p:spPr>
          <a:xfrm>
            <a:off x="7786389" y="1244263"/>
            <a:ext cx="4089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① </a:t>
            </a:r>
            <a:r>
              <a:rPr kumimoji="1" lang="en-US" altLang="ja-JP" sz="1200" dirty="0"/>
              <a:t>[Add Prefix]</a:t>
            </a:r>
            <a:r>
              <a:rPr kumimoji="1" lang="ja-JP" altLang="en-US" sz="1200" dirty="0"/>
              <a:t>　プレフィックスを設定</a:t>
            </a:r>
            <a:endParaRPr lang="en-US" altLang="ja-JP" sz="1200" dirty="0"/>
          </a:p>
          <a:p>
            <a:r>
              <a:rPr lang="ja-JP" altLang="en-US" sz="1200" dirty="0"/>
              <a:t>①</a:t>
            </a:r>
            <a:r>
              <a:rPr lang="en-US" altLang="ja-JP" sz="1200" dirty="0"/>
              <a:t>-1 </a:t>
            </a:r>
            <a:r>
              <a:rPr kumimoji="1" lang="en-US" altLang="ja-JP" sz="1200" dirty="0" err="1"/>
              <a:t>AddPrefix</a:t>
            </a:r>
            <a:r>
              <a:rPr kumimoji="1" lang="ja-JP" altLang="en-US" sz="1200" dirty="0"/>
              <a:t>ボタン押下</a:t>
            </a:r>
            <a:endParaRPr kumimoji="1" lang="en-US" altLang="ja-JP" sz="1200" dirty="0"/>
          </a:p>
          <a:p>
            <a:r>
              <a:rPr lang="ja-JP" altLang="en-US" sz="1200" dirty="0"/>
              <a:t>①</a:t>
            </a:r>
            <a:r>
              <a:rPr lang="en-US" altLang="ja-JP" sz="1200" dirty="0"/>
              <a:t>-2 </a:t>
            </a:r>
            <a:r>
              <a:rPr lang="ja-JP" altLang="en-US" sz="1200" dirty="0"/>
              <a:t>プレフィックスをデフォルトで</a:t>
            </a:r>
            <a:r>
              <a:rPr lang="en-US" altLang="ja-JP" sz="1200" dirty="0"/>
              <a:t>/new/prefix1</a:t>
            </a:r>
            <a:r>
              <a:rPr lang="ja-JP" altLang="en-US" sz="1200" dirty="0"/>
              <a:t>　</a:t>
            </a:r>
            <a:endParaRPr lang="en-US" altLang="ja-JP" sz="1200" dirty="0"/>
          </a:p>
          <a:p>
            <a:r>
              <a:rPr lang="ja-JP" altLang="en-US" sz="1200" dirty="0"/>
              <a:t>　　と入っているが  </a:t>
            </a:r>
            <a:r>
              <a:rPr lang="en-US" altLang="ja-JP" sz="1200" dirty="0"/>
              <a:t>/ </a:t>
            </a:r>
            <a:r>
              <a:rPr lang="ja-JP" altLang="en-US" sz="1200" dirty="0"/>
              <a:t>に書き直す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②</a:t>
            </a:r>
            <a:r>
              <a:rPr lang="en-US" altLang="ja-JP" sz="1200" dirty="0"/>
              <a:t> [Add file] </a:t>
            </a:r>
            <a:r>
              <a:rPr lang="ja-JP" altLang="en-US" sz="1200" dirty="0"/>
              <a:t>シェーダプログラムのファイルを追加</a:t>
            </a:r>
            <a:endParaRPr lang="en-US" altLang="ja-JP" sz="1200" dirty="0"/>
          </a:p>
          <a:p>
            <a:r>
              <a:rPr lang="ja-JP" altLang="en-US" sz="1200" dirty="0"/>
              <a:t>　②</a:t>
            </a:r>
            <a:r>
              <a:rPr lang="en-US" altLang="ja-JP" sz="1200" dirty="0"/>
              <a:t>-1  </a:t>
            </a:r>
            <a:r>
              <a:rPr lang="en-US" altLang="ja-JP" sz="1200" dirty="0" err="1"/>
              <a:t>AddFiles</a:t>
            </a:r>
            <a:r>
              <a:rPr lang="en-US" altLang="ja-JP" sz="1200" dirty="0"/>
              <a:t> </a:t>
            </a:r>
            <a:r>
              <a:rPr lang="ja-JP" altLang="en-US" sz="1200" dirty="0"/>
              <a:t>を押すとファイル選択ダイアログが</a:t>
            </a:r>
            <a:endParaRPr lang="en-US" altLang="ja-JP" sz="1200" dirty="0"/>
          </a:p>
          <a:p>
            <a:r>
              <a:rPr lang="en-US" altLang="ja-JP" sz="1200" dirty="0"/>
              <a:t>           </a:t>
            </a:r>
            <a:r>
              <a:rPr lang="ja-JP" altLang="en-US" sz="1200" dirty="0"/>
              <a:t>表示されるので、ファイルを選択する</a:t>
            </a:r>
            <a:endParaRPr lang="en-US" altLang="ja-JP" sz="1200" dirty="0"/>
          </a:p>
          <a:p>
            <a:r>
              <a:rPr lang="ja-JP" altLang="en-US" sz="1200" dirty="0"/>
              <a:t>　②</a:t>
            </a:r>
            <a:r>
              <a:rPr lang="en-US" altLang="ja-JP" sz="1200" dirty="0"/>
              <a:t>-2 </a:t>
            </a:r>
            <a:r>
              <a:rPr lang="ja-JP" altLang="en-US" sz="1200" dirty="0"/>
              <a:t>画面上部に追加ファイルが表示される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endParaRPr lang="en-US" altLang="ja-JP" sz="12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FEDEE04-9D72-4B4C-B6F2-9A62CFD6AE07}"/>
              </a:ext>
            </a:extLst>
          </p:cNvPr>
          <p:cNvGrpSpPr/>
          <p:nvPr/>
        </p:nvGrpSpPr>
        <p:grpSpPr>
          <a:xfrm>
            <a:off x="486284" y="1783045"/>
            <a:ext cx="6953518" cy="3048152"/>
            <a:chOff x="316984" y="2057063"/>
            <a:chExt cx="7392432" cy="350568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FE489060-0FA8-4C21-8425-0F30A4ED7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984" y="2057063"/>
              <a:ext cx="7392432" cy="3505689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065A785-C7FC-4319-BF8D-0F0F91DF8DC8}"/>
                </a:ext>
              </a:extLst>
            </p:cNvPr>
            <p:cNvSpPr txBox="1"/>
            <p:nvPr/>
          </p:nvSpPr>
          <p:spPr>
            <a:xfrm>
              <a:off x="2902079" y="3961199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</a:rPr>
                <a:t>①</a:t>
              </a:r>
              <a:r>
                <a:rPr kumimoji="1" lang="en-US" altLang="ja-JP" sz="1400" b="1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16A62654-B30A-4756-82FA-E61E528356D3}"/>
                </a:ext>
              </a:extLst>
            </p:cNvPr>
            <p:cNvSpPr/>
            <p:nvPr/>
          </p:nvSpPr>
          <p:spPr>
            <a:xfrm>
              <a:off x="3416300" y="4227899"/>
              <a:ext cx="698500" cy="16630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4E532F2-88A0-4A7B-B0D1-96A3E620ED61}"/>
                </a:ext>
              </a:extLst>
            </p:cNvPr>
            <p:cNvSpPr txBox="1"/>
            <p:nvPr/>
          </p:nvSpPr>
          <p:spPr>
            <a:xfrm>
              <a:off x="4267200" y="4892645"/>
              <a:ext cx="596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</a:rPr>
                <a:t>①</a:t>
              </a:r>
              <a:r>
                <a:rPr kumimoji="1" lang="en-US" altLang="ja-JP" sz="1400" b="1" dirty="0">
                  <a:solidFill>
                    <a:srgbClr val="FF0000"/>
                  </a:solidFill>
                </a:rPr>
                <a:t>-2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00CDE53-4A12-4EF1-97B7-B5FBD1B7356E}"/>
                </a:ext>
              </a:extLst>
            </p:cNvPr>
            <p:cNvSpPr txBox="1"/>
            <p:nvPr/>
          </p:nvSpPr>
          <p:spPr>
            <a:xfrm>
              <a:off x="4635887" y="3984703"/>
              <a:ext cx="799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</a:rPr>
                <a:t>②</a:t>
              </a:r>
              <a:r>
                <a:rPr kumimoji="1" lang="en-US" altLang="ja-JP" sz="1400" b="1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0386EB3D-6327-48CE-99E6-E9FC6E16921B}"/>
                </a:ext>
              </a:extLst>
            </p:cNvPr>
            <p:cNvSpPr/>
            <p:nvPr/>
          </p:nvSpPr>
          <p:spPr>
            <a:xfrm>
              <a:off x="4318000" y="4240599"/>
              <a:ext cx="482600" cy="16630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8FF0485-0899-43A8-8E85-DBBCCF2AACFA}"/>
                </a:ext>
              </a:extLst>
            </p:cNvPr>
            <p:cNvSpPr txBox="1"/>
            <p:nvPr/>
          </p:nvSpPr>
          <p:spPr>
            <a:xfrm>
              <a:off x="5035743" y="2717034"/>
              <a:ext cx="63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</a:rPr>
                <a:t>②</a:t>
              </a:r>
              <a:r>
                <a:rPr kumimoji="1" lang="en-US" altLang="ja-JP" sz="1400" b="1" dirty="0">
                  <a:solidFill>
                    <a:srgbClr val="FF0000"/>
                  </a:solidFill>
                </a:rPr>
                <a:t>-2</a:t>
              </a: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AD2408B-BF0E-4F42-807D-A8022288DD62}"/>
                </a:ext>
              </a:extLst>
            </p:cNvPr>
            <p:cNvCxnSpPr/>
            <p:nvPr/>
          </p:nvCxnSpPr>
          <p:spPr>
            <a:xfrm flipV="1">
              <a:off x="4413250" y="3162300"/>
              <a:ext cx="0" cy="10655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F13818A-194D-4DD7-8E0F-9E6CFE80201F}"/>
              </a:ext>
            </a:extLst>
          </p:cNvPr>
          <p:cNvSpPr txBox="1"/>
          <p:nvPr/>
        </p:nvSpPr>
        <p:spPr>
          <a:xfrm>
            <a:off x="378441" y="5172155"/>
            <a:ext cx="8750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effectLst/>
                <a:latin typeface="Poppins"/>
              </a:rPr>
              <a:t>[3]</a:t>
            </a:r>
            <a:r>
              <a:rPr lang="ja-JP" altLang="en-US" b="1" i="0" dirty="0">
                <a:effectLst/>
                <a:latin typeface="Poppins"/>
              </a:rPr>
              <a:t>プロジェクトファイル</a:t>
            </a:r>
            <a:r>
              <a:rPr lang="en-US" altLang="ja-JP" b="1" i="0" dirty="0">
                <a:effectLst/>
                <a:latin typeface="Poppins"/>
              </a:rPr>
              <a:t>(</a:t>
            </a:r>
            <a:r>
              <a:rPr lang="ja-JP" altLang="en-US" b="1" i="0" dirty="0">
                <a:effectLst/>
                <a:latin typeface="Poppins"/>
              </a:rPr>
              <a:t>～</a:t>
            </a:r>
            <a:r>
              <a:rPr lang="en-US" altLang="ja-JP" b="1" i="0" dirty="0">
                <a:effectLst/>
                <a:latin typeface="Poppins"/>
              </a:rPr>
              <a:t>.pro)</a:t>
            </a:r>
            <a:r>
              <a:rPr lang="ja-JP" altLang="en-US" b="1" i="0" dirty="0">
                <a:effectLst/>
                <a:latin typeface="Poppins"/>
              </a:rPr>
              <a:t>に以下記述を追加</a:t>
            </a:r>
            <a:r>
              <a:rPr lang="ja-JP" altLang="en-US" b="1" dirty="0">
                <a:latin typeface="Poppins"/>
              </a:rPr>
              <a:t>されていることを確認する。</a:t>
            </a:r>
            <a:endParaRPr lang="ja-JP" altLang="en-US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8628ADF2-DAC8-413D-9B4B-19E244F8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55" y="5549353"/>
            <a:ext cx="32573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RESOURCES += </a:t>
            </a:r>
            <a:r>
              <a:rPr kumimoji="0" lang="en-US" altLang="ja-JP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Courier New" panose="02070309020205020404" pitchFamily="49" charset="0"/>
              </a:rPr>
              <a:t>resources.qrc</a:t>
            </a:r>
            <a:endParaRPr kumimoji="0" lang="ja-JP" altLang="ja-JP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1D4F03D-6BE8-46DF-BEC1-B2428F30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416" y="418826"/>
            <a:ext cx="231489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7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65F4DE5C-E640-4349-B8BF-2B2A8BF6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5" y="857157"/>
            <a:ext cx="2955357" cy="184330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165A55-0640-48F8-84D6-7CBFCD1B2787}"/>
              </a:ext>
            </a:extLst>
          </p:cNvPr>
          <p:cNvSpPr txBox="1"/>
          <p:nvPr/>
        </p:nvSpPr>
        <p:spPr>
          <a:xfrm>
            <a:off x="139700" y="22417"/>
            <a:ext cx="831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参考：https://www.bogotobogo.com/Qt/Qt5_OpenGL_QGLWidget.php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437167D-1923-4908-8CE4-C983A4249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05" y="2778810"/>
            <a:ext cx="3085095" cy="1936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A01D724-176B-43B2-BEFE-C68C64F76BB4}"/>
              </a:ext>
            </a:extLst>
          </p:cNvPr>
          <p:cNvSpPr/>
          <p:nvPr/>
        </p:nvSpPr>
        <p:spPr>
          <a:xfrm>
            <a:off x="1178311" y="3366056"/>
            <a:ext cx="2250689" cy="8112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F377D4-3ED9-4059-AC31-49406498FD57}"/>
              </a:ext>
            </a:extLst>
          </p:cNvPr>
          <p:cNvSpPr txBox="1"/>
          <p:nvPr/>
        </p:nvSpPr>
        <p:spPr>
          <a:xfrm>
            <a:off x="0" y="515386"/>
            <a:ext cx="327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■プロジェクト作成時の作業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3873AF1C-16AF-4E07-9271-D2B34A41D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15" y="4871933"/>
            <a:ext cx="2987073" cy="1863186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10BBCF-22FD-48F4-B399-3544ABE2255F}"/>
              </a:ext>
            </a:extLst>
          </p:cNvPr>
          <p:cNvSpPr txBox="1"/>
          <p:nvPr/>
        </p:nvSpPr>
        <p:spPr>
          <a:xfrm>
            <a:off x="3651251" y="5244080"/>
            <a:ext cx="643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デフォルトで良い</a:t>
            </a:r>
            <a:r>
              <a:rPr lang="en-US" altLang="ja-JP" dirty="0">
                <a:solidFill>
                  <a:srgbClr val="FF0000"/>
                </a:solidFill>
              </a:rPr>
              <a:t>. (Replace… OpenGL64bit </a:t>
            </a:r>
            <a:r>
              <a:rPr lang="ja-JP" altLang="en-US" dirty="0">
                <a:solidFill>
                  <a:srgbClr val="FF0000"/>
                </a:solidFill>
              </a:rPr>
              <a:t>は選ばない）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BF2A912-4B6D-411B-9845-ED38BABAE552}"/>
              </a:ext>
            </a:extLst>
          </p:cNvPr>
          <p:cNvSpPr txBox="1"/>
          <p:nvPr/>
        </p:nvSpPr>
        <p:spPr>
          <a:xfrm>
            <a:off x="3803651" y="3198157"/>
            <a:ext cx="85407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クラス名 </a:t>
            </a:r>
            <a:r>
              <a:rPr lang="en-US" altLang="ja-JP" dirty="0"/>
              <a:t>Window  (</a:t>
            </a:r>
            <a:r>
              <a:rPr lang="ja-JP" altLang="en-US" dirty="0"/>
              <a:t>最初大文字）</a:t>
            </a:r>
            <a:endParaRPr lang="en-US" altLang="ja-JP" dirty="0"/>
          </a:p>
          <a:p>
            <a:r>
              <a:rPr lang="ja-JP" altLang="en-US" dirty="0"/>
              <a:t>ファイル名 </a:t>
            </a:r>
            <a:r>
              <a:rPr lang="en-US" altLang="ja-JP" dirty="0" err="1"/>
              <a:t>window.h</a:t>
            </a:r>
            <a:r>
              <a:rPr lang="en-US" altLang="ja-JP" dirty="0"/>
              <a:t>, </a:t>
            </a:r>
            <a:r>
              <a:rPr lang="en-US" altLang="ja-JP" dirty="0" err="1"/>
              <a:t>cpp</a:t>
            </a:r>
            <a:r>
              <a:rPr lang="en-US" altLang="ja-JP" dirty="0"/>
              <a:t>, </a:t>
            </a:r>
            <a:r>
              <a:rPr lang="en-US" altLang="ja-JP" dirty="0" err="1"/>
              <a:t>ui</a:t>
            </a:r>
            <a:r>
              <a:rPr lang="en-US" altLang="ja-JP" dirty="0"/>
              <a:t> </a:t>
            </a:r>
            <a:r>
              <a:rPr lang="ja-JP" altLang="en-US" dirty="0"/>
              <a:t>にする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★既定クラスは必ず </a:t>
            </a:r>
            <a:r>
              <a:rPr lang="en-US" altLang="ja-JP" dirty="0" err="1">
                <a:solidFill>
                  <a:srgbClr val="FF0000"/>
                </a:solidFill>
              </a:rPr>
              <a:t>Qwidget</a:t>
            </a:r>
            <a:r>
              <a:rPr lang="ja-JP" altLang="en-US" dirty="0">
                <a:solidFill>
                  <a:srgbClr val="FF0000"/>
                </a:solidFill>
              </a:rPr>
              <a:t>にする。（</a:t>
            </a:r>
            <a:r>
              <a:rPr lang="en-US" altLang="ja-JP" dirty="0" err="1">
                <a:solidFill>
                  <a:srgbClr val="FF0000"/>
                </a:solidFill>
              </a:rPr>
              <a:t>MainWindow</a:t>
            </a:r>
            <a:r>
              <a:rPr lang="ja-JP" altLang="en-US" dirty="0">
                <a:solidFill>
                  <a:srgbClr val="FF0000"/>
                </a:solidFill>
              </a:rPr>
              <a:t>では動作せずだった。。）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12B631-B9E7-418F-AF5C-ADF948DD8DE5}"/>
              </a:ext>
            </a:extLst>
          </p:cNvPr>
          <p:cNvSpPr txBox="1"/>
          <p:nvPr/>
        </p:nvSpPr>
        <p:spPr>
          <a:xfrm>
            <a:off x="3803651" y="1059922"/>
            <a:ext cx="750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通常通り　</a:t>
            </a:r>
            <a:r>
              <a:rPr lang="en-US" altLang="ja-JP" dirty="0"/>
              <a:t>Application</a:t>
            </a:r>
            <a:r>
              <a:rPr lang="ja-JP" altLang="en-US" dirty="0"/>
              <a:t>（</a:t>
            </a:r>
            <a:r>
              <a:rPr lang="en-US" altLang="ja-JP" dirty="0"/>
              <a:t>Qt</a:t>
            </a:r>
            <a:r>
              <a:rPr lang="ja-JP" altLang="en-US" dirty="0"/>
              <a:t>）　→ </a:t>
            </a:r>
            <a:r>
              <a:rPr lang="en-US" altLang="ja-JP" dirty="0" err="1"/>
              <a:t>QtWidgetApplication</a:t>
            </a:r>
            <a:r>
              <a:rPr lang="en-US" altLang="ja-JP" dirty="0"/>
              <a:t> </a:t>
            </a:r>
            <a:r>
              <a:rPr lang="ja-JP" altLang="en-US" dirty="0"/>
              <a:t>で作成する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2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D1AB0B2-C9B1-4DFB-AA2B-6449AFF7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2" y="1058560"/>
            <a:ext cx="7097115" cy="433448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2CC25E-1F2F-40DC-9960-085406B2EAA2}"/>
              </a:ext>
            </a:extLst>
          </p:cNvPr>
          <p:cNvSpPr txBox="1"/>
          <p:nvPr/>
        </p:nvSpPr>
        <p:spPr>
          <a:xfrm>
            <a:off x="1" y="190296"/>
            <a:ext cx="449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■コーディング　</a:t>
            </a:r>
            <a:r>
              <a:rPr lang="en-US" altLang="ja-JP" dirty="0"/>
              <a:t>.pro</a:t>
            </a:r>
            <a:r>
              <a:rPr lang="ja-JP" altLang="en-US" dirty="0"/>
              <a:t>ファイルの編集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CE992F8-D8B8-4E55-A6D2-C9D7B90A71D4}"/>
              </a:ext>
            </a:extLst>
          </p:cNvPr>
          <p:cNvSpPr/>
          <p:nvPr/>
        </p:nvSpPr>
        <p:spPr>
          <a:xfrm>
            <a:off x="451943" y="1207129"/>
            <a:ext cx="1376858" cy="257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83B5BB5-3134-4FBE-B796-0C1FD962394A}"/>
              </a:ext>
            </a:extLst>
          </p:cNvPr>
          <p:cNvSpPr/>
          <p:nvPr/>
        </p:nvSpPr>
        <p:spPr>
          <a:xfrm>
            <a:off x="451941" y="4305929"/>
            <a:ext cx="1376858" cy="257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FB574A-CEE9-4D25-892A-F0A493BDF682}"/>
              </a:ext>
            </a:extLst>
          </p:cNvPr>
          <p:cNvSpPr txBox="1"/>
          <p:nvPr/>
        </p:nvSpPr>
        <p:spPr>
          <a:xfrm>
            <a:off x="7866167" y="1058560"/>
            <a:ext cx="3233633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以下　</a:t>
            </a:r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lang="ja-JP" altLang="en-US" sz="1400" dirty="0">
                <a:solidFill>
                  <a:srgbClr val="FF0000"/>
                </a:solidFill>
              </a:rPr>
              <a:t>行の追記が必要</a:t>
            </a:r>
            <a:endParaRPr lang="en-US" altLang="ja-JP" sz="1400" dirty="0">
              <a:solidFill>
                <a:srgbClr val="FF0000"/>
              </a:solidFill>
            </a:endParaRPr>
          </a:p>
          <a:p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QT += </a:t>
            </a:r>
            <a:r>
              <a:rPr lang="en-US" altLang="ja-JP" sz="1400" dirty="0" err="1">
                <a:solidFill>
                  <a:srgbClr val="FF0000"/>
                </a:solidFill>
              </a:rPr>
              <a:t>opengl</a:t>
            </a:r>
            <a:r>
              <a:rPr lang="en-US" altLang="ja-JP" sz="1400" dirty="0">
                <a:solidFill>
                  <a:srgbClr val="FF0000"/>
                </a:solidFill>
              </a:rPr>
              <a:t> </a:t>
            </a:r>
          </a:p>
          <a:p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LIBS += -lOpenlgl32</a:t>
            </a:r>
          </a:p>
          <a:p>
            <a:endParaRPr lang="en-US" altLang="ja-JP" sz="1400" dirty="0">
              <a:solidFill>
                <a:srgbClr val="FF0000"/>
              </a:solidFill>
            </a:endParaRPr>
          </a:p>
          <a:p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4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6176EC-6581-4105-BAAC-771CBC233DC6}"/>
              </a:ext>
            </a:extLst>
          </p:cNvPr>
          <p:cNvSpPr txBox="1"/>
          <p:nvPr/>
        </p:nvSpPr>
        <p:spPr>
          <a:xfrm>
            <a:off x="81156" y="669991"/>
            <a:ext cx="12110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①</a:t>
            </a:r>
            <a:r>
              <a:rPr lang="en-US" altLang="ja-JP" dirty="0" err="1"/>
              <a:t>myglwidget.h</a:t>
            </a:r>
            <a:r>
              <a:rPr lang="en-US" altLang="ja-JP" dirty="0"/>
              <a:t>, </a:t>
            </a:r>
            <a:r>
              <a:rPr lang="en-US" altLang="ja-JP" dirty="0" err="1"/>
              <a:t>cpp</a:t>
            </a:r>
            <a:r>
              <a:rPr lang="en-US" altLang="ja-JP" dirty="0"/>
              <a:t> </a:t>
            </a:r>
            <a:r>
              <a:rPr lang="ja-JP" altLang="en-US" dirty="0"/>
              <a:t>を新しいクラスファイルとして追加して、コードを書く　（</a:t>
            </a:r>
            <a:r>
              <a:rPr lang="en-US" altLang="ja-JP" dirty="0"/>
              <a:t>.</a:t>
            </a:r>
            <a:r>
              <a:rPr lang="en-US" altLang="ja-JP" dirty="0" err="1"/>
              <a:t>ui</a:t>
            </a:r>
            <a:r>
              <a:rPr lang="ja-JP" altLang="en-US" dirty="0"/>
              <a:t>ファイル編集前に）</a:t>
            </a:r>
            <a:endParaRPr lang="en-US" altLang="ja-JP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5085F5-CB08-40AD-8F7A-17DED96A11C4}"/>
              </a:ext>
            </a:extLst>
          </p:cNvPr>
          <p:cNvGrpSpPr/>
          <p:nvPr/>
        </p:nvGrpSpPr>
        <p:grpSpPr>
          <a:xfrm>
            <a:off x="440655" y="1057731"/>
            <a:ext cx="2881915" cy="1528231"/>
            <a:chOff x="440834" y="410229"/>
            <a:chExt cx="5655166" cy="289588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9AF7057-2706-4601-8350-1496A043D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834" y="410229"/>
              <a:ext cx="5655166" cy="2895882"/>
            </a:xfrm>
            <a:prstGeom prst="rect">
              <a:avLst/>
            </a:prstGeom>
          </p:spPr>
        </p:pic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46ACFB4F-076E-4EE5-98BB-8156DEEE8B13}"/>
                </a:ext>
              </a:extLst>
            </p:cNvPr>
            <p:cNvSpPr/>
            <p:nvPr/>
          </p:nvSpPr>
          <p:spPr>
            <a:xfrm>
              <a:off x="1152911" y="1947070"/>
              <a:ext cx="1310889" cy="16524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37989629-C1A1-402A-9938-0A9C4415DCDA}"/>
                </a:ext>
              </a:extLst>
            </p:cNvPr>
            <p:cNvSpPr/>
            <p:nvPr/>
          </p:nvSpPr>
          <p:spPr>
            <a:xfrm>
              <a:off x="1254511" y="1286670"/>
              <a:ext cx="1310889" cy="16524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9B20271D-2C76-4D8C-9AC3-807D0EF4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06" y="4122618"/>
            <a:ext cx="2656214" cy="252096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A73F164-A827-46E1-B3BE-0B209FBD6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3628506"/>
            <a:ext cx="4221110" cy="281149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6ADFDE-ACF3-4827-ADEC-B883CB7CD801}"/>
              </a:ext>
            </a:extLst>
          </p:cNvPr>
          <p:cNvSpPr txBox="1"/>
          <p:nvPr/>
        </p:nvSpPr>
        <p:spPr>
          <a:xfrm>
            <a:off x="272798" y="3092680"/>
            <a:ext cx="5378449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②</a:t>
            </a:r>
            <a:r>
              <a:rPr lang="en-US" altLang="ja-JP" sz="1400" dirty="0">
                <a:solidFill>
                  <a:srgbClr val="FF0000"/>
                </a:solidFill>
              </a:rPr>
              <a:t>-1ui</a:t>
            </a:r>
            <a:r>
              <a:rPr lang="ja-JP" altLang="en-US" sz="1400" dirty="0">
                <a:solidFill>
                  <a:srgbClr val="FF0000"/>
                </a:solidFill>
              </a:rPr>
              <a:t>ファイル編集画面で </a:t>
            </a:r>
            <a:r>
              <a:rPr lang="en-US" altLang="ja-JP" sz="1400" dirty="0">
                <a:solidFill>
                  <a:srgbClr val="FF0000"/>
                </a:solidFill>
              </a:rPr>
              <a:t>Widget</a:t>
            </a:r>
            <a:r>
              <a:rPr lang="ja-JP" altLang="en-US" sz="1400" dirty="0">
                <a:solidFill>
                  <a:srgbClr val="FF0000"/>
                </a:solidFill>
              </a:rPr>
              <a:t>オブジェクトを配置して、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右クリック→「格上げ先を指定」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7F344E7-FED1-47B7-B83F-174202C0FDFA}"/>
              </a:ext>
            </a:extLst>
          </p:cNvPr>
          <p:cNvSpPr/>
          <p:nvPr/>
        </p:nvSpPr>
        <p:spPr>
          <a:xfrm>
            <a:off x="5496312" y="5983901"/>
            <a:ext cx="1982594" cy="263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1556491-8D54-4580-BE10-F6D92A93B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522" y="4122618"/>
            <a:ext cx="2684668" cy="2520969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793E840-D663-42FA-91CD-0450A21DACFE}"/>
              </a:ext>
            </a:extLst>
          </p:cNvPr>
          <p:cNvSpPr/>
          <p:nvPr/>
        </p:nvSpPr>
        <p:spPr>
          <a:xfrm>
            <a:off x="10844893" y="6379893"/>
            <a:ext cx="503514" cy="263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2D19EB-6594-4192-A47E-AA755253B07D}"/>
              </a:ext>
            </a:extLst>
          </p:cNvPr>
          <p:cNvSpPr txBox="1"/>
          <p:nvPr/>
        </p:nvSpPr>
        <p:spPr>
          <a:xfrm>
            <a:off x="5459606" y="3105286"/>
            <a:ext cx="3233633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②</a:t>
            </a:r>
            <a:r>
              <a:rPr lang="en-US" altLang="ja-JP" sz="1400" dirty="0">
                <a:solidFill>
                  <a:srgbClr val="FF0000"/>
                </a:solidFill>
              </a:rPr>
              <a:t>-2</a:t>
            </a:r>
          </a:p>
          <a:p>
            <a:r>
              <a:rPr lang="ja-JP" altLang="en-US" sz="1400" dirty="0">
                <a:solidFill>
                  <a:srgbClr val="FF0000"/>
                </a:solidFill>
              </a:rPr>
              <a:t>①で作った </a:t>
            </a:r>
            <a:r>
              <a:rPr lang="en-US" altLang="ja-JP" sz="1400" dirty="0" err="1">
                <a:solidFill>
                  <a:srgbClr val="FF0000"/>
                </a:solidFill>
              </a:rPr>
              <a:t>myglwidget.h</a:t>
            </a:r>
            <a:r>
              <a:rPr lang="ja-JP" altLang="en-US" sz="1400" dirty="0">
                <a:solidFill>
                  <a:srgbClr val="FF0000"/>
                </a:solidFill>
              </a:rPr>
              <a:t>を指定して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追加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E3AC80-4B5B-427C-8D90-5297C273E31C}"/>
              </a:ext>
            </a:extLst>
          </p:cNvPr>
          <p:cNvSpPr/>
          <p:nvPr/>
        </p:nvSpPr>
        <p:spPr>
          <a:xfrm>
            <a:off x="7132222" y="6400639"/>
            <a:ext cx="503514" cy="263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1193B41-ED4A-4CDF-B820-2F8872B75787}"/>
              </a:ext>
            </a:extLst>
          </p:cNvPr>
          <p:cNvSpPr txBox="1"/>
          <p:nvPr/>
        </p:nvSpPr>
        <p:spPr>
          <a:xfrm>
            <a:off x="-38128" y="88696"/>
            <a:ext cx="11789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■コーディング、</a:t>
            </a:r>
            <a:r>
              <a:rPr lang="en-US" altLang="ja-JP" dirty="0" err="1"/>
              <a:t>ui</a:t>
            </a:r>
            <a:r>
              <a:rPr lang="ja-JP" altLang="en-US" dirty="0"/>
              <a:t>フォーム作成 （</a:t>
            </a:r>
            <a:r>
              <a:rPr lang="en-US" altLang="ja-JP" dirty="0" err="1"/>
              <a:t>ui</a:t>
            </a:r>
            <a:r>
              <a:rPr lang="ja-JP" altLang="en-US" dirty="0"/>
              <a:t>フォームに格上げした </a:t>
            </a:r>
            <a:r>
              <a:rPr lang="en-US" altLang="ja-JP" dirty="0"/>
              <a:t>Widget</a:t>
            </a:r>
            <a:r>
              <a:rPr lang="ja-JP" altLang="en-US" dirty="0"/>
              <a:t>を使って</a:t>
            </a:r>
            <a:r>
              <a:rPr lang="en-US" altLang="ja-JP" dirty="0"/>
              <a:t>OpenGL</a:t>
            </a:r>
            <a:r>
              <a:rPr lang="ja-JP" altLang="en-US" dirty="0"/>
              <a:t>画面を表示する）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C60B38-D5F2-497B-BC4A-46E750407942}"/>
              </a:ext>
            </a:extLst>
          </p:cNvPr>
          <p:cNvSpPr txBox="1"/>
          <p:nvPr/>
        </p:nvSpPr>
        <p:spPr>
          <a:xfrm>
            <a:off x="18230" y="2710742"/>
            <a:ext cx="537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② </a:t>
            </a:r>
            <a:r>
              <a:rPr lang="en-US" altLang="ja-JP" dirty="0"/>
              <a:t>.</a:t>
            </a:r>
            <a:r>
              <a:rPr lang="en-US" altLang="ja-JP" dirty="0" err="1"/>
              <a:t>ui</a:t>
            </a:r>
            <a:r>
              <a:rPr lang="en-US" altLang="ja-JP" dirty="0"/>
              <a:t> </a:t>
            </a:r>
            <a:r>
              <a:rPr lang="ja-JP" altLang="en-US" dirty="0"/>
              <a:t>ファイル作成　レイアウト配置と格上げ</a:t>
            </a:r>
            <a:endParaRPr lang="en-US" altLang="ja-JP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7B0F386-F0F4-46BD-94E9-8EAA8954E972}"/>
              </a:ext>
            </a:extLst>
          </p:cNvPr>
          <p:cNvSpPr/>
          <p:nvPr/>
        </p:nvSpPr>
        <p:spPr>
          <a:xfrm>
            <a:off x="9254796" y="4442704"/>
            <a:ext cx="2496369" cy="5156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3ADADEC-31AF-4563-BAA4-7A4BC01F0FCA}"/>
              </a:ext>
            </a:extLst>
          </p:cNvPr>
          <p:cNvSpPr txBox="1"/>
          <p:nvPr/>
        </p:nvSpPr>
        <p:spPr>
          <a:xfrm>
            <a:off x="8958367" y="3105286"/>
            <a:ext cx="3233633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②</a:t>
            </a:r>
            <a:r>
              <a:rPr lang="en-US" altLang="ja-JP" sz="1400" dirty="0">
                <a:solidFill>
                  <a:srgbClr val="FF0000"/>
                </a:solidFill>
              </a:rPr>
              <a:t>-3</a:t>
            </a:r>
          </a:p>
          <a:p>
            <a:r>
              <a:rPr lang="ja-JP" altLang="en-US" sz="1400" dirty="0">
                <a:solidFill>
                  <a:srgbClr val="FF0000"/>
                </a:solidFill>
              </a:rPr>
              <a:t>画面上部に自動登録されたら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格上げボタンを押す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7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CC390A-F175-46E6-ADC9-A9E4A244A59E}"/>
              </a:ext>
            </a:extLst>
          </p:cNvPr>
          <p:cNvSpPr txBox="1"/>
          <p:nvPr/>
        </p:nvSpPr>
        <p:spPr>
          <a:xfrm>
            <a:off x="114272" y="241096"/>
            <a:ext cx="11789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■コーディング、</a:t>
            </a:r>
            <a:r>
              <a:rPr lang="en-US" altLang="ja-JP" dirty="0" err="1"/>
              <a:t>ui</a:t>
            </a:r>
            <a:r>
              <a:rPr lang="ja-JP" altLang="en-US" dirty="0"/>
              <a:t>フォーム作成 （続き）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0A1F5D7-337E-428B-BC62-C8246D25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" y="1521324"/>
            <a:ext cx="4643944" cy="28795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1932C2-7CAE-4983-BA0D-A8DB39A4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79" y="2124825"/>
            <a:ext cx="4359705" cy="167259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F51DFA9-A968-4FA7-AE80-99091210EF5F}"/>
              </a:ext>
            </a:extLst>
          </p:cNvPr>
          <p:cNvSpPr/>
          <p:nvPr/>
        </p:nvSpPr>
        <p:spPr>
          <a:xfrm>
            <a:off x="5830320" y="2032158"/>
            <a:ext cx="2231611" cy="369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AC6D0D7-3307-44CD-8157-5B701A2D9CA9}"/>
              </a:ext>
            </a:extLst>
          </p:cNvPr>
          <p:cNvSpPr/>
          <p:nvPr/>
        </p:nvSpPr>
        <p:spPr>
          <a:xfrm>
            <a:off x="3598710" y="3763661"/>
            <a:ext cx="1367450" cy="8269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F9621E-9B6B-4156-9C3A-1EB5F5B07D04}"/>
              </a:ext>
            </a:extLst>
          </p:cNvPr>
          <p:cNvSpPr txBox="1"/>
          <p:nvPr/>
        </p:nvSpPr>
        <p:spPr>
          <a:xfrm>
            <a:off x="270456" y="610428"/>
            <a:ext cx="1192154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②</a:t>
            </a:r>
            <a:r>
              <a:rPr lang="en-US" altLang="ja-JP" sz="1400" dirty="0"/>
              <a:t>-3</a:t>
            </a:r>
            <a:r>
              <a:rPr lang="ja-JP" altLang="en-US" sz="1400" dirty="0"/>
              <a:t>　格上げされたことを確認する。 </a:t>
            </a:r>
            <a:r>
              <a:rPr lang="en-US" altLang="ja-JP" sz="1400" dirty="0" err="1"/>
              <a:t>Qwidge</a:t>
            </a:r>
            <a:r>
              <a:rPr lang="ja-JP" altLang="en-US" sz="1400" dirty="0"/>
              <a:t>の部分を</a:t>
            </a:r>
            <a:r>
              <a:rPr lang="en-US" altLang="ja-JP" sz="1400" dirty="0" err="1"/>
              <a:t>ui</a:t>
            </a:r>
            <a:r>
              <a:rPr lang="ja-JP" altLang="en-US" sz="1400" dirty="0"/>
              <a:t>でクリックするとプロパティが右下に表示されているので</a:t>
            </a:r>
            <a:endParaRPr lang="en-US" altLang="ja-JP" sz="1400" dirty="0"/>
          </a:p>
          <a:p>
            <a:r>
              <a:rPr lang="ja-JP" altLang="en-US" sz="1400" dirty="0"/>
              <a:t>ここで 格上げ前は　「</a:t>
            </a:r>
            <a:r>
              <a:rPr lang="en-US" altLang="ja-JP" sz="1400" dirty="0" err="1"/>
              <a:t>myGLWidget</a:t>
            </a:r>
            <a:r>
              <a:rPr lang="en-US" altLang="ja-JP" sz="1400" dirty="0"/>
              <a:t> : Widget</a:t>
            </a:r>
            <a:r>
              <a:rPr lang="ja-JP" altLang="en-US" sz="1400" dirty="0"/>
              <a:t>」</a:t>
            </a:r>
            <a:r>
              <a:rPr lang="en-US" altLang="ja-JP" sz="1400" dirty="0"/>
              <a:t> </a:t>
            </a:r>
            <a:r>
              <a:rPr lang="ja-JP" altLang="en-US" sz="1400" dirty="0"/>
              <a:t>だったものが、 「</a:t>
            </a:r>
            <a:r>
              <a:rPr lang="en-US" altLang="ja-JP" sz="1400" dirty="0" err="1">
                <a:solidFill>
                  <a:srgbClr val="FF0000"/>
                </a:solidFill>
              </a:rPr>
              <a:t>myGLWidget</a:t>
            </a:r>
            <a:r>
              <a:rPr lang="en-US" altLang="ja-JP" sz="1400" dirty="0">
                <a:solidFill>
                  <a:srgbClr val="FF0000"/>
                </a:solidFill>
              </a:rPr>
              <a:t> : </a:t>
            </a:r>
            <a:r>
              <a:rPr lang="en-US" altLang="ja-JP" sz="1400" dirty="0" err="1">
                <a:solidFill>
                  <a:srgbClr val="FF0000"/>
                </a:solidFill>
              </a:rPr>
              <a:t>MyGLWidget</a:t>
            </a:r>
            <a:r>
              <a:rPr lang="ja-JP" altLang="en-US" sz="1400" dirty="0"/>
              <a:t>」になっていれば</a:t>
            </a:r>
            <a:r>
              <a:rPr lang="en-US" altLang="ja-JP" sz="1400" dirty="0"/>
              <a:t>OK.</a:t>
            </a:r>
          </a:p>
          <a:p>
            <a:r>
              <a:rPr lang="en-US" altLang="ja-JP" sz="1400" dirty="0"/>
              <a:t>※</a:t>
            </a:r>
            <a:r>
              <a:rPr lang="ja-JP" altLang="en-US" sz="1400" dirty="0"/>
              <a:t>まぎらわしいけど　</a:t>
            </a:r>
            <a:r>
              <a:rPr lang="en-US" altLang="ja-JP" sz="1400" dirty="0"/>
              <a:t>my…</a:t>
            </a:r>
            <a:r>
              <a:rPr lang="ja-JP" altLang="en-US" sz="1400" dirty="0"/>
              <a:t>の小文字の方は自分で追加したフォームの名前、</a:t>
            </a:r>
            <a:r>
              <a:rPr lang="en-US" altLang="ja-JP" sz="1400" dirty="0"/>
              <a:t>My… </a:t>
            </a:r>
            <a:r>
              <a:rPr lang="ja-JP" altLang="en-US" sz="1400" dirty="0"/>
              <a:t>大文字の方が </a:t>
            </a:r>
            <a:r>
              <a:rPr lang="en-US" altLang="ja-JP" sz="1400" dirty="0"/>
              <a:t>.h </a:t>
            </a:r>
            <a:r>
              <a:rPr lang="ja-JP" altLang="en-US" sz="1400" dirty="0"/>
              <a:t>ファイルに書いたクラス名（格上げ先クラス）</a:t>
            </a:r>
            <a:endParaRPr lang="en-US" altLang="ja-JP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691919-285A-4537-BB04-0B50FE6D615F}"/>
              </a:ext>
            </a:extLst>
          </p:cNvPr>
          <p:cNvSpPr txBox="1"/>
          <p:nvPr/>
        </p:nvSpPr>
        <p:spPr>
          <a:xfrm>
            <a:off x="5882079" y="4151875"/>
            <a:ext cx="3233633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②</a:t>
            </a:r>
            <a:r>
              <a:rPr lang="en-US" altLang="ja-JP" sz="1400" dirty="0">
                <a:solidFill>
                  <a:srgbClr val="FF0000"/>
                </a:solidFill>
              </a:rPr>
              <a:t>-3</a:t>
            </a:r>
          </a:p>
          <a:p>
            <a:r>
              <a:rPr lang="ja-JP" altLang="en-US" sz="1400" dirty="0">
                <a:solidFill>
                  <a:srgbClr val="FF0000"/>
                </a:solidFill>
              </a:rPr>
              <a:t>画面上部に自動登録されたら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格上げボタンを押す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BF17DA-5CE9-4502-A95A-6233DF0F792C}"/>
              </a:ext>
            </a:extLst>
          </p:cNvPr>
          <p:cNvSpPr txBox="1"/>
          <p:nvPr/>
        </p:nvSpPr>
        <p:spPr>
          <a:xfrm>
            <a:off x="270456" y="5508908"/>
            <a:ext cx="867034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上記までで一通り完了。この時点でビルド・実行すれば、描画されて、マウスでの視点変更操作もできる。</a:t>
            </a:r>
            <a:endParaRPr lang="en-US" altLang="ja-JP" sz="1400" dirty="0"/>
          </a:p>
          <a:p>
            <a:r>
              <a:rPr lang="ja-JP" altLang="en-US" sz="1400" dirty="0"/>
              <a:t>（</a:t>
            </a:r>
            <a:r>
              <a:rPr lang="en-US" altLang="ja-JP" sz="1400" dirty="0" err="1"/>
              <a:t>myGLWidget</a:t>
            </a:r>
            <a:r>
              <a:rPr lang="en-US" altLang="ja-JP" sz="1400" dirty="0"/>
              <a:t> .</a:t>
            </a:r>
            <a:r>
              <a:rPr lang="en-US" altLang="ja-JP" sz="1400" dirty="0" err="1"/>
              <a:t>cpp</a:t>
            </a:r>
            <a:r>
              <a:rPr lang="en-US" altLang="ja-JP" sz="1400" dirty="0"/>
              <a:t> </a:t>
            </a:r>
            <a:r>
              <a:rPr lang="ja-JP" altLang="en-US" sz="1400" dirty="0"/>
              <a:t>、ｈで描画とマウス処理が書いてあるので）</a:t>
            </a:r>
            <a:endParaRPr lang="en-US" altLang="ja-JP" sz="1400" dirty="0"/>
          </a:p>
          <a:p>
            <a:r>
              <a:rPr lang="en-US" altLang="ja-JP" sz="1400" dirty="0"/>
              <a:t>.</a:t>
            </a:r>
            <a:r>
              <a:rPr lang="en-US" altLang="ja-JP" sz="1400" dirty="0" err="1"/>
              <a:t>ui</a:t>
            </a:r>
            <a:r>
              <a:rPr lang="ja-JP" altLang="en-US" sz="1400" dirty="0"/>
              <a:t>のスライダーフォームの処理は別なので、別途コーディングが必要。</a:t>
            </a:r>
            <a:endParaRPr lang="en-US" altLang="ja-JP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B79557-1007-4366-BA6F-44D47BE6027C}"/>
              </a:ext>
            </a:extLst>
          </p:cNvPr>
          <p:cNvSpPr txBox="1"/>
          <p:nvPr/>
        </p:nvSpPr>
        <p:spPr>
          <a:xfrm>
            <a:off x="201353" y="5091444"/>
            <a:ext cx="11789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■ 作成完了　→　ビルド・実行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B3B955C-4291-4012-9F72-A8884A672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00" y="5508908"/>
            <a:ext cx="3122188" cy="11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D6CA2BF-DAF2-46CF-8568-B2FEDBE7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38" y="2766218"/>
            <a:ext cx="9079524" cy="1325563"/>
          </a:xfrm>
        </p:spPr>
        <p:txBody>
          <a:bodyPr/>
          <a:lstStyle/>
          <a:p>
            <a:r>
              <a:rPr kumimoji="1" lang="en-US" altLang="ja-JP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openGL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用シェーダファイルの追加</a:t>
            </a:r>
          </a:p>
        </p:txBody>
      </p:sp>
    </p:spTree>
    <p:extLst>
      <p:ext uri="{BB962C8B-B14F-4D97-AF65-F5344CB8AC3E}">
        <p14:creationId xmlns:p14="http://schemas.microsoft.com/office/powerpoint/2010/main" val="172429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A87CD0-207A-4ECD-84AB-915E69F48507}"/>
              </a:ext>
            </a:extLst>
          </p:cNvPr>
          <p:cNvSpPr txBox="1"/>
          <p:nvPr/>
        </p:nvSpPr>
        <p:spPr>
          <a:xfrm>
            <a:off x="774700" y="394617"/>
            <a:ext cx="9474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■　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Qt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で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OpenGL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を使う手順概要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[1] </a:t>
            </a:r>
            <a:r>
              <a:rPr lang="en-US" altLang="ja-JP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openGL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用の　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en-US" altLang="ja-JP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vsh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, .</a:t>
            </a:r>
            <a:r>
              <a:rPr lang="en-US" altLang="ja-JP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fsh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ファイルを作成する。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上部メニューから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]-[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ファイルプロジェクトの新規作成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[2]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作成した　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en-US" altLang="ja-JP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vsh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fsh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ファイルを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リソースファイルに追加。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[3] </a:t>
            </a:r>
            <a:r>
              <a:rPr lang="ja-JP" altLang="en-US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プロジェクトファイル</a:t>
            </a:r>
            <a:r>
              <a:rPr lang="en-US" altLang="ja-JP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.pro)</a:t>
            </a:r>
            <a:r>
              <a:rPr lang="ja-JP" altLang="en-US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に以下記述を追加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されていることを確認する。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0" lang="ja-JP" altLang="en-US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0" lang="en-US" altLang="ja-JP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RESOURCES += </a:t>
            </a:r>
            <a:r>
              <a:rPr kumimoji="0" lang="en-US" altLang="ja-JP" i="0" u="none" strike="noStrike" cap="none" normalizeH="0" baseline="0" dirty="0" err="1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resources.qrc</a:t>
            </a:r>
            <a:endParaRPr kumimoji="0" lang="ja-JP" altLang="ja-JP" i="0" u="none" strike="noStrike" cap="none" normalizeH="0" baseline="0" dirty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86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798CA-92DD-48E8-8207-37831B991BD4}"/>
              </a:ext>
            </a:extLst>
          </p:cNvPr>
          <p:cNvSpPr txBox="1"/>
          <p:nvPr/>
        </p:nvSpPr>
        <p:spPr>
          <a:xfrm>
            <a:off x="223436" y="169560"/>
            <a:ext cx="9657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■　</a:t>
            </a:r>
            <a:r>
              <a:rPr lang="en-US" altLang="ja-JP" b="1" dirty="0"/>
              <a:t>Qt </a:t>
            </a:r>
            <a:r>
              <a:rPr lang="ja-JP" altLang="en-US" b="1" dirty="0"/>
              <a:t>で </a:t>
            </a:r>
            <a:r>
              <a:rPr lang="en-US" altLang="ja-JP" b="1" dirty="0"/>
              <a:t>OpenGL </a:t>
            </a:r>
            <a:r>
              <a:rPr lang="ja-JP" altLang="en-US" b="1" dirty="0"/>
              <a:t>を使う手順 </a:t>
            </a:r>
            <a:endParaRPr lang="en-US" altLang="ja-JP" b="1" dirty="0"/>
          </a:p>
          <a:p>
            <a:r>
              <a:rPr lang="en-US" altLang="ja-JP" b="1" dirty="0"/>
              <a:t>[2] </a:t>
            </a:r>
            <a:r>
              <a:rPr lang="ja-JP" altLang="en-US" b="1" dirty="0"/>
              <a:t>作成した　</a:t>
            </a:r>
            <a:r>
              <a:rPr lang="en-US" altLang="ja-JP" b="1" dirty="0"/>
              <a:t>.</a:t>
            </a:r>
            <a:r>
              <a:rPr lang="en-US" altLang="ja-JP" b="1" dirty="0" err="1"/>
              <a:t>vsh</a:t>
            </a:r>
            <a:r>
              <a:rPr lang="en-US" altLang="ja-JP" b="1" dirty="0"/>
              <a:t>, </a:t>
            </a:r>
            <a:r>
              <a:rPr lang="en-US" altLang="ja-JP" b="1" dirty="0" err="1"/>
              <a:t>fsh</a:t>
            </a:r>
            <a:r>
              <a:rPr lang="ja-JP" altLang="en-US" b="1" dirty="0"/>
              <a:t>　ファイルを</a:t>
            </a:r>
            <a:r>
              <a:rPr lang="en-US" altLang="ja-JP" b="1" dirty="0"/>
              <a:t>, </a:t>
            </a:r>
            <a:r>
              <a:rPr lang="ja-JP" altLang="en-US" b="1" dirty="0"/>
              <a:t>リソースファイルに追加。</a:t>
            </a:r>
            <a:endParaRPr lang="en-US" altLang="ja-JP" b="1" dirty="0"/>
          </a:p>
          <a:p>
            <a:r>
              <a:rPr lang="ja-JP" altLang="en-US" dirty="0"/>
              <a:t>上部メニューから</a:t>
            </a: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]-[</a:t>
            </a:r>
            <a:r>
              <a:rPr lang="ja-JP" altLang="en-US" dirty="0"/>
              <a:t>ファイルプロジェクトの新規作成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→　テンプレート選択画面で　プロジェクト</a:t>
            </a:r>
            <a:r>
              <a:rPr lang="en-US" altLang="ja-JP" dirty="0"/>
              <a:t>[</a:t>
            </a:r>
            <a:r>
              <a:rPr lang="ja-JP" altLang="en-US" dirty="0"/>
              <a:t>シェーダ記述言語</a:t>
            </a:r>
            <a:r>
              <a:rPr lang="en-US" altLang="ja-JP" dirty="0"/>
              <a:t>] </a:t>
            </a:r>
            <a:r>
              <a:rPr lang="ja-JP" altLang="en-US" dirty="0"/>
              <a:t>→ </a:t>
            </a:r>
            <a:r>
              <a:rPr lang="en-US" altLang="ja-JP" dirty="0"/>
              <a:t>[] </a:t>
            </a:r>
            <a:r>
              <a:rPr lang="ja-JP" altLang="en-US" dirty="0"/>
              <a:t>を選択する</a:t>
            </a:r>
            <a:endParaRPr lang="en-US" altLang="ja-JP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DAE93C0-3563-440D-A4AE-4E0C5B3A80CE}"/>
              </a:ext>
            </a:extLst>
          </p:cNvPr>
          <p:cNvGrpSpPr/>
          <p:nvPr/>
        </p:nvGrpSpPr>
        <p:grpSpPr>
          <a:xfrm>
            <a:off x="657367" y="1988003"/>
            <a:ext cx="2327598" cy="876422"/>
            <a:chOff x="950751" y="1291857"/>
            <a:chExt cx="2327598" cy="87642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EEB85501-7233-4956-B7D8-DFFF94E6B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51" y="1291857"/>
              <a:ext cx="2314898" cy="876422"/>
            </a:xfrm>
            <a:prstGeom prst="rect">
              <a:avLst/>
            </a:prstGeom>
          </p:spPr>
        </p:pic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3F57AA6-ACC2-494C-B5BE-4789790141FE}"/>
                </a:ext>
              </a:extLst>
            </p:cNvPr>
            <p:cNvSpPr/>
            <p:nvPr/>
          </p:nvSpPr>
          <p:spPr>
            <a:xfrm>
              <a:off x="950751" y="1474480"/>
              <a:ext cx="1957549" cy="24002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EFFD91F-6995-4AA9-9524-032B52EC087E}"/>
              </a:ext>
            </a:extLst>
          </p:cNvPr>
          <p:cNvGrpSpPr/>
          <p:nvPr/>
        </p:nvGrpSpPr>
        <p:grpSpPr>
          <a:xfrm>
            <a:off x="4666127" y="1891430"/>
            <a:ext cx="6905082" cy="4333534"/>
            <a:chOff x="4666127" y="1891430"/>
            <a:chExt cx="6905082" cy="4333534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C4D12869-10C4-4B61-82DE-2CF8BC4AD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127" y="1891430"/>
              <a:ext cx="6905082" cy="4333534"/>
            </a:xfrm>
            <a:prstGeom prst="rect">
              <a:avLst/>
            </a:prstGeom>
          </p:spPr>
        </p:pic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C9045B68-C8F7-44D6-822D-F6F3511BB99D}"/>
                </a:ext>
              </a:extLst>
            </p:cNvPr>
            <p:cNvSpPr/>
            <p:nvPr/>
          </p:nvSpPr>
          <p:spPr>
            <a:xfrm>
              <a:off x="4666127" y="4690685"/>
              <a:ext cx="1250579" cy="24438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027B9B1-7EED-44E7-A3BC-5BE9D97C57E1}"/>
                </a:ext>
              </a:extLst>
            </p:cNvPr>
            <p:cNvSpPr/>
            <p:nvPr/>
          </p:nvSpPr>
          <p:spPr>
            <a:xfrm>
              <a:off x="6994148" y="2461217"/>
              <a:ext cx="2230534" cy="80641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7658D90-8ED9-4ABC-89FD-835E33CCC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576" y="3007284"/>
              <a:ext cx="1171572" cy="1683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3BB0FD0-4BB2-4A8B-9FBA-268F969374B6}"/>
              </a:ext>
            </a:extLst>
          </p:cNvPr>
          <p:cNvSpPr/>
          <p:nvPr/>
        </p:nvSpPr>
        <p:spPr>
          <a:xfrm>
            <a:off x="3558846" y="2074053"/>
            <a:ext cx="533400" cy="536255"/>
          </a:xfrm>
          <a:prstGeom prst="rightArrow">
            <a:avLst>
              <a:gd name="adj1" fmla="val 565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0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0C9D7B-9E1C-4F39-AADC-42806D1EECC1}"/>
              </a:ext>
            </a:extLst>
          </p:cNvPr>
          <p:cNvSpPr txBox="1"/>
          <p:nvPr/>
        </p:nvSpPr>
        <p:spPr>
          <a:xfrm>
            <a:off x="223436" y="169560"/>
            <a:ext cx="9657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■　</a:t>
            </a:r>
            <a:r>
              <a:rPr lang="en-US" altLang="ja-JP" b="1" dirty="0"/>
              <a:t>Qt </a:t>
            </a:r>
            <a:r>
              <a:rPr lang="ja-JP" altLang="en-US" b="1" dirty="0"/>
              <a:t>で </a:t>
            </a:r>
            <a:r>
              <a:rPr lang="en-US" altLang="ja-JP" b="1" dirty="0"/>
              <a:t>OpenGL </a:t>
            </a:r>
            <a:r>
              <a:rPr lang="ja-JP" altLang="en-US" b="1" dirty="0"/>
              <a:t>を使う手順 </a:t>
            </a:r>
            <a:endParaRPr lang="en-US" altLang="ja-JP" b="1" dirty="0"/>
          </a:p>
          <a:p>
            <a:r>
              <a:rPr lang="en-US" altLang="ja-JP" b="1" dirty="0"/>
              <a:t>[2] </a:t>
            </a:r>
            <a:r>
              <a:rPr lang="ja-JP" altLang="en-US" b="1" dirty="0"/>
              <a:t>作成した　</a:t>
            </a:r>
            <a:r>
              <a:rPr lang="en-US" altLang="ja-JP" b="1" dirty="0"/>
              <a:t>.</a:t>
            </a:r>
            <a:r>
              <a:rPr lang="en-US" altLang="ja-JP" b="1" dirty="0" err="1"/>
              <a:t>vsh</a:t>
            </a:r>
            <a:r>
              <a:rPr lang="en-US" altLang="ja-JP" b="1" dirty="0"/>
              <a:t>, </a:t>
            </a:r>
            <a:r>
              <a:rPr lang="en-US" altLang="ja-JP" b="1" dirty="0" err="1"/>
              <a:t>fsh</a:t>
            </a:r>
            <a:r>
              <a:rPr lang="ja-JP" altLang="en-US" b="1" dirty="0"/>
              <a:t>　ファイルを</a:t>
            </a:r>
            <a:r>
              <a:rPr lang="en-US" altLang="ja-JP" b="1" dirty="0"/>
              <a:t>, </a:t>
            </a:r>
            <a:r>
              <a:rPr lang="ja-JP" altLang="en-US" b="1" dirty="0"/>
              <a:t>リソースファイルに追加。</a:t>
            </a:r>
            <a:endParaRPr lang="en-US" altLang="ja-JP" b="1" dirty="0"/>
          </a:p>
          <a:p>
            <a:r>
              <a:rPr lang="ja-JP" altLang="en-US" dirty="0"/>
              <a:t>上部メニューから</a:t>
            </a: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]-[</a:t>
            </a:r>
            <a:r>
              <a:rPr lang="ja-JP" altLang="en-US" dirty="0"/>
              <a:t>ファイルプロジェクトの新規作成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→　テンプレート選択画面で　プロジェクト</a:t>
            </a:r>
            <a:r>
              <a:rPr lang="en-US" altLang="ja-JP" dirty="0"/>
              <a:t>[Qt] </a:t>
            </a:r>
            <a:r>
              <a:rPr lang="ja-JP" altLang="en-US" dirty="0"/>
              <a:t>→ </a:t>
            </a:r>
            <a:r>
              <a:rPr lang="en-US" altLang="ja-JP" dirty="0"/>
              <a:t>[Qt</a:t>
            </a:r>
            <a:r>
              <a:rPr lang="ja-JP" altLang="en-US" dirty="0"/>
              <a:t>リソースファイル</a:t>
            </a:r>
            <a:r>
              <a:rPr lang="en-US" altLang="ja-JP" dirty="0"/>
              <a:t>] </a:t>
            </a:r>
            <a:r>
              <a:rPr lang="ja-JP" altLang="en-US" dirty="0"/>
              <a:t>を選択する</a:t>
            </a:r>
            <a:endParaRPr lang="en-US" altLang="ja-JP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A54C91-10EF-4C24-B433-A8166CE7B998}"/>
              </a:ext>
            </a:extLst>
          </p:cNvPr>
          <p:cNvGrpSpPr/>
          <p:nvPr/>
        </p:nvGrpSpPr>
        <p:grpSpPr>
          <a:xfrm>
            <a:off x="1101120" y="2133478"/>
            <a:ext cx="2327598" cy="876422"/>
            <a:chOff x="950751" y="1291857"/>
            <a:chExt cx="2327598" cy="87642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DAF6F320-B6CE-4CDA-9AAB-3FE39AB53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3451" y="1291857"/>
              <a:ext cx="2314898" cy="876422"/>
            </a:xfrm>
            <a:prstGeom prst="rect">
              <a:avLst/>
            </a:prstGeom>
          </p:spPr>
        </p:pic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AA9388CA-251F-48ED-82DE-2E232C85021D}"/>
                </a:ext>
              </a:extLst>
            </p:cNvPr>
            <p:cNvSpPr/>
            <p:nvPr/>
          </p:nvSpPr>
          <p:spPr>
            <a:xfrm>
              <a:off x="950751" y="1474480"/>
              <a:ext cx="1957549" cy="24002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E483044C-4FE3-49F5-86B4-6388080AD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24" y="1958233"/>
            <a:ext cx="6143356" cy="3862546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7D4718-D3FA-4771-A7A3-14FF23D61D1C}"/>
              </a:ext>
            </a:extLst>
          </p:cNvPr>
          <p:cNvSpPr/>
          <p:nvPr/>
        </p:nvSpPr>
        <p:spPr>
          <a:xfrm>
            <a:off x="4934824" y="4233488"/>
            <a:ext cx="506815" cy="2555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105A743-9157-4339-99CF-8AC075C016F4}"/>
              </a:ext>
            </a:extLst>
          </p:cNvPr>
          <p:cNvSpPr/>
          <p:nvPr/>
        </p:nvSpPr>
        <p:spPr>
          <a:xfrm>
            <a:off x="7034245" y="3539444"/>
            <a:ext cx="1950693" cy="3908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5CAA549-7C05-41FF-8CAE-4BB3BC757BBA}"/>
              </a:ext>
            </a:extLst>
          </p:cNvPr>
          <p:cNvCxnSpPr/>
          <p:nvPr/>
        </p:nvCxnSpPr>
        <p:spPr>
          <a:xfrm flipV="1">
            <a:off x="5543239" y="3803276"/>
            <a:ext cx="1358900" cy="520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右 14">
            <a:extLst>
              <a:ext uri="{FF2B5EF4-FFF2-40B4-BE49-F238E27FC236}">
                <a16:creationId xmlns:a16="http://schemas.microsoft.com/office/drawing/2014/main" id="{EDEEDCB2-6FF9-442B-B885-13D5A257DEA4}"/>
              </a:ext>
            </a:extLst>
          </p:cNvPr>
          <p:cNvSpPr/>
          <p:nvPr/>
        </p:nvSpPr>
        <p:spPr>
          <a:xfrm>
            <a:off x="4023869" y="2362765"/>
            <a:ext cx="533400" cy="536255"/>
          </a:xfrm>
          <a:prstGeom prst="rightArrow">
            <a:avLst>
              <a:gd name="adj1" fmla="val 565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78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744</Words>
  <Application>Microsoft Office PowerPoint</Application>
  <PresentationFormat>ワイド画面</PresentationFormat>
  <Paragraphs>77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Arial Unicode MS</vt:lpstr>
      <vt:lpstr>Meiryo UI</vt:lpstr>
      <vt:lpstr>Poppins</vt:lpstr>
      <vt:lpstr>游ゴシック</vt:lpstr>
      <vt:lpstr>游ゴシック Light</vt:lpstr>
      <vt:lpstr>Arial</vt:lpstr>
      <vt:lpstr>Office テーマ</vt:lpstr>
      <vt:lpstr>コード作成開始時の作業　　～.uiファイル作成まで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openGL用シェーダファイルの追加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sakura taiko1</dc:creator>
  <cp:lastModifiedBy>sakura taiko1</cp:lastModifiedBy>
  <cp:revision>16</cp:revision>
  <dcterms:created xsi:type="dcterms:W3CDTF">2021-04-10T07:02:14Z</dcterms:created>
  <dcterms:modified xsi:type="dcterms:W3CDTF">2021-04-24T07:14:48Z</dcterms:modified>
</cp:coreProperties>
</file>