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7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4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EF40BE-D398-4999-BDDF-4927D3025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073C35-2E85-4BA8-B196-51162BF74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316003-318A-410E-AB6E-1F91578A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CD77-3638-4E16-823C-C9759ACAEB78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86A1E6-757E-42A2-8C91-2DAC0AB1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A724BF-AFFE-442F-BB30-E1F1AFC2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015-E264-4447-92F5-D4B8B89DF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63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518CD-5766-44B0-8D1B-75EC94D6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05868B-94B7-43F1-B783-D81F60CF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DF65FE-40E9-496C-B77A-81F4D04B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CD77-3638-4E16-823C-C9759ACAEB78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C2D263-92D7-41F2-BCEE-E64DD467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6D51E1-68D2-494E-B4B8-C12F7730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015-E264-4447-92F5-D4B8B89DF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4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D3FB45-269D-4E7E-A106-2A586521D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C33D44-8CAD-4450-9FC1-B35F34244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5F938-04E1-4962-B721-131F7F3C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CD77-3638-4E16-823C-C9759ACAEB78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D9C737-6AF4-40C5-B052-BD99CB23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090923-DE5B-481A-AD7D-136B3034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015-E264-4447-92F5-D4B8B89DF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30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EC1C2E-840B-4C69-8222-25C7063C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5F3ED0-5B04-49B5-A1DB-3D78F253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8740CA-A723-4085-BA61-E1F315AC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CD77-3638-4E16-823C-C9759ACAEB78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8E8EC4-EAD7-406C-8638-0DA6AF58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92B693-A29A-4544-A9D9-C7139CC0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015-E264-4447-92F5-D4B8B89DF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30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60C5A8-4C59-4AF3-927E-55AA6E45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77FF4-F95C-440D-918F-4AA15992D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8464-7C71-402F-8491-7F99EEF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CD77-3638-4E16-823C-C9759ACAEB78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38EE0A-DCA0-4151-9CBB-5C70BA25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1E877E-D263-445E-8DA1-3F0981B7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015-E264-4447-92F5-D4B8B89DF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48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310E2-A80F-4788-AB5C-8DA2DE84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0E96C-0CAE-4118-AC19-3DF649FEE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A5B9CD-6300-4830-AFCB-27B1323D8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458219-D292-4386-9614-A025DC90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CD77-3638-4E16-823C-C9759ACAEB78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2D1F9D-AA8B-407F-9B05-578DDC22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E794AE-FDEE-4EA4-8793-57E25B53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015-E264-4447-92F5-D4B8B89DF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12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46D69E-50E4-4E9C-84C0-B54704057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4961E2-15C1-4BBA-AE21-0EF995A67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74FAFB-4EC5-4F3B-927E-404BB3F3B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9E1FD6-2AFD-4B89-B60A-1C6F5195D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D0C0D5-37DE-4BA7-9C5B-2A0416ED3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897908-7F2A-4DF4-B0CA-E5FDA372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CD77-3638-4E16-823C-C9759ACAEB78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A621E1-5114-451C-99A8-F598A089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16A976-C52C-4148-AF51-10137046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015-E264-4447-92F5-D4B8B89DF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93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9F7ED-7FE0-4A4F-A885-1B7916D3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C70EE3-49D7-4AE4-987B-3627E7CB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CD77-3638-4E16-823C-C9759ACAEB78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D6C14B-B585-452E-8ECF-4C28D962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AE9AC3-1C9E-46B3-AADB-6761E860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015-E264-4447-92F5-D4B8B89DF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72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2F08EA-2345-46EB-A9F2-F7E7878D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CD77-3638-4E16-823C-C9759ACAEB78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92657C-7D3E-489C-B101-A59B2CBF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3EB065-F89A-4543-9070-3E4252B8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015-E264-4447-92F5-D4B8B89DF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11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E37B0-4F3E-4836-83C6-954B3787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E07E0A-C82A-4B94-9E99-DF598DF4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A35A79-2381-4A6E-8A50-EE7E7E70F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7B07D4-135E-4F41-8769-CF645BCF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CD77-3638-4E16-823C-C9759ACAEB78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82EB22-2881-4BB4-A389-DDDE3F4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32C4C4-D1BE-44BF-96E4-29489F2E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015-E264-4447-92F5-D4B8B89DF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32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734C9-767D-4BBF-94AE-76B65042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ED4BC56-3E09-4812-974F-81B537339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795F3E-6E7B-42C6-9982-B44A53D1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75C637-BA02-430C-820F-8CD8355B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CD77-3638-4E16-823C-C9759ACAEB78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13A4E-DDCC-47E0-89F0-3281021A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59F1FD-0B9F-4778-B789-9A91E74B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015-E264-4447-92F5-D4B8B89DF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00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63A3E5-8C30-4DFB-8BD6-781BF22D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D9F8FF-0263-4338-860B-42FD516F4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C7755E-1FB7-44E4-8376-510E03293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CD77-3638-4E16-823C-C9759ACAEB78}" type="datetimeFigureOut">
              <a:rPr kumimoji="1" lang="ja-JP" altLang="en-US" smtClean="0"/>
              <a:t>2021/4/11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332215-3737-4719-9408-8FDF28B90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325EAE-22F2-4EFF-9FA5-DDAFA142D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6015-E264-4447-92F5-D4B8B89DF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08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gld.org/sitemap.html" TargetMode="External"/><Relationship Id="rId2" Type="http://schemas.openxmlformats.org/officeDocument/2006/relationships/hyperlink" Target="https://qiita.com/reqko/items/62bce521ec740e5f177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anghualin033/article/details/83217751" TargetMode="External"/><Relationship Id="rId2" Type="http://schemas.openxmlformats.org/officeDocument/2006/relationships/hyperlink" Target="https://www.trentreed.net/blog/qt5-opengl-part-2-3d-renderin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ghorwin/OpenGLWithQt-Tutorial" TargetMode="External"/><Relationship Id="rId4" Type="http://schemas.openxmlformats.org/officeDocument/2006/relationships/hyperlink" Target="https://ghorwin.github.io/OpenGLWithQt-Tutoria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22D324-4555-4656-994A-8CC3DB26656E}"/>
              </a:ext>
            </a:extLst>
          </p:cNvPr>
          <p:cNvSpPr txBox="1"/>
          <p:nvPr/>
        </p:nvSpPr>
        <p:spPr>
          <a:xfrm>
            <a:off x="152400" y="374134"/>
            <a:ext cx="11277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参考</a:t>
            </a:r>
            <a:r>
              <a:rPr lang="en-US" altLang="ja-JP" dirty="0"/>
              <a:t>URL </a:t>
            </a:r>
            <a:r>
              <a:rPr lang="ja-JP" altLang="en-US" dirty="0"/>
              <a:t>松岡さんより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■</a:t>
            </a:r>
            <a:r>
              <a:rPr lang="en-US" altLang="ja-JP" dirty="0"/>
              <a:t>Qt</a:t>
            </a:r>
            <a:r>
              <a:rPr lang="ja-JP" altLang="en-US" dirty="0"/>
              <a:t>で</a:t>
            </a:r>
            <a:r>
              <a:rPr lang="en-US" altLang="ja-JP" dirty="0"/>
              <a:t>OpenGL(GLSL)</a:t>
            </a:r>
            <a:r>
              <a:rPr lang="ja-JP" altLang="en-US" dirty="0"/>
              <a:t>を扱う </a:t>
            </a:r>
            <a:r>
              <a:rPr lang="en-US" altLang="ja-JP" dirty="0"/>
              <a:t>– </a:t>
            </a:r>
            <a:r>
              <a:rPr lang="en-US" altLang="ja-JP" dirty="0" err="1"/>
              <a:t>Qiita</a:t>
            </a:r>
            <a:r>
              <a:rPr lang="ja-JP" altLang="en-US" dirty="0"/>
              <a:t>　（２</a:t>
            </a:r>
            <a:r>
              <a:rPr lang="en-US" altLang="ja-JP" dirty="0"/>
              <a:t>D</a:t>
            </a:r>
            <a:r>
              <a:rPr lang="ja-JP" altLang="en-US" dirty="0"/>
              <a:t>表示　</a:t>
            </a:r>
            <a:r>
              <a:rPr lang="en-US" altLang="ja-JP" dirty="0"/>
              <a:t>shader</a:t>
            </a:r>
            <a:r>
              <a:rPr lang="ja-JP" altLang="en-US" dirty="0"/>
              <a:t>あり）</a:t>
            </a:r>
            <a:endParaRPr lang="en-US" altLang="ja-JP" dirty="0"/>
          </a:p>
          <a:p>
            <a:r>
              <a:rPr lang="en-US" altLang="ja-JP" dirty="0">
                <a:hlinkClick r:id="rId2"/>
              </a:rPr>
              <a:t>https://qiita.com/reqko/items/62bce521ec740e5f1774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■</a:t>
            </a:r>
            <a:r>
              <a:rPr lang="en-US" altLang="ja-JP" dirty="0"/>
              <a:t>WebGL</a:t>
            </a:r>
            <a:r>
              <a:rPr lang="ja-JP" altLang="en-US" dirty="0"/>
              <a:t>　</a:t>
            </a:r>
            <a:r>
              <a:rPr lang="en-US" altLang="ja-JP" dirty="0"/>
              <a:t>OpenGL</a:t>
            </a:r>
            <a:r>
              <a:rPr lang="ja-JP" altLang="en-US" dirty="0"/>
              <a:t>基本知識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https://wgld.org/sitemap.html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■床井研究所　</a:t>
            </a:r>
            <a:r>
              <a:rPr lang="en-US" altLang="ja-JP" dirty="0"/>
              <a:t> OpenGL</a:t>
            </a:r>
            <a:r>
              <a:rPr lang="ja-JP" altLang="en-US" dirty="0"/>
              <a:t>基本知識</a:t>
            </a:r>
            <a:endParaRPr lang="en-US" altLang="ja-JP" dirty="0"/>
          </a:p>
          <a:p>
            <a:r>
              <a:rPr lang="en-US" altLang="ja-JP" dirty="0"/>
              <a:t>https://marina.sys.wakayama-u.ac.jp/~tokoi/?date=20090821</a:t>
            </a:r>
          </a:p>
          <a:p>
            <a:endParaRPr lang="en-US" altLang="ja-JP" dirty="0"/>
          </a:p>
          <a:p>
            <a:r>
              <a:rPr lang="ja-JP" altLang="en-US" dirty="0"/>
              <a:t>■</a:t>
            </a:r>
            <a:r>
              <a:rPr lang="en-US" altLang="ja-JP" dirty="0"/>
              <a:t>natural science</a:t>
            </a:r>
            <a:r>
              <a:rPr lang="ja-JP" altLang="en-US" dirty="0"/>
              <a:t>　</a:t>
            </a:r>
            <a:r>
              <a:rPr lang="en-US" altLang="ja-JP" b="1" i="0" dirty="0" err="1">
                <a:solidFill>
                  <a:srgbClr val="237D26"/>
                </a:solidFill>
                <a:effectLst/>
                <a:latin typeface="Verdana" panose="020B0604030504040204" pitchFamily="34" charset="0"/>
              </a:rPr>
              <a:t>VisualC</a:t>
            </a:r>
            <a:r>
              <a:rPr lang="en-US" altLang="ja-JP" b="1" i="0" dirty="0">
                <a:solidFill>
                  <a:srgbClr val="237D26"/>
                </a:solidFill>
                <a:effectLst/>
                <a:latin typeface="Verdana" panose="020B0604030504040204" pitchFamily="34" charset="0"/>
              </a:rPr>
              <a:t>++ </a:t>
            </a:r>
            <a:r>
              <a:rPr lang="ja-JP" altLang="en-US" b="1" i="0" dirty="0">
                <a:solidFill>
                  <a:srgbClr val="237D26"/>
                </a:solidFill>
                <a:effectLst/>
                <a:latin typeface="Verdana" panose="020B0604030504040204" pitchFamily="34" charset="0"/>
              </a:rPr>
              <a:t>を使った </a:t>
            </a:r>
            <a:r>
              <a:rPr lang="en-US" altLang="ja-JP" b="1" i="0" dirty="0">
                <a:solidFill>
                  <a:srgbClr val="237D26"/>
                </a:solidFill>
                <a:effectLst/>
                <a:latin typeface="Verdana" panose="020B0604030504040204" pitchFamily="34" charset="0"/>
              </a:rPr>
              <a:t>OpenGL </a:t>
            </a:r>
            <a:r>
              <a:rPr lang="ja-JP" altLang="en-US" b="1" i="0" dirty="0">
                <a:solidFill>
                  <a:srgbClr val="237D26"/>
                </a:solidFill>
                <a:effectLst/>
                <a:latin typeface="Verdana" panose="020B0604030504040204" pitchFamily="34" charset="0"/>
              </a:rPr>
              <a:t>入門</a:t>
            </a:r>
            <a:r>
              <a:rPr lang="en-US" altLang="ja-JP" dirty="0"/>
              <a:t>  </a:t>
            </a:r>
          </a:p>
          <a:p>
            <a:r>
              <a:rPr lang="en-US" altLang="ja-JP" dirty="0"/>
              <a:t>※</a:t>
            </a:r>
            <a:r>
              <a:rPr lang="ja-JP" altLang="en-US" dirty="0"/>
              <a:t>サンプルコード</a:t>
            </a:r>
            <a:r>
              <a:rPr lang="en-US" altLang="ja-JP" dirty="0"/>
              <a:t>C++ </a:t>
            </a:r>
            <a:r>
              <a:rPr lang="ja-JP" altLang="en-US" dirty="0"/>
              <a:t>ではあるが、</a:t>
            </a:r>
            <a:r>
              <a:rPr lang="en-US" altLang="ja-JP" dirty="0"/>
              <a:t>Qt</a:t>
            </a:r>
            <a:r>
              <a:rPr lang="ja-JP" altLang="en-US" dirty="0"/>
              <a:t>ではない</a:t>
            </a:r>
            <a:endParaRPr lang="en-US" altLang="ja-JP" dirty="0"/>
          </a:p>
          <a:p>
            <a:r>
              <a:rPr lang="en-US" altLang="ja-JP" dirty="0"/>
              <a:t>※</a:t>
            </a:r>
            <a:r>
              <a:rPr lang="ja-JP" altLang="en-US" dirty="0"/>
              <a:t>松岡さん直接教えてもらったものではないけど、似ているコードあり。</a:t>
            </a:r>
            <a:endParaRPr lang="en-US" altLang="ja-JP" dirty="0"/>
          </a:p>
          <a:p>
            <a:r>
              <a:rPr lang="en-US" altLang="ja-JP" dirty="0"/>
              <a:t>http://www.natural-science.or.jp/article/20091110211125.php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749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A65D5E-CD11-4951-87C5-27397DE3FF8E}"/>
              </a:ext>
            </a:extLst>
          </p:cNvPr>
          <p:cNvSpPr txBox="1"/>
          <p:nvPr/>
        </p:nvSpPr>
        <p:spPr>
          <a:xfrm>
            <a:off x="152400" y="286435"/>
            <a:ext cx="10287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サンプルプログラム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■</a:t>
            </a:r>
            <a:r>
              <a:rPr lang="en-US" altLang="ja-JP" dirty="0"/>
              <a:t>Shader</a:t>
            </a:r>
            <a:r>
              <a:rPr lang="ja-JP" altLang="en-US" dirty="0"/>
              <a:t>あり。マウスでの視点変更なし</a:t>
            </a:r>
            <a:endParaRPr lang="en-US" altLang="ja-JP" dirty="0"/>
          </a:p>
          <a:p>
            <a:r>
              <a:rPr lang="ja-JP" altLang="en-US" dirty="0">
                <a:hlinkClick r:id="rId2"/>
              </a:rPr>
              <a:t>https://www.trentreed.net/blog/qt5-opengl-part-2-3d-rendering/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■</a:t>
            </a:r>
            <a:r>
              <a:rPr lang="en-US" altLang="ja-JP" dirty="0"/>
              <a:t>Bogo</a:t>
            </a:r>
          </a:p>
          <a:p>
            <a:r>
              <a:rPr lang="en-US" altLang="ja-JP" dirty="0"/>
              <a:t>https://www.bogotobogo.com/Qt/Qt5_OpenGL_QGLWidget.php</a:t>
            </a:r>
          </a:p>
          <a:p>
            <a:endParaRPr lang="en-US" altLang="ja-JP" dirty="0"/>
          </a:p>
          <a:p>
            <a:r>
              <a:rPr lang="ja-JP" altLang="en-US" dirty="0"/>
              <a:t>■中国　</a:t>
            </a:r>
            <a:r>
              <a:rPr lang="en-US" altLang="ja-JP" dirty="0"/>
              <a:t> </a:t>
            </a:r>
            <a:r>
              <a:rPr lang="ja-JP" altLang="en-US" dirty="0"/>
              <a:t>動作未確認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https://blog.csdn.net/wanghualin033/article/details/83217751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■サンプルコード　基本的なチュートリアル</a:t>
            </a:r>
            <a:endParaRPr lang="en-US" altLang="ja-JP" dirty="0"/>
          </a:p>
          <a:p>
            <a:r>
              <a:rPr lang="en-US" altLang="ja-JP" dirty="0"/>
              <a:t>https://github.com/TReed0803/QtOpenGL</a:t>
            </a:r>
          </a:p>
          <a:p>
            <a:endParaRPr lang="en-US" altLang="ja-JP" dirty="0"/>
          </a:p>
          <a:p>
            <a:r>
              <a:rPr lang="ja-JP" altLang="en-US" dirty="0"/>
              <a:t>■</a:t>
            </a:r>
            <a:r>
              <a:rPr lang="en-US" altLang="ja-JP" dirty="0"/>
              <a:t>(&gt;_&lt;)</a:t>
            </a:r>
            <a:r>
              <a:rPr lang="ja-JP" altLang="en-US" dirty="0"/>
              <a:t>ドイツ </a:t>
            </a:r>
            <a:r>
              <a:rPr lang="en-US" altLang="ja-JP" dirty="0"/>
              <a:t>OpenGL 3D</a:t>
            </a:r>
            <a:r>
              <a:rPr lang="ja-JP" altLang="en-US" dirty="0"/>
              <a:t>チュートリアル　ソースコードダウンロード可能　解説あり</a:t>
            </a:r>
            <a:endParaRPr lang="en-US" altLang="ja-JP" dirty="0"/>
          </a:p>
          <a:p>
            <a:r>
              <a:rPr lang="en-US" altLang="ja-JP" dirty="0">
                <a:hlinkClick r:id="rId4"/>
              </a:rPr>
              <a:t>https://ghorwin.github.io/OpenGLWithQt-Tutorial/</a:t>
            </a:r>
            <a:endParaRPr lang="en-US" altLang="ja-JP" dirty="0"/>
          </a:p>
          <a:p>
            <a:r>
              <a:rPr lang="en-US" altLang="ja-JP" dirty="0">
                <a:hlinkClick r:id="rId5"/>
              </a:rPr>
              <a:t>https://github.com/ghorwin/OpenGLWithQt-Tutorial</a:t>
            </a:r>
            <a:endParaRPr lang="en-US" altLang="ja-JP" dirty="0"/>
          </a:p>
          <a:p>
            <a:r>
              <a:rPr lang="en-US" altLang="ja-JP" dirty="0"/>
              <a:t>Tutorial05</a:t>
            </a:r>
            <a:r>
              <a:rPr lang="ja-JP" altLang="en-US" dirty="0"/>
              <a:t>は動作</a:t>
            </a:r>
            <a:r>
              <a:rPr lang="en-US" altLang="ja-JP" dirty="0"/>
              <a:t>OK</a:t>
            </a:r>
            <a:r>
              <a:rPr lang="ja-JP" altLang="en-US" dirty="0"/>
              <a:t>だが、複雑すぎて理解できず。。</a:t>
            </a:r>
            <a:endParaRPr lang="en-US" altLang="ja-JP" dirty="0"/>
          </a:p>
          <a:p>
            <a:r>
              <a:rPr lang="en-US" altLang="ja-JP" dirty="0"/>
              <a:t>Example05</a:t>
            </a:r>
            <a:r>
              <a:rPr lang="ja-JP" altLang="en-US" dirty="0"/>
              <a:t>は動かない（環境？）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B213587-E246-4940-A695-63668A2DB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7893" y="1930400"/>
            <a:ext cx="2610437" cy="194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6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CCF00D-A6C5-4D79-8877-74EA7313AACA}"/>
              </a:ext>
            </a:extLst>
          </p:cNvPr>
          <p:cNvSpPr txBox="1"/>
          <p:nvPr/>
        </p:nvSpPr>
        <p:spPr>
          <a:xfrm>
            <a:off x="266700" y="186035"/>
            <a:ext cx="11658600" cy="109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■松岡さん　プログラム構成　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Qt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hellogl2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PaintGL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と基本的な処理は同じ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m_program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でシェーダ使っている）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rgbClr val="80008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miWidget.cpp</a:t>
            </a:r>
          </a:p>
          <a:p>
            <a:endParaRPr lang="en-US" altLang="ja-JP" dirty="0">
              <a:solidFill>
                <a:srgbClr val="80008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b="1" i="1" dirty="0" err="1">
                <a:solidFill>
                  <a:srgbClr val="00677C"/>
                </a:solidFill>
                <a:effectLst/>
              </a:rPr>
              <a:t>paintGL</a:t>
            </a:r>
            <a:r>
              <a:rPr lang="en-US" altLang="ja-JP" dirty="0"/>
              <a:t>()</a:t>
            </a:r>
            <a:endParaRPr lang="en-US" altLang="ja-JP" dirty="0">
              <a:solidFill>
                <a:srgbClr val="80008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solidFill>
                <a:srgbClr val="80008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>
                <a:solidFill>
                  <a:srgbClr val="00677C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b="1" dirty="0">
                <a:solidFill>
                  <a:srgbClr val="00677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→関数：</a:t>
            </a:r>
            <a:r>
              <a:rPr lang="en-US" altLang="ja-JP" b="1" dirty="0" err="1">
                <a:solidFill>
                  <a:srgbClr val="00677C"/>
                </a:solidFill>
                <a:effectLst/>
              </a:rPr>
              <a:t>grafficSurface</a:t>
            </a:r>
            <a:r>
              <a:rPr lang="en-US" altLang="ja-JP" dirty="0"/>
              <a:t>()</a:t>
            </a:r>
            <a:endParaRPr lang="en-US" altLang="ja-JP" dirty="0">
              <a:solidFill>
                <a:srgbClr val="80008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</a:t>
            </a:r>
            <a:r>
              <a:rPr lang="en-US" altLang="ja-JP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drawSuraceOfMesh</a:t>
            </a:r>
            <a:r>
              <a:rPr lang="ja-JP" altLang="en-US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関数呼ぶだけ</a:t>
            </a:r>
            <a:endParaRPr lang="en-US" altLang="ja-JP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solidFill>
                <a:srgbClr val="80008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>
                <a:solidFill>
                  <a:srgbClr val="00677C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　　　　　　</a:t>
            </a:r>
            <a:r>
              <a:rPr lang="ja-JP" altLang="en-US" b="1" dirty="0">
                <a:solidFill>
                  <a:srgbClr val="00677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→関数：</a:t>
            </a:r>
            <a:r>
              <a:rPr lang="en-US" altLang="ja-JP" b="1" dirty="0" err="1">
                <a:solidFill>
                  <a:srgbClr val="00677C"/>
                </a:solidFill>
                <a:effectLst/>
              </a:rPr>
              <a:t>drawSurfaceOfMesh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808000"/>
                </a:solidFill>
                <a:effectLst/>
              </a:rPr>
              <a:t>int</a:t>
            </a:r>
            <a:r>
              <a:rPr lang="en-US" altLang="ja-JP" dirty="0">
                <a:solidFill>
                  <a:srgbClr val="C0C0C0"/>
                </a:solidFill>
                <a:effectLst/>
              </a:rPr>
              <a:t> </a:t>
            </a:r>
            <a:r>
              <a:rPr lang="en-US" altLang="ja-JP" dirty="0" err="1">
                <a:solidFill>
                  <a:srgbClr val="092E64"/>
                </a:solidFill>
                <a:effectLst/>
              </a:rPr>
              <a:t>mateNo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C0C0C0"/>
                </a:solidFill>
                <a:effectLst/>
              </a:rPr>
              <a:t> </a:t>
            </a:r>
            <a:endParaRPr lang="en-US" altLang="ja-JP" b="1" dirty="0">
              <a:solidFill>
                <a:srgbClr val="80008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>
                <a:solidFill>
                  <a:srgbClr val="80008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マテリアル番号ごとに描画処理　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getPointOfMesh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で頂点とって、呼び出し元関数で描く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b="1" dirty="0">
              <a:solidFill>
                <a:srgbClr val="80008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b="1" dirty="0">
                <a:solidFill>
                  <a:srgbClr val="00677C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lang="ja-JP" altLang="en-US" b="1" dirty="0">
                <a:solidFill>
                  <a:srgbClr val="00677C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　　　　　　</a:t>
            </a:r>
            <a:r>
              <a:rPr lang="ja-JP" altLang="en-US" b="1" dirty="0">
                <a:solidFill>
                  <a:srgbClr val="00677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→関数：</a:t>
            </a:r>
            <a:r>
              <a:rPr lang="en-US" altLang="ja-JP" b="1" dirty="0" err="1">
                <a:solidFill>
                  <a:srgbClr val="00677C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getPointOfMesh</a:t>
            </a:r>
            <a:r>
              <a:rPr lang="en-US" altLang="ja-JP" b="1" dirty="0">
                <a:solidFill>
                  <a:srgbClr val="00677C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  <a:r>
              <a:rPr lang="ja-JP" altLang="en-US" b="1" dirty="0">
                <a:solidFill>
                  <a:srgbClr val="00677C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頂点と頂点の色定義）</a:t>
            </a:r>
            <a:endParaRPr lang="en-US" altLang="ja-JP" b="1" dirty="0">
              <a:solidFill>
                <a:srgbClr val="00677C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　       　　　　　　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グローバル変数定義：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normalList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通常座標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 ,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vertexList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頂点座標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 ,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colorList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色定義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→親の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paintGL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での、べた処理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grafficsurface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でグローバル変数定義されたので、これを使って描画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（</a:t>
            </a:r>
            <a:r>
              <a:rPr lang="en-US" altLang="ja-JP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m_program</a:t>
            </a: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はヘッダーでシェーダとして定義済。　</a:t>
            </a:r>
            <a:r>
              <a:rPr lang="en-US" altLang="ja-JP" dirty="0" err="1">
                <a:solidFill>
                  <a:srgbClr val="FF0000"/>
                </a:solidFill>
              </a:rPr>
              <a:t>QScopedPointer</a:t>
            </a:r>
            <a:r>
              <a:rPr lang="en-US" altLang="ja-JP" dirty="0">
                <a:solidFill>
                  <a:srgbClr val="FF0000"/>
                </a:solidFill>
              </a:rPr>
              <a:t>&lt;</a:t>
            </a:r>
            <a:r>
              <a:rPr lang="en-US" altLang="ja-JP" dirty="0" err="1">
                <a:solidFill>
                  <a:srgbClr val="FF0000"/>
                </a:solidFill>
              </a:rPr>
              <a:t>QOpenGLShaderProgram</a:t>
            </a:r>
            <a:r>
              <a:rPr lang="en-US" altLang="ja-JP" dirty="0">
                <a:solidFill>
                  <a:srgbClr val="FF0000"/>
                </a:solidFill>
              </a:rPr>
              <a:t>&gt;</a:t>
            </a:r>
            <a:r>
              <a:rPr lang="en-US" altLang="ja-JP" dirty="0">
                <a:solidFill>
                  <a:srgbClr val="FF0000"/>
                </a:solidFill>
                <a:effectLst/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m_program</a:t>
            </a:r>
            <a:r>
              <a:rPr lang="en-US" altLang="ja-JP" dirty="0">
                <a:solidFill>
                  <a:srgbClr val="FF0000"/>
                </a:solidFill>
              </a:rPr>
              <a:t>;</a:t>
            </a:r>
            <a:endParaRPr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//Shader Program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に頂点配列をセットする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m_program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-&gt;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setAttributeArray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m_vertexLocation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vertexList.constData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(), 3, 0);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m_program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-&gt;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setAttributeArray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m_colorLocation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vertexList.constData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(), 3, 0);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m_program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-&gt;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setAttributeArray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m_normalLocation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vertexList.constData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(), 3, 0);</a:t>
            </a:r>
          </a:p>
          <a:p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m_program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-&gt;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setUniformValue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m_mvpmatrixLocation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mvpMatrix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);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m_program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-&gt;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setUniformValue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m_invmatrixLocation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invMatrix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);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m_program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-&gt;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setUniformValue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m_lightDirectionLocation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lightDirection.at(0), lightDirection.at(1), lightDirection.at(2));</a:t>
            </a:r>
          </a:p>
          <a:p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m_program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-&gt;bind();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m_program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-&gt;release();</a:t>
            </a: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if(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paintExeFlag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== 3){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mMatrix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= QMatrix4x4();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mMatrix.rotate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(-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rotate_x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-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rotate_x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-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rotate_z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0.0f);</a:t>
            </a: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mvpMatrix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= QMatrix4x4();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mvpMatrix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pMatrix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*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vMatrix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*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mMatrix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//Shader Program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に渡す値を渡す領域の定義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m_program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-&gt;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setUniformValue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m_mvpmatrixLocation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mvpMatrix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m_program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-&gt;bind();</a:t>
            </a: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glDrawArrays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(GL_QUADS,0,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vertexList.size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()/4);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glFlush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//-end- if(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paintExeFlag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== 3)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226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7E0AD3-F699-4646-A0AB-5FDFEFE412C2}"/>
              </a:ext>
            </a:extLst>
          </p:cNvPr>
          <p:cNvSpPr txBox="1"/>
          <p:nvPr/>
        </p:nvSpPr>
        <p:spPr>
          <a:xfrm>
            <a:off x="596900" y="455136"/>
            <a:ext cx="11137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■松岡さん　プログラム構成　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Qt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hellogl2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 関数：</a:t>
            </a:r>
            <a:r>
              <a:rPr lang="en-US" altLang="ja-JP" dirty="0">
                <a:solidFill>
                  <a:srgbClr val="80008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b="1" dirty="0">
                <a:solidFill>
                  <a:srgbClr val="00677C"/>
                </a:solidFill>
                <a:effectLst/>
              </a:rPr>
              <a:t>関数：</a:t>
            </a:r>
            <a:r>
              <a:rPr lang="en-US" altLang="ja-JP" b="1" dirty="0" err="1">
                <a:solidFill>
                  <a:srgbClr val="00677C"/>
                </a:solidFill>
                <a:effectLst/>
              </a:rPr>
              <a:t>paintGL</a:t>
            </a:r>
            <a:r>
              <a:rPr lang="en-US" altLang="ja-JP" dirty="0"/>
              <a:t>()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と基本的な処理は同じ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m_program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でシェーダ使っている）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rgbClr val="80008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ja-JP" altLang="en-US" dirty="0">
                <a:solidFill>
                  <a:srgbClr val="80008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松岡さん：</a:t>
            </a:r>
            <a:r>
              <a:rPr lang="en-US" altLang="ja-JP" dirty="0">
                <a:solidFill>
                  <a:srgbClr val="80008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miWidget.cpp</a:t>
            </a:r>
            <a:r>
              <a:rPr lang="ja-JP" altLang="en-US" dirty="0">
                <a:solidFill>
                  <a:srgbClr val="80008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dirty="0">
                <a:solidFill>
                  <a:srgbClr val="00677C"/>
                </a:solidFill>
                <a:effectLst/>
              </a:rPr>
              <a:t> </a:t>
            </a:r>
            <a:r>
              <a:rPr lang="en-US" altLang="ja-JP" dirty="0" err="1">
                <a:solidFill>
                  <a:srgbClr val="00677C"/>
                </a:solidFill>
                <a:effectLst/>
              </a:rPr>
              <a:t>glDrawArrays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0080"/>
                </a:solidFill>
                <a:effectLst/>
              </a:rPr>
              <a:t>GL_QUADS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0080"/>
                </a:solidFill>
                <a:effectLst/>
              </a:rPr>
              <a:t>0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C0C0C0"/>
                </a:solidFill>
                <a:effectLst/>
              </a:rPr>
              <a:t> </a:t>
            </a:r>
            <a:r>
              <a:rPr lang="en-US" altLang="ja-JP" dirty="0" err="1">
                <a:solidFill>
                  <a:srgbClr val="800000"/>
                </a:solidFill>
                <a:effectLst/>
              </a:rPr>
              <a:t>vertexList</a:t>
            </a:r>
            <a:r>
              <a:rPr lang="en-US" altLang="ja-JP" dirty="0" err="1"/>
              <a:t>.</a:t>
            </a:r>
            <a:r>
              <a:rPr lang="en-US" altLang="ja-JP" dirty="0" err="1">
                <a:solidFill>
                  <a:srgbClr val="00677C"/>
                </a:solidFill>
                <a:effectLst/>
              </a:rPr>
              <a:t>size</a:t>
            </a:r>
            <a:r>
              <a:rPr lang="en-US" altLang="ja-JP" dirty="0"/>
              <a:t>()/</a:t>
            </a:r>
            <a:r>
              <a:rPr lang="en-US" altLang="ja-JP" dirty="0">
                <a:solidFill>
                  <a:srgbClr val="000080"/>
                </a:solidFill>
                <a:effectLst/>
              </a:rPr>
              <a:t>4</a:t>
            </a:r>
            <a:r>
              <a:rPr lang="en-US" altLang="ja-JP" dirty="0"/>
              <a:t>);</a:t>
            </a:r>
            <a:endParaRPr lang="en-US" altLang="ja-JP" dirty="0">
              <a:solidFill>
                <a:srgbClr val="80008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rgbClr val="80008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dirty="0">
                <a:solidFill>
                  <a:srgbClr val="80008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Qt</a:t>
            </a:r>
            <a:r>
              <a:rPr lang="ja-JP" altLang="en-US" dirty="0">
                <a:solidFill>
                  <a:srgbClr val="80008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公式</a:t>
            </a:r>
            <a:r>
              <a:rPr lang="en-US" altLang="ja-JP" dirty="0">
                <a:solidFill>
                  <a:srgbClr val="80008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dirty="0">
                <a:solidFill>
                  <a:srgbClr val="80008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</a:t>
            </a:r>
            <a:r>
              <a:rPr lang="en-US" altLang="ja-JP" dirty="0">
                <a:solidFill>
                  <a:srgbClr val="80008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hello2</a:t>
            </a:r>
            <a:r>
              <a:rPr lang="ja-JP" altLang="en-US" dirty="0">
                <a:solidFill>
                  <a:srgbClr val="80008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dirty="0">
                <a:solidFill>
                  <a:srgbClr val="80008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glwidget.cpp </a:t>
            </a:r>
            <a:r>
              <a:rPr lang="en-US" altLang="ja-JP" dirty="0" err="1">
                <a:solidFill>
                  <a:srgbClr val="00677C"/>
                </a:solidFill>
                <a:effectLst/>
              </a:rPr>
              <a:t>glDrawArrays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0080"/>
                </a:solidFill>
                <a:effectLst/>
              </a:rPr>
              <a:t>GL_TRIANGLES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C0C0C0"/>
                </a:solidFill>
                <a:effectLst/>
              </a:rPr>
              <a:t> </a:t>
            </a:r>
            <a:r>
              <a:rPr lang="en-US" altLang="ja-JP" dirty="0">
                <a:solidFill>
                  <a:srgbClr val="000080"/>
                </a:solidFill>
                <a:effectLst/>
              </a:rPr>
              <a:t>0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C0C0C0"/>
                </a:solidFill>
                <a:effectLst/>
              </a:rPr>
              <a:t> </a:t>
            </a:r>
            <a:r>
              <a:rPr lang="en-US" altLang="ja-JP" dirty="0" err="1">
                <a:solidFill>
                  <a:srgbClr val="800000"/>
                </a:solidFill>
                <a:effectLst/>
              </a:rPr>
              <a:t>m_logo</a:t>
            </a:r>
            <a:r>
              <a:rPr lang="en-US" altLang="ja-JP" dirty="0" err="1"/>
              <a:t>.</a:t>
            </a:r>
            <a:r>
              <a:rPr lang="en-US" altLang="ja-JP" dirty="0" err="1">
                <a:solidFill>
                  <a:srgbClr val="00677C"/>
                </a:solidFill>
                <a:effectLst/>
              </a:rPr>
              <a:t>vertexCount</a:t>
            </a:r>
            <a:r>
              <a:rPr lang="en-US" altLang="ja-JP" dirty="0"/>
              <a:t>());</a:t>
            </a:r>
            <a:endParaRPr lang="en-US" altLang="ja-JP" dirty="0">
              <a:solidFill>
                <a:srgbClr val="80008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697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8725E9-7B6E-4BA0-8003-93544EBE0468}"/>
              </a:ext>
            </a:extLst>
          </p:cNvPr>
          <p:cNvSpPr txBox="1"/>
          <p:nvPr/>
        </p:nvSpPr>
        <p:spPr>
          <a:xfrm>
            <a:off x="609600" y="520700"/>
            <a:ext cx="9639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Bogo</a:t>
            </a:r>
            <a:r>
              <a:rPr lang="ja-JP" altLang="en-US" dirty="0"/>
              <a:t>のサンプル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　　まずはそのまま書く</a:t>
            </a:r>
            <a:endParaRPr kumimoji="1" lang="en-US" altLang="ja-JP" dirty="0"/>
          </a:p>
          <a:p>
            <a:r>
              <a:rPr lang="ja-JP" altLang="en-US" dirty="0"/>
              <a:t>　　うまく行ったら</a:t>
            </a:r>
            <a:endParaRPr lang="en-US" altLang="ja-JP" dirty="0"/>
          </a:p>
          <a:p>
            <a:r>
              <a:rPr kumimoji="1" lang="ja-JP" altLang="en-US" dirty="0"/>
              <a:t>　　後で </a:t>
            </a:r>
            <a:r>
              <a:rPr kumimoji="1" lang="en-US" altLang="ja-JP" dirty="0" err="1"/>
              <a:t>myglwidget</a:t>
            </a:r>
            <a:r>
              <a:rPr kumimoji="1" lang="en-US" altLang="ja-JP" dirty="0"/>
              <a:t> </a:t>
            </a:r>
            <a:r>
              <a:rPr kumimoji="1" lang="ja-JP" altLang="en-US" dirty="0"/>
              <a:t>を 　</a:t>
            </a:r>
            <a:r>
              <a:rPr kumimoji="1" lang="en-US" altLang="ja-JP" dirty="0"/>
              <a:t>Qt</a:t>
            </a:r>
            <a:r>
              <a:rPr kumimoji="1" lang="ja-JP" altLang="en-US" dirty="0"/>
              <a:t>サンプルに合わせて</a:t>
            </a:r>
            <a:r>
              <a:rPr kumimoji="1" lang="en-US" altLang="ja-JP" dirty="0" err="1"/>
              <a:t>GLWidget</a:t>
            </a:r>
            <a:r>
              <a:rPr kumimoji="1" lang="ja-JP" altLang="en-US" dirty="0"/>
              <a:t>に変更して書く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894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797</Words>
  <Application>Microsoft Office PowerPoint</Application>
  <PresentationFormat>ワイド画面</PresentationFormat>
  <Paragraphs>91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游ゴシック</vt:lpstr>
      <vt:lpstr>游ゴシック Light</vt:lpstr>
      <vt:lpstr>Arial</vt:lpstr>
      <vt:lpstr>Verdana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sakura taiko1</dc:creator>
  <cp:lastModifiedBy>sakura taiko1</cp:lastModifiedBy>
  <cp:revision>22</cp:revision>
  <dcterms:created xsi:type="dcterms:W3CDTF">2021-04-10T01:26:14Z</dcterms:created>
  <dcterms:modified xsi:type="dcterms:W3CDTF">2021-04-11T08:55:00Z</dcterms:modified>
</cp:coreProperties>
</file>