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5" r:id="rId7"/>
    <p:sldId id="264" r:id="rId8"/>
    <p:sldId id="261" r:id="rId9"/>
    <p:sldId id="260"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5" d="100"/>
          <a:sy n="85" d="100"/>
        </p:scale>
        <p:origin x="744"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95FC8-6522-4513-8BE2-66A34A7E69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42146-BF3D-4E09-831A-1DAE8267C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A072B6-DFF9-4DFC-8B40-86BAFA88C055}"/>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685B21C2-AAA1-4537-A1A5-9F2F2A2D2A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D3CCCD-ABA6-493E-985F-C56AC7ABFCA7}"/>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367138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2A4A8-8776-4370-85C8-177709609F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F81CC8-5C40-4B03-A9DD-414C77CE0B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B675E9-1317-439A-B734-C552A3395391}"/>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8264ADC5-991C-4C07-899C-27EAFD4F12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4B8BFC-82EC-41FF-8BF1-4491869879CF}"/>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185724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C43F679-E05B-4122-A625-3AA4E889E1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4DF15E-CBC5-4CBC-9B18-553A4B30DEC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EC3F-2BD3-40F6-A1FA-1A0317554814}"/>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8320CA97-7A49-4FC1-923B-D0FF95C7C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C6A2F7-218A-4782-8909-4E9767C5FC2F}"/>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389596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9DEF2-3390-4F8C-8E96-AED12854FC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C6EEB-E408-477C-AB3A-2915AE3656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1F0E90-E012-467D-9333-1F1028EADBD0}"/>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847EB2E8-A8F3-48B1-BD62-830B2BC0E5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580DCB-D7C3-40F0-902A-5E9970F61332}"/>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401127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18D1E-5F9C-483C-93E2-2E4E1E6FA9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F7BE5D-86BC-446F-A35D-B36EE96D9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DEEA956-2D42-4411-8848-5EC1407E2177}"/>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E7E222CC-77FB-4CA6-8705-4BD249A830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AE8D07-BCDB-4C5D-BCDB-B2C8A6B2ABB4}"/>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323102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F3FA1-C6EB-42A5-B864-64B5D1A96B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7B0AE1-2385-477D-98CB-88CE981E7BC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00C33A-8518-410D-9393-CB618F6718B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B9302F-3F06-4456-8A3F-15807D392408}"/>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6" name="フッター プレースホルダー 5">
            <a:extLst>
              <a:ext uri="{FF2B5EF4-FFF2-40B4-BE49-F238E27FC236}">
                <a16:creationId xmlns:a16="http://schemas.microsoft.com/office/drawing/2014/main" id="{0CADDE25-F2EC-42D0-AAE8-4AA61AAA87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100A17-62AE-4F74-92E9-87CD69E984D7}"/>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55002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BF5FC-412C-44E6-B341-60FC6DABBBD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F2A47B-1813-46C8-96FF-475ED74E6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EA09B1-1CD6-4D92-A7CF-580F7BBFD4E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9C1E56-68F1-49AF-B7E9-E163D65CB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30D79F4-1099-4F93-AE10-98AA5AE1C23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693793-347F-4E0B-8745-5B2173E6E901}"/>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8" name="フッター プレースホルダー 7">
            <a:extLst>
              <a:ext uri="{FF2B5EF4-FFF2-40B4-BE49-F238E27FC236}">
                <a16:creationId xmlns:a16="http://schemas.microsoft.com/office/drawing/2014/main" id="{14890108-11DE-49A7-9EDB-F8FB8C05195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0E0825-D383-4A07-A1C3-66568AA4FB22}"/>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51254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F99A6-E3AA-47F8-BB26-E787AB29C7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0AA45B9-A286-480D-BB1D-319F889F535E}"/>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4" name="フッター プレースホルダー 3">
            <a:extLst>
              <a:ext uri="{FF2B5EF4-FFF2-40B4-BE49-F238E27FC236}">
                <a16:creationId xmlns:a16="http://schemas.microsoft.com/office/drawing/2014/main" id="{EF2CFF57-A08A-449A-9172-099424B2747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1734D88-3FEA-4014-A59C-301A7E51A8A0}"/>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10991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323CE86-28BA-48C3-ADA0-B5C2F10FFCCF}"/>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3" name="フッター プレースホルダー 2">
            <a:extLst>
              <a:ext uri="{FF2B5EF4-FFF2-40B4-BE49-F238E27FC236}">
                <a16:creationId xmlns:a16="http://schemas.microsoft.com/office/drawing/2014/main" id="{B6F5E858-EA44-46C7-913D-C623494478C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3763E7-74F9-4AE6-8564-14CB577E194B}"/>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80972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A300F-04BB-4AFE-BACF-70B86F7E70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8C3714-BFCA-423A-8B3A-E11190AA0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A7EBB50-65BB-4649-BDF8-CF9237A52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1F3DE2-2B0E-4822-AFCE-C60BD97B62D9}"/>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6" name="フッター プレースホルダー 5">
            <a:extLst>
              <a:ext uri="{FF2B5EF4-FFF2-40B4-BE49-F238E27FC236}">
                <a16:creationId xmlns:a16="http://schemas.microsoft.com/office/drawing/2014/main" id="{7CFA7331-F054-44F0-9C5E-09635B387A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E6307E-3C27-445C-BBEF-22B24D2777BA}"/>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269149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85312-8EE2-4F2B-8AF3-EBB0E07E8F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EF8501-E9A6-4C0A-B489-AD0444359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B605D0-B624-4BDF-91B0-C74A6F08B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D0665F-ADF5-4EEB-882E-C55855846BB5}"/>
              </a:ext>
            </a:extLst>
          </p:cNvPr>
          <p:cNvSpPr>
            <a:spLocks noGrp="1"/>
          </p:cNvSpPr>
          <p:nvPr>
            <p:ph type="dt" sz="half" idx="10"/>
          </p:nvPr>
        </p:nvSpPr>
        <p:spPr/>
        <p:txBody>
          <a:bodyPr/>
          <a:lstStyle/>
          <a:p>
            <a:fld id="{0C943A10-B4C8-4B0B-843C-C29DB733F2CD}" type="datetimeFigureOut">
              <a:rPr kumimoji="1" lang="ja-JP" altLang="en-US" smtClean="0"/>
              <a:t>2021/10/24</a:t>
            </a:fld>
            <a:endParaRPr kumimoji="1" lang="ja-JP" altLang="en-US"/>
          </a:p>
        </p:txBody>
      </p:sp>
      <p:sp>
        <p:nvSpPr>
          <p:cNvPr id="6" name="フッター プレースホルダー 5">
            <a:extLst>
              <a:ext uri="{FF2B5EF4-FFF2-40B4-BE49-F238E27FC236}">
                <a16:creationId xmlns:a16="http://schemas.microsoft.com/office/drawing/2014/main" id="{BA0C8BD6-A277-4A92-9726-78D1C7012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54C7FF-C6D9-4FB9-8680-F316289A4DB1}"/>
              </a:ext>
            </a:extLst>
          </p:cNvPr>
          <p:cNvSpPr>
            <a:spLocks noGrp="1"/>
          </p:cNvSpPr>
          <p:nvPr>
            <p:ph type="sldNum" sz="quarter" idx="12"/>
          </p:nvPr>
        </p:nvSpPr>
        <p:spPr/>
        <p:txBody>
          <a:body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300679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4BB9E1-B6EF-44C8-A2A9-0A40A2FAE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0696B6-044B-48A1-83B7-81A8B38C1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3D1463-92CF-4AC6-A79A-B7CB44124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43A10-B4C8-4B0B-843C-C29DB733F2CD}" type="datetimeFigureOut">
              <a:rPr kumimoji="1" lang="ja-JP" altLang="en-US" smtClean="0"/>
              <a:t>2021/10/24</a:t>
            </a:fld>
            <a:endParaRPr kumimoji="1" lang="ja-JP" altLang="en-US"/>
          </a:p>
        </p:txBody>
      </p:sp>
      <p:sp>
        <p:nvSpPr>
          <p:cNvPr id="5" name="フッター プレースホルダー 4">
            <a:extLst>
              <a:ext uri="{FF2B5EF4-FFF2-40B4-BE49-F238E27FC236}">
                <a16:creationId xmlns:a16="http://schemas.microsoft.com/office/drawing/2014/main" id="{AD8874ED-F553-43A5-BEDC-E1081F98C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7577C5-BDD5-411A-8105-766D87FCA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25513-F8FF-4658-BA84-43ED1766CB4B}" type="slidenum">
              <a:rPr kumimoji="1" lang="ja-JP" altLang="en-US" smtClean="0"/>
              <a:t>‹#›</a:t>
            </a:fld>
            <a:endParaRPr kumimoji="1" lang="ja-JP" altLang="en-US"/>
          </a:p>
        </p:txBody>
      </p:sp>
    </p:spTree>
    <p:extLst>
      <p:ext uri="{BB962C8B-B14F-4D97-AF65-F5344CB8AC3E}">
        <p14:creationId xmlns:p14="http://schemas.microsoft.com/office/powerpoint/2010/main" val="301060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BB905B-38DC-44A7-AC6B-EE1D46D0C60F}"/>
              </a:ext>
            </a:extLst>
          </p:cNvPr>
          <p:cNvSpPr txBox="1"/>
          <p:nvPr/>
        </p:nvSpPr>
        <p:spPr>
          <a:xfrm>
            <a:off x="3939823" y="3068135"/>
            <a:ext cx="5136445" cy="1200329"/>
          </a:xfrm>
          <a:prstGeom prst="rect">
            <a:avLst/>
          </a:prstGeom>
          <a:noFill/>
        </p:spPr>
        <p:txBody>
          <a:bodyPr wrap="square" rtlCol="0">
            <a:spAutoFit/>
          </a:bodyPr>
          <a:lstStyle/>
          <a:p>
            <a:r>
              <a:rPr lang="ja-JP" altLang="en-US" sz="3600" dirty="0"/>
              <a:t>気になったニュース　</a:t>
            </a:r>
            <a:r>
              <a:rPr kumimoji="1" lang="en-US" altLang="ja-JP" sz="3600" dirty="0"/>
              <a:t>AR</a:t>
            </a:r>
            <a:r>
              <a:rPr kumimoji="1" lang="ja-JP" altLang="en-US" sz="3600" dirty="0"/>
              <a:t>グラス</a:t>
            </a:r>
          </a:p>
        </p:txBody>
      </p:sp>
    </p:spTree>
    <p:extLst>
      <p:ext uri="{BB962C8B-B14F-4D97-AF65-F5344CB8AC3E}">
        <p14:creationId xmlns:p14="http://schemas.microsoft.com/office/powerpoint/2010/main" val="352205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D51DD5A-4EBD-4CE8-8BF1-FAE800764B3D}"/>
              </a:ext>
            </a:extLst>
          </p:cNvPr>
          <p:cNvPicPr>
            <a:picLocks noChangeAspect="1"/>
          </p:cNvPicPr>
          <p:nvPr/>
        </p:nvPicPr>
        <p:blipFill>
          <a:blip r:embed="rId2"/>
          <a:stretch>
            <a:fillRect/>
          </a:stretch>
        </p:blipFill>
        <p:spPr>
          <a:xfrm>
            <a:off x="198746" y="730491"/>
            <a:ext cx="5250463" cy="4719678"/>
          </a:xfrm>
          <a:prstGeom prst="rect">
            <a:avLst/>
          </a:prstGeom>
        </p:spPr>
      </p:pic>
      <p:sp>
        <p:nvSpPr>
          <p:cNvPr id="7" name="テキスト ボックス 6">
            <a:extLst>
              <a:ext uri="{FF2B5EF4-FFF2-40B4-BE49-F238E27FC236}">
                <a16:creationId xmlns:a16="http://schemas.microsoft.com/office/drawing/2014/main" id="{EB8FD9C8-E716-483E-8E25-08F5A3DAB2DC}"/>
              </a:ext>
            </a:extLst>
          </p:cNvPr>
          <p:cNvSpPr txBox="1"/>
          <p:nvPr/>
        </p:nvSpPr>
        <p:spPr>
          <a:xfrm>
            <a:off x="648722" y="6244084"/>
            <a:ext cx="4668345" cy="369332"/>
          </a:xfrm>
          <a:prstGeom prst="rect">
            <a:avLst/>
          </a:prstGeom>
          <a:noFill/>
        </p:spPr>
        <p:txBody>
          <a:bodyPr wrap="square">
            <a:spAutoFit/>
          </a:bodyPr>
          <a:lstStyle/>
          <a:p>
            <a:r>
              <a:rPr lang="ja-JP" altLang="en-US" dirty="0"/>
              <a:t>https://berise.co.jp/topics/20215010-2/</a:t>
            </a:r>
          </a:p>
        </p:txBody>
      </p:sp>
      <p:sp>
        <p:nvSpPr>
          <p:cNvPr id="10" name="テキスト ボックス 9">
            <a:extLst>
              <a:ext uri="{FF2B5EF4-FFF2-40B4-BE49-F238E27FC236}">
                <a16:creationId xmlns:a16="http://schemas.microsoft.com/office/drawing/2014/main" id="{EDD5B96E-FF97-444D-8300-43152CA8383C}"/>
              </a:ext>
            </a:extLst>
          </p:cNvPr>
          <p:cNvSpPr txBox="1"/>
          <p:nvPr/>
        </p:nvSpPr>
        <p:spPr>
          <a:xfrm>
            <a:off x="6096000" y="1233533"/>
            <a:ext cx="6096000" cy="830997"/>
          </a:xfrm>
          <a:prstGeom prst="rect">
            <a:avLst/>
          </a:prstGeom>
          <a:noFill/>
        </p:spPr>
        <p:txBody>
          <a:bodyPr wrap="square">
            <a:spAutoFit/>
          </a:bodyPr>
          <a:lstStyle/>
          <a:p>
            <a:r>
              <a:rPr lang="en-US" altLang="ja-JP" sz="1200" b="0" i="0" dirty="0">
                <a:solidFill>
                  <a:srgbClr val="1E2527"/>
                </a:solidFill>
                <a:effectLst/>
                <a:latin typeface="Noto Sans JP"/>
              </a:rPr>
              <a:t>3DoF</a:t>
            </a:r>
            <a:r>
              <a:rPr lang="ja-JP" altLang="en-US" sz="1200" b="0" i="0" dirty="0">
                <a:solidFill>
                  <a:srgbClr val="1E2527"/>
                </a:solidFill>
                <a:effectLst/>
                <a:latin typeface="Noto Sans JP"/>
              </a:rPr>
              <a:t>は、頭・首の“回転や傾き”に対応することができます。</a:t>
            </a:r>
            <a:br>
              <a:rPr lang="ja-JP" altLang="en-US" sz="1200" dirty="0"/>
            </a:br>
            <a:r>
              <a:rPr lang="en-US" altLang="ja-JP" sz="1200" b="0" i="0" dirty="0">
                <a:solidFill>
                  <a:srgbClr val="1E2527"/>
                </a:solidFill>
                <a:effectLst/>
                <a:latin typeface="Noto Sans JP"/>
              </a:rPr>
              <a:t>3DoF</a:t>
            </a:r>
            <a:r>
              <a:rPr lang="ja-JP" altLang="en-US" sz="1200" b="0" i="0" dirty="0">
                <a:solidFill>
                  <a:srgbClr val="1E2527"/>
                </a:solidFill>
                <a:effectLst/>
                <a:latin typeface="Noto Sans JP"/>
              </a:rPr>
              <a:t>対応ヘッドマウントディスプレイは、頭・の動きを感知して、上・下を向く、左・右を見る、斜め下・斜め上見るといった動きを認識することで、</a:t>
            </a:r>
            <a:r>
              <a:rPr lang="en-US" altLang="ja-JP" sz="1200" b="0" i="0" dirty="0">
                <a:solidFill>
                  <a:srgbClr val="1E2527"/>
                </a:solidFill>
                <a:effectLst/>
                <a:latin typeface="Noto Sans JP"/>
              </a:rPr>
              <a:t>VR</a:t>
            </a:r>
            <a:r>
              <a:rPr lang="ja-JP" altLang="en-US" sz="1200" b="0" i="0" dirty="0">
                <a:solidFill>
                  <a:srgbClr val="1E2527"/>
                </a:solidFill>
                <a:effectLst/>
                <a:latin typeface="Noto Sans JP"/>
              </a:rPr>
              <a:t>空間の映像やコンテンツを体験することが可能です。</a:t>
            </a:r>
            <a:endParaRPr lang="ja-JP" altLang="en-US" sz="1200" dirty="0"/>
          </a:p>
        </p:txBody>
      </p:sp>
      <p:sp>
        <p:nvSpPr>
          <p:cNvPr id="12" name="テキスト ボックス 11">
            <a:extLst>
              <a:ext uri="{FF2B5EF4-FFF2-40B4-BE49-F238E27FC236}">
                <a16:creationId xmlns:a16="http://schemas.microsoft.com/office/drawing/2014/main" id="{F7952F1D-BEE9-4F6C-A290-FBB6DCBE84FC}"/>
              </a:ext>
            </a:extLst>
          </p:cNvPr>
          <p:cNvSpPr txBox="1"/>
          <p:nvPr/>
        </p:nvSpPr>
        <p:spPr>
          <a:xfrm>
            <a:off x="6096000" y="2259333"/>
            <a:ext cx="6096000" cy="830997"/>
          </a:xfrm>
          <a:prstGeom prst="rect">
            <a:avLst/>
          </a:prstGeom>
          <a:noFill/>
        </p:spPr>
        <p:txBody>
          <a:bodyPr wrap="square">
            <a:spAutoFit/>
          </a:bodyPr>
          <a:lstStyle/>
          <a:p>
            <a:r>
              <a:rPr lang="en-US" altLang="ja-JP" sz="1200" b="0" i="0" dirty="0">
                <a:solidFill>
                  <a:srgbClr val="1E2527"/>
                </a:solidFill>
                <a:effectLst/>
                <a:latin typeface="Noto Sans JP"/>
              </a:rPr>
              <a:t>6DoF</a:t>
            </a:r>
            <a:r>
              <a:rPr lang="ja-JP" altLang="en-US" sz="1200" b="0" i="0" dirty="0">
                <a:solidFill>
                  <a:srgbClr val="1E2527"/>
                </a:solidFill>
                <a:effectLst/>
                <a:latin typeface="Noto Sans JP"/>
              </a:rPr>
              <a:t>は、</a:t>
            </a:r>
            <a:r>
              <a:rPr lang="en-US" altLang="ja-JP" sz="1200" b="0" i="0" dirty="0">
                <a:solidFill>
                  <a:srgbClr val="1E2527"/>
                </a:solidFill>
                <a:effectLst/>
                <a:latin typeface="Noto Sans JP"/>
              </a:rPr>
              <a:t>3DoF</a:t>
            </a:r>
            <a:r>
              <a:rPr lang="ja-JP" altLang="en-US" sz="1200" b="0" i="0" dirty="0">
                <a:solidFill>
                  <a:srgbClr val="1E2527"/>
                </a:solidFill>
                <a:effectLst/>
                <a:latin typeface="Noto Sans JP"/>
              </a:rPr>
              <a:t>の動きに加え、“移動”という動きを認識することが可能になります。具体的には、前後への移動と左右への移動、上下への移動という</a:t>
            </a:r>
            <a:r>
              <a:rPr lang="en-US" altLang="ja-JP" sz="1200" b="0" i="0" dirty="0">
                <a:solidFill>
                  <a:srgbClr val="1E2527"/>
                </a:solidFill>
                <a:effectLst/>
                <a:latin typeface="Noto Sans JP"/>
              </a:rPr>
              <a:t>3</a:t>
            </a:r>
            <a:r>
              <a:rPr lang="ja-JP" altLang="en-US" sz="1200" b="0" i="0" dirty="0">
                <a:solidFill>
                  <a:srgbClr val="1E2527"/>
                </a:solidFill>
                <a:effectLst/>
                <a:latin typeface="Noto Sans JP"/>
              </a:rPr>
              <a:t>パターンです。</a:t>
            </a:r>
            <a:endParaRPr lang="en-US" altLang="ja-JP" sz="1200" b="0" i="0" dirty="0">
              <a:solidFill>
                <a:srgbClr val="1E2527"/>
              </a:solidFill>
              <a:effectLst/>
              <a:latin typeface="Noto Sans JP"/>
            </a:endParaRPr>
          </a:p>
          <a:p>
            <a:r>
              <a:rPr lang="ja-JP" altLang="en-US" sz="1200" b="0" i="0" dirty="0">
                <a:solidFill>
                  <a:srgbClr val="1E2527"/>
                </a:solidFill>
                <a:effectLst/>
                <a:latin typeface="Noto Sans JP"/>
              </a:rPr>
              <a:t>頭の動きに加えて、体の動きを認知することが可能となるため、</a:t>
            </a:r>
            <a:endParaRPr lang="en-US" altLang="ja-JP" sz="1200" b="0" i="0" dirty="0">
              <a:solidFill>
                <a:srgbClr val="1E2527"/>
              </a:solidFill>
              <a:effectLst/>
              <a:latin typeface="Noto Sans JP"/>
            </a:endParaRPr>
          </a:p>
          <a:p>
            <a:r>
              <a:rPr lang="en-US" altLang="ja-JP" sz="1200" b="0" i="0" dirty="0">
                <a:solidFill>
                  <a:srgbClr val="1E2527"/>
                </a:solidFill>
                <a:effectLst/>
                <a:latin typeface="Noto Sans JP"/>
              </a:rPr>
              <a:t>VR</a:t>
            </a:r>
            <a:r>
              <a:rPr lang="ja-JP" altLang="en-US" sz="1200" b="0" i="0" dirty="0">
                <a:solidFill>
                  <a:srgbClr val="1E2527"/>
                </a:solidFill>
                <a:effectLst/>
                <a:latin typeface="Noto Sans JP"/>
              </a:rPr>
              <a:t>空間内での動きが現実に近いものとして感じられます。</a:t>
            </a:r>
            <a:endParaRPr lang="ja-JP" altLang="en-US" sz="1200" dirty="0"/>
          </a:p>
        </p:txBody>
      </p:sp>
      <p:pic>
        <p:nvPicPr>
          <p:cNvPr id="14" name="図 13">
            <a:extLst>
              <a:ext uri="{FF2B5EF4-FFF2-40B4-BE49-F238E27FC236}">
                <a16:creationId xmlns:a16="http://schemas.microsoft.com/office/drawing/2014/main" id="{BD1E96FC-8DA7-48F0-A5F6-993D7CF909FA}"/>
              </a:ext>
            </a:extLst>
          </p:cNvPr>
          <p:cNvPicPr>
            <a:picLocks noChangeAspect="1"/>
          </p:cNvPicPr>
          <p:nvPr/>
        </p:nvPicPr>
        <p:blipFill>
          <a:blip r:embed="rId3"/>
          <a:stretch>
            <a:fillRect/>
          </a:stretch>
        </p:blipFill>
        <p:spPr>
          <a:xfrm>
            <a:off x="6742792" y="3767671"/>
            <a:ext cx="4557757" cy="2845745"/>
          </a:xfrm>
          <a:prstGeom prst="rect">
            <a:avLst/>
          </a:prstGeom>
        </p:spPr>
      </p:pic>
      <p:sp>
        <p:nvSpPr>
          <p:cNvPr id="15" name="テキスト ボックス 14">
            <a:extLst>
              <a:ext uri="{FF2B5EF4-FFF2-40B4-BE49-F238E27FC236}">
                <a16:creationId xmlns:a16="http://schemas.microsoft.com/office/drawing/2014/main" id="{5E0F31BD-DB19-4E77-ACAE-1271E30DFF2D}"/>
              </a:ext>
            </a:extLst>
          </p:cNvPr>
          <p:cNvSpPr txBox="1"/>
          <p:nvPr/>
        </p:nvSpPr>
        <p:spPr>
          <a:xfrm>
            <a:off x="198746" y="186860"/>
            <a:ext cx="6094070" cy="369332"/>
          </a:xfrm>
          <a:prstGeom prst="rect">
            <a:avLst/>
          </a:prstGeom>
          <a:noFill/>
        </p:spPr>
        <p:txBody>
          <a:bodyPr wrap="square">
            <a:spAutoFit/>
          </a:bodyPr>
          <a:lstStyle/>
          <a:p>
            <a:r>
              <a:rPr lang="ja-JP" altLang="en-US" dirty="0"/>
              <a:t>https://berise.co.jp/topics/20215010-2/</a:t>
            </a:r>
          </a:p>
        </p:txBody>
      </p:sp>
    </p:spTree>
    <p:extLst>
      <p:ext uri="{BB962C8B-B14F-4D97-AF65-F5344CB8AC3E}">
        <p14:creationId xmlns:p14="http://schemas.microsoft.com/office/powerpoint/2010/main" val="352085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B690A6E-EA99-4F92-973A-4FA251333D1E}"/>
              </a:ext>
            </a:extLst>
          </p:cNvPr>
          <p:cNvSpPr txBox="1"/>
          <p:nvPr/>
        </p:nvSpPr>
        <p:spPr>
          <a:xfrm>
            <a:off x="451554" y="167478"/>
            <a:ext cx="10464801" cy="923330"/>
          </a:xfrm>
          <a:prstGeom prst="rect">
            <a:avLst/>
          </a:prstGeom>
          <a:noFill/>
        </p:spPr>
        <p:txBody>
          <a:bodyPr wrap="square">
            <a:spAutoFit/>
          </a:bodyPr>
          <a:lstStyle/>
          <a:p>
            <a:pPr algn="l"/>
            <a:r>
              <a:rPr lang="en-US" altLang="ja-JP" b="1" i="0" dirty="0">
                <a:solidFill>
                  <a:srgbClr val="000000"/>
                </a:solidFill>
                <a:effectLst/>
                <a:latin typeface="ヒラギノ角ゴ Pro W3"/>
              </a:rPr>
              <a:t>AR</a:t>
            </a:r>
            <a:r>
              <a:rPr lang="ja-JP" altLang="en-US" b="1" i="0" dirty="0">
                <a:solidFill>
                  <a:srgbClr val="000000"/>
                </a:solidFill>
                <a:effectLst/>
                <a:latin typeface="ヒラギノ角ゴ Pro W3"/>
              </a:rPr>
              <a:t>グラス「</a:t>
            </a:r>
            <a:r>
              <a:rPr lang="en-US" altLang="ja-JP" b="1" i="0" dirty="0" err="1">
                <a:solidFill>
                  <a:srgbClr val="000000"/>
                </a:solidFill>
                <a:effectLst/>
                <a:latin typeface="ヒラギノ角ゴ Pro W3"/>
              </a:rPr>
              <a:t>Nreal</a:t>
            </a:r>
            <a:r>
              <a:rPr lang="en-US" altLang="ja-JP" b="1" i="0" dirty="0">
                <a:solidFill>
                  <a:srgbClr val="000000"/>
                </a:solidFill>
                <a:effectLst/>
                <a:latin typeface="ヒラギノ角ゴ Pro W3"/>
              </a:rPr>
              <a:t> Air</a:t>
            </a:r>
            <a:r>
              <a:rPr lang="ja-JP" altLang="en-US" b="1" i="0" dirty="0">
                <a:solidFill>
                  <a:srgbClr val="000000"/>
                </a:solidFill>
                <a:effectLst/>
                <a:latin typeface="ヒラギノ角ゴ Pro W3"/>
              </a:rPr>
              <a:t>」を発売</a:t>
            </a:r>
            <a:br>
              <a:rPr lang="ja-JP" altLang="en-US" b="1" i="0" dirty="0">
                <a:solidFill>
                  <a:srgbClr val="000000"/>
                </a:solidFill>
                <a:effectLst/>
                <a:latin typeface="ヒラギノ角ゴ Pro W3"/>
              </a:rPr>
            </a:br>
            <a:r>
              <a:rPr lang="en-US" altLang="ja-JP" b="1" i="0" dirty="0">
                <a:solidFill>
                  <a:srgbClr val="000000"/>
                </a:solidFill>
                <a:effectLst/>
                <a:latin typeface="ヒラギノ角ゴ Pro W3"/>
              </a:rPr>
              <a:t>-</a:t>
            </a:r>
            <a:r>
              <a:rPr lang="ja-JP" altLang="en-US" b="1" i="0" dirty="0">
                <a:solidFill>
                  <a:srgbClr val="000000"/>
                </a:solidFill>
                <a:effectLst/>
                <a:latin typeface="ヒラギノ角ゴ Pro W3"/>
              </a:rPr>
              <a:t>約</a:t>
            </a:r>
            <a:r>
              <a:rPr lang="en-US" altLang="ja-JP" b="1" i="0" dirty="0">
                <a:solidFill>
                  <a:srgbClr val="000000"/>
                </a:solidFill>
                <a:effectLst/>
                <a:latin typeface="ヒラギノ角ゴ Pro W3"/>
              </a:rPr>
              <a:t>76g</a:t>
            </a:r>
            <a:r>
              <a:rPr lang="ja-JP" altLang="en-US" b="1" i="0" dirty="0">
                <a:solidFill>
                  <a:srgbClr val="000000"/>
                </a:solidFill>
                <a:effectLst/>
                <a:latin typeface="ヒラギノ角ゴ Pro W3"/>
              </a:rPr>
              <a:t>で</a:t>
            </a:r>
            <a:r>
              <a:rPr lang="en-US" altLang="ja-JP" b="1" i="0" dirty="0">
                <a:solidFill>
                  <a:srgbClr val="000000"/>
                </a:solidFill>
                <a:effectLst/>
                <a:latin typeface="ヒラギノ角ゴ Pro W3"/>
              </a:rPr>
              <a:t>130</a:t>
            </a:r>
            <a:r>
              <a:rPr lang="ja-JP" altLang="en-US" b="1" i="0" dirty="0">
                <a:solidFill>
                  <a:srgbClr val="000000"/>
                </a:solidFill>
                <a:effectLst/>
                <a:latin typeface="ヒラギノ角ゴ Pro W3"/>
              </a:rPr>
              <a:t>インチの大画面を実現。日常使いが可能なメガネ型ウェアラブルデバイス</a:t>
            </a:r>
            <a:r>
              <a:rPr lang="en-US" altLang="ja-JP" b="1" i="0" dirty="0">
                <a:solidFill>
                  <a:srgbClr val="000000"/>
                </a:solidFill>
                <a:effectLst/>
                <a:latin typeface="ヒラギノ角ゴ Pro W3"/>
              </a:rPr>
              <a:t>-</a:t>
            </a:r>
            <a:br>
              <a:rPr lang="en-US" altLang="ja-JP" b="1" i="0" dirty="0">
                <a:solidFill>
                  <a:srgbClr val="000000"/>
                </a:solidFill>
                <a:effectLst/>
                <a:latin typeface="ヒラギノ角ゴ Pro W3"/>
              </a:rPr>
            </a:br>
            <a:r>
              <a:rPr lang="ja-JP" altLang="en-US" b="1" i="0" dirty="0">
                <a:solidFill>
                  <a:srgbClr val="000000"/>
                </a:solidFill>
                <a:effectLst/>
                <a:latin typeface="ヒラギノ角ゴ Pro W3"/>
              </a:rPr>
              <a:t>＜</a:t>
            </a:r>
            <a:r>
              <a:rPr lang="en-US" altLang="ja-JP" b="1" i="0" dirty="0">
                <a:solidFill>
                  <a:srgbClr val="000000"/>
                </a:solidFill>
                <a:effectLst/>
                <a:latin typeface="ヒラギノ角ゴ Pro W3"/>
              </a:rPr>
              <a:t>2021</a:t>
            </a:r>
            <a:r>
              <a:rPr lang="ja-JP" altLang="en-US" b="1" i="0" dirty="0">
                <a:solidFill>
                  <a:srgbClr val="000000"/>
                </a:solidFill>
                <a:effectLst/>
                <a:latin typeface="ヒラギノ角ゴ Pro W3"/>
              </a:rPr>
              <a:t>年</a:t>
            </a:r>
            <a:r>
              <a:rPr lang="en-US" altLang="ja-JP" b="1" i="0" dirty="0">
                <a:solidFill>
                  <a:srgbClr val="000000"/>
                </a:solidFill>
                <a:effectLst/>
                <a:latin typeface="ヒラギノ角ゴ Pro W3"/>
              </a:rPr>
              <a:t>10</a:t>
            </a:r>
            <a:r>
              <a:rPr lang="ja-JP" altLang="en-US" b="1" i="0" dirty="0">
                <a:solidFill>
                  <a:srgbClr val="000000"/>
                </a:solidFill>
                <a:effectLst/>
                <a:latin typeface="ヒラギノ角ゴ Pro W3"/>
              </a:rPr>
              <a:t>月</a:t>
            </a:r>
            <a:r>
              <a:rPr lang="en-US" altLang="ja-JP" b="1" i="0" dirty="0">
                <a:solidFill>
                  <a:srgbClr val="000000"/>
                </a:solidFill>
                <a:effectLst/>
                <a:latin typeface="ヒラギノ角ゴ Pro W3"/>
              </a:rPr>
              <a:t>1</a:t>
            </a:r>
            <a:r>
              <a:rPr lang="ja-JP" altLang="en-US" b="1" i="0" dirty="0">
                <a:solidFill>
                  <a:srgbClr val="000000"/>
                </a:solidFill>
                <a:effectLst/>
                <a:latin typeface="ヒラギノ角ゴ Pro W3"/>
              </a:rPr>
              <a:t>日＞</a:t>
            </a:r>
          </a:p>
        </p:txBody>
      </p:sp>
      <p:sp>
        <p:nvSpPr>
          <p:cNvPr id="9" name="テキスト ボックス 8">
            <a:extLst>
              <a:ext uri="{FF2B5EF4-FFF2-40B4-BE49-F238E27FC236}">
                <a16:creationId xmlns:a16="http://schemas.microsoft.com/office/drawing/2014/main" id="{8414A1C7-4C51-4DB6-9DE8-1368ED7CF499}"/>
              </a:ext>
            </a:extLst>
          </p:cNvPr>
          <p:cNvSpPr txBox="1"/>
          <p:nvPr/>
        </p:nvSpPr>
        <p:spPr>
          <a:xfrm>
            <a:off x="2319866" y="6430875"/>
            <a:ext cx="7800624" cy="369332"/>
          </a:xfrm>
          <a:prstGeom prst="rect">
            <a:avLst/>
          </a:prstGeom>
          <a:noFill/>
        </p:spPr>
        <p:txBody>
          <a:bodyPr wrap="square">
            <a:spAutoFit/>
          </a:bodyPr>
          <a:lstStyle/>
          <a:p>
            <a:r>
              <a:rPr lang="ja-JP" altLang="en-US" dirty="0"/>
              <a:t>https://www.nttdocomo.co.jp/info/news_release/2021/10/01_00.html</a:t>
            </a:r>
          </a:p>
        </p:txBody>
      </p:sp>
      <p:pic>
        <p:nvPicPr>
          <p:cNvPr id="11" name="図 10">
            <a:extLst>
              <a:ext uri="{FF2B5EF4-FFF2-40B4-BE49-F238E27FC236}">
                <a16:creationId xmlns:a16="http://schemas.microsoft.com/office/drawing/2014/main" id="{C6B4F389-1772-45A4-B93A-1FD99B1FF9B5}"/>
              </a:ext>
            </a:extLst>
          </p:cNvPr>
          <p:cNvPicPr>
            <a:picLocks noChangeAspect="1"/>
          </p:cNvPicPr>
          <p:nvPr/>
        </p:nvPicPr>
        <p:blipFill>
          <a:blip r:embed="rId2"/>
          <a:stretch>
            <a:fillRect/>
          </a:stretch>
        </p:blipFill>
        <p:spPr>
          <a:xfrm>
            <a:off x="242666" y="4198931"/>
            <a:ext cx="3172268" cy="1829055"/>
          </a:xfrm>
          <a:prstGeom prst="rect">
            <a:avLst/>
          </a:prstGeom>
        </p:spPr>
      </p:pic>
      <p:sp>
        <p:nvSpPr>
          <p:cNvPr id="13" name="テキスト ボックス 12">
            <a:extLst>
              <a:ext uri="{FF2B5EF4-FFF2-40B4-BE49-F238E27FC236}">
                <a16:creationId xmlns:a16="http://schemas.microsoft.com/office/drawing/2014/main" id="{024B7833-7BED-4A0B-809C-6B534F1ACFEF}"/>
              </a:ext>
            </a:extLst>
          </p:cNvPr>
          <p:cNvSpPr txBox="1"/>
          <p:nvPr/>
        </p:nvSpPr>
        <p:spPr>
          <a:xfrm>
            <a:off x="3172178" y="2029825"/>
            <a:ext cx="6096000" cy="1754326"/>
          </a:xfrm>
          <a:prstGeom prst="rect">
            <a:avLst/>
          </a:prstGeom>
          <a:noFill/>
        </p:spPr>
        <p:txBody>
          <a:bodyPr wrap="square">
            <a:spAutoFit/>
          </a:bodyPr>
          <a:lstStyle/>
          <a:p>
            <a:pPr algn="l"/>
            <a:r>
              <a:rPr lang="ja-JP" altLang="en-US" sz="1200" b="1" i="0" dirty="0">
                <a:solidFill>
                  <a:srgbClr val="000000"/>
                </a:solidFill>
                <a:effectLst/>
                <a:latin typeface="ヒラギノ角ゴ Pro W3"/>
              </a:rPr>
              <a:t>別紙</a:t>
            </a:r>
            <a:r>
              <a:rPr lang="en-US" altLang="ja-JP" sz="1200" b="1" i="0" dirty="0">
                <a:solidFill>
                  <a:srgbClr val="000000"/>
                </a:solidFill>
                <a:effectLst/>
                <a:latin typeface="ヒラギノ角ゴ Pro W3"/>
              </a:rPr>
              <a:t>1</a:t>
            </a:r>
            <a:r>
              <a:rPr lang="ja-JP" altLang="en-US" sz="1200" b="1" i="0" dirty="0">
                <a:solidFill>
                  <a:srgbClr val="000000"/>
                </a:solidFill>
                <a:effectLst/>
                <a:latin typeface="ヒラギノ角ゴ Pro W3"/>
              </a:rPr>
              <a:t>　「</a:t>
            </a:r>
            <a:r>
              <a:rPr lang="en-US" altLang="ja-JP" sz="1200" b="1" i="0" dirty="0" err="1">
                <a:solidFill>
                  <a:srgbClr val="000000"/>
                </a:solidFill>
                <a:effectLst/>
                <a:latin typeface="ヒラギノ角ゴ Pro W3"/>
              </a:rPr>
              <a:t>Nreal</a:t>
            </a:r>
            <a:r>
              <a:rPr lang="en-US" altLang="ja-JP" sz="1200" b="1" i="0" dirty="0">
                <a:solidFill>
                  <a:srgbClr val="000000"/>
                </a:solidFill>
                <a:effectLst/>
                <a:latin typeface="ヒラギノ角ゴ Pro W3"/>
              </a:rPr>
              <a:t> Air</a:t>
            </a:r>
            <a:r>
              <a:rPr lang="ja-JP" altLang="en-US" sz="1200" b="1" i="0" dirty="0">
                <a:solidFill>
                  <a:srgbClr val="000000"/>
                </a:solidFill>
                <a:effectLst/>
                <a:latin typeface="ヒラギノ角ゴ Pro W3"/>
              </a:rPr>
              <a:t>」の主な特長</a:t>
            </a:r>
          </a:p>
          <a:p>
            <a:pPr algn="l"/>
            <a:r>
              <a:rPr lang="ja-JP" altLang="en-US" sz="1200" b="0" i="0" dirty="0">
                <a:solidFill>
                  <a:srgbClr val="000000"/>
                </a:solidFill>
                <a:effectLst/>
                <a:latin typeface="ヒラギノ角ゴ Pro W3"/>
              </a:rPr>
              <a:t>■特長</a:t>
            </a:r>
          </a:p>
          <a:p>
            <a:pPr algn="l">
              <a:buFont typeface="Arial" panose="020B0604020202020204" pitchFamily="34" charset="0"/>
              <a:buChar char="•"/>
            </a:pPr>
            <a:r>
              <a:rPr lang="ja-JP" altLang="en-US" sz="1200" b="0" i="0" dirty="0">
                <a:solidFill>
                  <a:srgbClr val="000000"/>
                </a:solidFill>
                <a:effectLst/>
                <a:latin typeface="ヒラギノ角ゴ Pro W3"/>
              </a:rPr>
              <a:t>サングラスのように、いつでもどこでも手軽に使用可能</a:t>
            </a:r>
          </a:p>
          <a:p>
            <a:pPr algn="l">
              <a:buFont typeface="Arial" panose="020B0604020202020204" pitchFamily="34" charset="0"/>
              <a:buChar char="•"/>
            </a:pPr>
            <a:r>
              <a:rPr lang="ja-JP" altLang="en-US" sz="1200" b="0" i="0" dirty="0">
                <a:solidFill>
                  <a:srgbClr val="000000"/>
                </a:solidFill>
                <a:effectLst/>
                <a:latin typeface="ヒラギノ角ゴ Pro W3"/>
              </a:rPr>
              <a:t>コンテンツは</a:t>
            </a:r>
            <a:r>
              <a:rPr lang="en-US" altLang="ja-JP" sz="1200" b="0" i="0" dirty="0">
                <a:solidFill>
                  <a:srgbClr val="000000"/>
                </a:solidFill>
                <a:effectLst/>
                <a:latin typeface="ヒラギノ角ゴ Pro W3"/>
              </a:rPr>
              <a:t>130</a:t>
            </a:r>
            <a:r>
              <a:rPr lang="ja-JP" altLang="en-US" sz="1200" b="0" i="0" dirty="0">
                <a:solidFill>
                  <a:srgbClr val="000000"/>
                </a:solidFill>
                <a:effectLst/>
                <a:latin typeface="ヒラギノ角ゴ Pro W3"/>
              </a:rPr>
              <a:t>インチの大画面で表示でき、豪華で迫力ある体験が可能</a:t>
            </a:r>
          </a:p>
          <a:p>
            <a:pPr algn="l">
              <a:buFont typeface="Arial" panose="020B0604020202020204" pitchFamily="34" charset="0"/>
              <a:buChar char="•"/>
            </a:pPr>
            <a:r>
              <a:rPr lang="ja-JP" altLang="en-US" sz="1200" b="0" i="0" dirty="0">
                <a:solidFill>
                  <a:srgbClr val="000000"/>
                </a:solidFill>
                <a:effectLst/>
                <a:latin typeface="ヒラギノ角ゴ Pro W3"/>
              </a:rPr>
              <a:t>ディスプレイはシースルー構造で、装着時も常に周囲の状況を確認可能</a:t>
            </a:r>
          </a:p>
          <a:p>
            <a:pPr algn="l">
              <a:buFont typeface="Arial" panose="020B0604020202020204" pitchFamily="34" charset="0"/>
              <a:buChar char="•"/>
            </a:pPr>
            <a:r>
              <a:rPr lang="ja-JP" altLang="en-US" sz="1200" b="0" i="0" dirty="0">
                <a:solidFill>
                  <a:srgbClr val="000000"/>
                </a:solidFill>
                <a:effectLst/>
                <a:latin typeface="ヒラギノ角ゴ Pro W3"/>
              </a:rPr>
              <a:t>他人に覗き込まれることなく、自分だけの画面として使用可能</a:t>
            </a:r>
          </a:p>
          <a:p>
            <a:pPr algn="l">
              <a:buFont typeface="Arial" panose="020B0604020202020204" pitchFamily="34" charset="0"/>
              <a:buChar char="•"/>
            </a:pPr>
            <a:r>
              <a:rPr lang="ja-JP" altLang="en-US" sz="1200" b="0" i="0" dirty="0">
                <a:solidFill>
                  <a:srgbClr val="000000"/>
                </a:solidFill>
                <a:effectLst/>
                <a:latin typeface="ヒラギノ角ゴ Pro W3"/>
              </a:rPr>
              <a:t>複数コンテンツを同時に映し出す専用アプリで、マルチタスクに対応（</a:t>
            </a:r>
            <a:r>
              <a:rPr lang="en-US" altLang="ja-JP" sz="1200" b="0" i="0" dirty="0">
                <a:solidFill>
                  <a:srgbClr val="000000"/>
                </a:solidFill>
                <a:effectLst/>
                <a:latin typeface="ヒラギノ角ゴ Pro W3"/>
              </a:rPr>
              <a:t>MR</a:t>
            </a:r>
            <a:r>
              <a:rPr lang="ja-JP" altLang="en-US" sz="1200" b="0" i="0" dirty="0">
                <a:solidFill>
                  <a:srgbClr val="000000"/>
                </a:solidFill>
                <a:effectLst/>
                <a:latin typeface="ヒラギノ角ゴ Pro W3"/>
              </a:rPr>
              <a:t>モード）</a:t>
            </a:r>
          </a:p>
          <a:p>
            <a:pPr algn="l">
              <a:buFont typeface="Arial" panose="020B0604020202020204" pitchFamily="34" charset="0"/>
              <a:buChar char="•"/>
            </a:pPr>
            <a:r>
              <a:rPr lang="ja-JP" altLang="en-US" sz="1200" b="0" i="0" dirty="0">
                <a:solidFill>
                  <a:srgbClr val="000000"/>
                </a:solidFill>
                <a:effectLst/>
                <a:latin typeface="ヒラギノ角ゴ Pro W3"/>
              </a:rPr>
              <a:t>動画／画像を視聴しながら、両手を使った作業を行うことも可能</a:t>
            </a:r>
          </a:p>
          <a:p>
            <a:pPr algn="l">
              <a:buFont typeface="Arial" panose="020B0604020202020204" pitchFamily="34" charset="0"/>
              <a:buChar char="•"/>
            </a:pPr>
            <a:r>
              <a:rPr lang="ja-JP" altLang="en-US" sz="1200" b="0" i="0" dirty="0">
                <a:solidFill>
                  <a:srgbClr val="000000"/>
                </a:solidFill>
                <a:effectLst/>
                <a:latin typeface="ヒラギノ角ゴ Pro W3"/>
              </a:rPr>
              <a:t>より多くの方に、様々なシーンでご利用いただくためのアクセサリーを付属</a:t>
            </a:r>
          </a:p>
        </p:txBody>
      </p:sp>
      <p:pic>
        <p:nvPicPr>
          <p:cNvPr id="15" name="図 14">
            <a:extLst>
              <a:ext uri="{FF2B5EF4-FFF2-40B4-BE49-F238E27FC236}">
                <a16:creationId xmlns:a16="http://schemas.microsoft.com/office/drawing/2014/main" id="{17222D87-C3AE-44A7-AA4F-ABA3FC6CDFCD}"/>
              </a:ext>
            </a:extLst>
          </p:cNvPr>
          <p:cNvPicPr>
            <a:picLocks noChangeAspect="1"/>
          </p:cNvPicPr>
          <p:nvPr/>
        </p:nvPicPr>
        <p:blipFill>
          <a:blip r:embed="rId3"/>
          <a:stretch>
            <a:fillRect/>
          </a:stretch>
        </p:blipFill>
        <p:spPr>
          <a:xfrm>
            <a:off x="7540483" y="3953823"/>
            <a:ext cx="4439330" cy="2074163"/>
          </a:xfrm>
          <a:prstGeom prst="rect">
            <a:avLst/>
          </a:prstGeom>
        </p:spPr>
      </p:pic>
      <p:pic>
        <p:nvPicPr>
          <p:cNvPr id="21" name="図 20">
            <a:extLst>
              <a:ext uri="{FF2B5EF4-FFF2-40B4-BE49-F238E27FC236}">
                <a16:creationId xmlns:a16="http://schemas.microsoft.com/office/drawing/2014/main" id="{E1503FDC-6568-4BBD-8A12-ADB647D22CDC}"/>
              </a:ext>
            </a:extLst>
          </p:cNvPr>
          <p:cNvPicPr>
            <a:picLocks noChangeAspect="1"/>
          </p:cNvPicPr>
          <p:nvPr/>
        </p:nvPicPr>
        <p:blipFill>
          <a:blip r:embed="rId4"/>
          <a:stretch>
            <a:fillRect/>
          </a:stretch>
        </p:blipFill>
        <p:spPr>
          <a:xfrm>
            <a:off x="3651734" y="4071580"/>
            <a:ext cx="3787643" cy="2078508"/>
          </a:xfrm>
          <a:prstGeom prst="rect">
            <a:avLst/>
          </a:prstGeom>
        </p:spPr>
      </p:pic>
      <p:sp>
        <p:nvSpPr>
          <p:cNvPr id="7" name="テキスト ボックス 6">
            <a:extLst>
              <a:ext uri="{FF2B5EF4-FFF2-40B4-BE49-F238E27FC236}">
                <a16:creationId xmlns:a16="http://schemas.microsoft.com/office/drawing/2014/main" id="{92DE7166-0D69-44B8-BD71-1805D3B51C69}"/>
              </a:ext>
            </a:extLst>
          </p:cNvPr>
          <p:cNvSpPr txBox="1"/>
          <p:nvPr/>
        </p:nvSpPr>
        <p:spPr>
          <a:xfrm>
            <a:off x="1255542" y="1194095"/>
            <a:ext cx="9660813" cy="2492990"/>
          </a:xfrm>
          <a:prstGeom prst="rect">
            <a:avLst/>
          </a:prstGeom>
          <a:solidFill>
            <a:schemeClr val="bg1"/>
          </a:solidFill>
        </p:spPr>
        <p:txBody>
          <a:bodyPr wrap="square">
            <a:spAutoFit/>
          </a:bodyPr>
          <a:lstStyle/>
          <a:p>
            <a:pPr algn="l"/>
            <a:r>
              <a:rPr lang="ja-JP" altLang="en-US" sz="1200" b="0" i="0" dirty="0">
                <a:solidFill>
                  <a:srgbClr val="000000"/>
                </a:solidFill>
                <a:effectLst/>
                <a:latin typeface="ヒラギノ角ゴ Pro W3"/>
              </a:rPr>
              <a:t>株式会社</a:t>
            </a:r>
            <a:r>
              <a:rPr lang="en-US" altLang="ja-JP" sz="1200" b="0" i="0" dirty="0">
                <a:solidFill>
                  <a:srgbClr val="000000"/>
                </a:solidFill>
                <a:effectLst/>
                <a:latin typeface="ヒラギノ角ゴ Pro W3"/>
              </a:rPr>
              <a:t>NTT</a:t>
            </a:r>
            <a:r>
              <a:rPr lang="ja-JP" altLang="en-US" sz="1200" b="0" i="0" dirty="0">
                <a:solidFill>
                  <a:srgbClr val="000000"/>
                </a:solidFill>
                <a:effectLst/>
                <a:latin typeface="ヒラギノ角ゴ Pro W3"/>
              </a:rPr>
              <a:t>ドコモは、</a:t>
            </a:r>
            <a:r>
              <a:rPr lang="en-US" altLang="ja-JP" sz="1200" b="0" i="0" dirty="0" err="1">
                <a:solidFill>
                  <a:srgbClr val="000000"/>
                </a:solidFill>
                <a:effectLst/>
                <a:latin typeface="ヒラギノ角ゴ Pro W3"/>
              </a:rPr>
              <a:t>Nreal</a:t>
            </a:r>
            <a:r>
              <a:rPr lang="en-US" altLang="ja-JP" sz="1200" b="0" i="0" dirty="0">
                <a:solidFill>
                  <a:srgbClr val="000000"/>
                </a:solidFill>
                <a:effectLst/>
                <a:latin typeface="ヒラギノ角ゴ Pro W3"/>
              </a:rPr>
              <a:t> Ltd.</a:t>
            </a:r>
            <a:r>
              <a:rPr lang="ja-JP" altLang="en-US" sz="1200" b="0" i="0" dirty="0">
                <a:solidFill>
                  <a:srgbClr val="000000"/>
                </a:solidFill>
                <a:effectLst/>
                <a:latin typeface="ヒラギノ角ゴ Pro W3"/>
              </a:rPr>
              <a:t>が開発した、約</a:t>
            </a:r>
            <a:r>
              <a:rPr lang="en-US" altLang="ja-JP" sz="1200" b="0" i="0" dirty="0">
                <a:solidFill>
                  <a:srgbClr val="000000"/>
                </a:solidFill>
                <a:effectLst/>
                <a:latin typeface="ヒラギノ角ゴ Pro W3"/>
              </a:rPr>
              <a:t>76g</a:t>
            </a:r>
            <a:r>
              <a:rPr lang="ja-JP" altLang="en-US" sz="1200" b="0" i="0" dirty="0">
                <a:solidFill>
                  <a:srgbClr val="000000"/>
                </a:solidFill>
                <a:effectLst/>
                <a:latin typeface="ヒラギノ角ゴ Pro W3"/>
              </a:rPr>
              <a:t>の軽量かつコンパクトなデザインが特長の</a:t>
            </a:r>
            <a:r>
              <a:rPr lang="en-US" altLang="ja-JP" sz="1200" b="0" i="0" dirty="0">
                <a:solidFill>
                  <a:srgbClr val="000000"/>
                </a:solidFill>
                <a:effectLst/>
                <a:latin typeface="ヒラギノ角ゴ Pro W3"/>
              </a:rPr>
              <a:t>AR</a:t>
            </a:r>
            <a:r>
              <a:rPr lang="ja-JP" altLang="en-US" sz="1200" b="0" i="0" dirty="0">
                <a:solidFill>
                  <a:srgbClr val="000000"/>
                </a:solidFill>
                <a:effectLst/>
                <a:latin typeface="ヒラギノ角ゴ Pro W3"/>
              </a:rPr>
              <a:t>グラス</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a:t>
            </a:r>
            <a:r>
              <a:rPr lang="en-US" altLang="ja-JP" sz="1200" b="0" i="0" dirty="0" err="1">
                <a:solidFill>
                  <a:srgbClr val="000000"/>
                </a:solidFill>
                <a:effectLst/>
                <a:latin typeface="ヒラギノ角ゴ Pro W3"/>
              </a:rPr>
              <a:t>Nreal</a:t>
            </a:r>
            <a:r>
              <a:rPr lang="en-US" altLang="ja-JP" sz="1200" b="0" i="0" dirty="0">
                <a:solidFill>
                  <a:srgbClr val="000000"/>
                </a:solidFill>
                <a:effectLst/>
                <a:latin typeface="ヒラギノ角ゴ Pro W3"/>
              </a:rPr>
              <a:t> Air</a:t>
            </a:r>
            <a:r>
              <a:rPr lang="ja-JP" altLang="en-US" sz="1200" b="0" i="0" dirty="0">
                <a:solidFill>
                  <a:srgbClr val="000000"/>
                </a:solidFill>
                <a:effectLst/>
                <a:latin typeface="ヒラギノ角ゴ Pro W3"/>
              </a:rPr>
              <a:t>（エンリアル エアー）」を、</a:t>
            </a:r>
            <a:r>
              <a:rPr lang="en-US" altLang="ja-JP" sz="1200" b="0" i="0" dirty="0">
                <a:solidFill>
                  <a:srgbClr val="000000"/>
                </a:solidFill>
                <a:effectLst/>
                <a:latin typeface="ヒラギノ角ゴ Pro W3"/>
              </a:rPr>
              <a:t>2021</a:t>
            </a:r>
            <a:r>
              <a:rPr lang="ja-JP" altLang="en-US" sz="1200" b="0" i="0" dirty="0">
                <a:solidFill>
                  <a:srgbClr val="000000"/>
                </a:solidFill>
                <a:effectLst/>
                <a:latin typeface="ヒラギノ角ゴ Pro W3"/>
              </a:rPr>
              <a:t>年</a:t>
            </a:r>
            <a:r>
              <a:rPr lang="en-US" altLang="ja-JP" sz="1200" b="0" i="0" dirty="0">
                <a:solidFill>
                  <a:srgbClr val="000000"/>
                </a:solidFill>
                <a:effectLst/>
                <a:latin typeface="ヒラギノ角ゴ Pro W3"/>
              </a:rPr>
              <a:t>12</a:t>
            </a:r>
            <a:r>
              <a:rPr lang="ja-JP" altLang="en-US" sz="1200" b="0" i="0" dirty="0">
                <a:solidFill>
                  <a:srgbClr val="000000"/>
                </a:solidFill>
                <a:effectLst/>
                <a:latin typeface="ヒラギノ角ゴ Pro W3"/>
              </a:rPr>
              <a:t>月に発売いたします。</a:t>
            </a:r>
          </a:p>
          <a:p>
            <a:pPr algn="l"/>
            <a:r>
              <a:rPr lang="ja-JP" altLang="en-US" sz="1200" b="0" i="0" dirty="0">
                <a:solidFill>
                  <a:srgbClr val="000000"/>
                </a:solidFill>
                <a:effectLst/>
                <a:latin typeface="ヒラギノ角ゴ Pro W3"/>
              </a:rPr>
              <a:t>「</a:t>
            </a:r>
            <a:r>
              <a:rPr lang="en-US" altLang="ja-JP" sz="1200" b="0" i="0" dirty="0" err="1">
                <a:solidFill>
                  <a:srgbClr val="000000"/>
                </a:solidFill>
                <a:effectLst/>
                <a:latin typeface="ヒラギノ角ゴ Pro W3"/>
              </a:rPr>
              <a:t>Nreal</a:t>
            </a:r>
            <a:r>
              <a:rPr lang="en-US" altLang="ja-JP" sz="1200" b="0" i="0" dirty="0">
                <a:solidFill>
                  <a:srgbClr val="000000"/>
                </a:solidFill>
                <a:effectLst/>
                <a:latin typeface="ヒラギノ角ゴ Pro W3"/>
              </a:rPr>
              <a:t> Air</a:t>
            </a:r>
            <a:r>
              <a:rPr lang="ja-JP" altLang="en-US" sz="1200" b="0" i="0" dirty="0">
                <a:solidFill>
                  <a:srgbClr val="000000"/>
                </a:solidFill>
                <a:effectLst/>
                <a:latin typeface="ヒラギノ角ゴ Pro W3"/>
              </a:rPr>
              <a:t>」は、小型・軽量を極限まで追求した</a:t>
            </a:r>
            <a:r>
              <a:rPr lang="en-US" altLang="ja-JP" sz="1200" b="0" i="0" dirty="0">
                <a:solidFill>
                  <a:srgbClr val="000000"/>
                </a:solidFill>
                <a:effectLst/>
                <a:latin typeface="ヒラギノ角ゴ Pro W3"/>
              </a:rPr>
              <a:t>AR</a:t>
            </a:r>
            <a:r>
              <a:rPr lang="ja-JP" altLang="en-US" sz="1200" b="0" i="0" dirty="0">
                <a:solidFill>
                  <a:srgbClr val="000000"/>
                </a:solidFill>
                <a:effectLst/>
                <a:latin typeface="ヒラギノ角ゴ Pro W3"/>
              </a:rPr>
              <a:t>グラスです。</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約</a:t>
            </a:r>
            <a:r>
              <a:rPr lang="en-US" altLang="ja-JP" sz="1200" b="0" i="0" dirty="0">
                <a:solidFill>
                  <a:srgbClr val="000000"/>
                </a:solidFill>
                <a:effectLst/>
                <a:latin typeface="ヒラギノ角ゴ Pro W3"/>
              </a:rPr>
              <a:t>76g</a:t>
            </a:r>
            <a:r>
              <a:rPr lang="ja-JP" altLang="en-US" sz="1200" b="0" i="0" dirty="0">
                <a:solidFill>
                  <a:srgbClr val="000000"/>
                </a:solidFill>
                <a:effectLst/>
                <a:latin typeface="ヒラギノ角ゴ Pro W3"/>
              </a:rPr>
              <a:t>の軽量かつコンパクトなデザインを実現したことで、手軽に持ち運びができ、</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長時間の使用でも快適にご利用いただけます。</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また、日常に溶け込む違和感のないデザインに仕上げたことで、プライベートだけでなくビジネスシーンなど、幅広くご使用いただけます。</a:t>
            </a:r>
          </a:p>
          <a:p>
            <a:pPr algn="l"/>
            <a:r>
              <a:rPr lang="ja-JP" altLang="en-US" sz="1200" b="0" i="0" dirty="0">
                <a:solidFill>
                  <a:srgbClr val="000000"/>
                </a:solidFill>
                <a:effectLst/>
                <a:latin typeface="ヒラギノ角ゴ Pro W3"/>
              </a:rPr>
              <a:t>「</a:t>
            </a:r>
            <a:r>
              <a:rPr lang="en-US" altLang="ja-JP" sz="1200" b="0" i="0" dirty="0" err="1">
                <a:solidFill>
                  <a:srgbClr val="000000"/>
                </a:solidFill>
                <a:effectLst/>
                <a:latin typeface="ヒラギノ角ゴ Pro W3"/>
              </a:rPr>
              <a:t>Nreal</a:t>
            </a:r>
            <a:r>
              <a:rPr lang="en-US" altLang="ja-JP" sz="1200" b="0" i="0" dirty="0">
                <a:solidFill>
                  <a:srgbClr val="000000"/>
                </a:solidFill>
                <a:effectLst/>
                <a:latin typeface="ヒラギノ角ゴ Pro W3"/>
              </a:rPr>
              <a:t> Air</a:t>
            </a:r>
            <a:r>
              <a:rPr lang="ja-JP" altLang="en-US" sz="1200" b="0" i="0" dirty="0">
                <a:solidFill>
                  <a:srgbClr val="000000"/>
                </a:solidFill>
                <a:effectLst/>
                <a:latin typeface="ヒラギノ角ゴ Pro W3"/>
              </a:rPr>
              <a:t>」は対応するスマートフォンなどと接続し、「ミラーリングモード」を使用することで、</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動画や</a:t>
            </a:r>
            <a:r>
              <a:rPr lang="en-US" altLang="ja-JP" sz="1200" b="0" i="0" dirty="0">
                <a:solidFill>
                  <a:srgbClr val="000000"/>
                </a:solidFill>
                <a:effectLst/>
                <a:latin typeface="ヒラギノ角ゴ Pro W3"/>
              </a:rPr>
              <a:t>WEB</a:t>
            </a:r>
            <a:r>
              <a:rPr lang="ja-JP" altLang="en-US" sz="1200" b="0" i="0" dirty="0">
                <a:solidFill>
                  <a:srgbClr val="000000"/>
                </a:solidFill>
                <a:effectLst/>
                <a:latin typeface="ヒラギノ角ゴ Pro W3"/>
              </a:rPr>
              <a:t>ブラウザなどのコンテンツを、</a:t>
            </a:r>
            <a:r>
              <a:rPr lang="en-US" altLang="ja-JP" sz="1200" b="0" i="0" dirty="0">
                <a:solidFill>
                  <a:srgbClr val="000000"/>
                </a:solidFill>
                <a:effectLst/>
                <a:latin typeface="ヒラギノ角ゴ Pro W3"/>
              </a:rPr>
              <a:t>130</a:t>
            </a:r>
            <a:r>
              <a:rPr lang="ja-JP" altLang="en-US" sz="1200" b="0" i="0" dirty="0">
                <a:solidFill>
                  <a:srgbClr val="000000"/>
                </a:solidFill>
                <a:effectLst/>
                <a:latin typeface="ヒラギノ角ゴ Pro W3"/>
              </a:rPr>
              <a:t>インチの大画面でお楽しみいただけます。</a:t>
            </a:r>
            <a:br>
              <a:rPr lang="ja-JP" altLang="en-US" sz="1200" b="0" i="0" dirty="0">
                <a:solidFill>
                  <a:srgbClr val="000000"/>
                </a:solidFill>
                <a:effectLst/>
                <a:latin typeface="ヒラギノ角ゴ Pro W3"/>
              </a:rPr>
            </a:br>
            <a:r>
              <a:rPr lang="ja-JP" altLang="en-US" sz="1200" b="0" i="0" dirty="0">
                <a:solidFill>
                  <a:srgbClr val="000000"/>
                </a:solidFill>
                <a:effectLst/>
                <a:latin typeface="ヒラギノ角ゴ Pro W3"/>
              </a:rPr>
              <a:t>加えて、対象となる一部の</a:t>
            </a:r>
            <a:r>
              <a:rPr lang="en-US" altLang="ja-JP" sz="1200" b="0" i="0" dirty="0" err="1">
                <a:solidFill>
                  <a:srgbClr val="000000"/>
                </a:solidFill>
                <a:effectLst/>
                <a:latin typeface="ヒラギノ角ゴ Pro W3"/>
              </a:rPr>
              <a:t>Android</a:t>
            </a:r>
            <a:r>
              <a:rPr lang="en-US" altLang="ja-JP" sz="1200" b="0" i="0" baseline="30000" dirty="0" err="1">
                <a:solidFill>
                  <a:srgbClr val="000000"/>
                </a:solidFill>
                <a:effectLst/>
                <a:latin typeface="ヒラギノ角ゴ Pro W3"/>
              </a:rPr>
              <a:t>TM</a:t>
            </a:r>
            <a:r>
              <a:rPr lang="ja-JP" altLang="en-US" sz="1200" b="0" i="0" dirty="0">
                <a:solidFill>
                  <a:srgbClr val="000000"/>
                </a:solidFill>
                <a:effectLst/>
                <a:latin typeface="ヒラギノ角ゴ Pro W3"/>
              </a:rPr>
              <a:t>スマートフォンについては、</a:t>
            </a:r>
            <a:r>
              <a:rPr lang="en-US" altLang="ja-JP" sz="1200" b="0" i="0" dirty="0">
                <a:solidFill>
                  <a:srgbClr val="000000"/>
                </a:solidFill>
                <a:effectLst/>
                <a:latin typeface="ヒラギノ角ゴ Pro W3"/>
              </a:rPr>
              <a:t>AR</a:t>
            </a:r>
            <a:r>
              <a:rPr lang="ja-JP" altLang="en-US" sz="1200" b="0" i="0" dirty="0">
                <a:solidFill>
                  <a:srgbClr val="000000"/>
                </a:solidFill>
                <a:effectLst/>
                <a:latin typeface="ヒラギノ角ゴ Pro W3"/>
              </a:rPr>
              <a:t>グラス内に生み出される仮想</a:t>
            </a:r>
            <a:r>
              <a:rPr lang="en-US" altLang="ja-JP" sz="1200" b="0" i="0" dirty="0">
                <a:solidFill>
                  <a:srgbClr val="000000"/>
                </a:solidFill>
                <a:effectLst/>
                <a:latin typeface="ヒラギノ角ゴ Pro W3"/>
              </a:rPr>
              <a:t>3</a:t>
            </a:r>
            <a:r>
              <a:rPr lang="ja-JP" altLang="en-US" sz="1200" b="0" i="0" dirty="0">
                <a:solidFill>
                  <a:srgbClr val="000000"/>
                </a:solidFill>
                <a:effectLst/>
                <a:latin typeface="ヒラギノ角ゴ Pro W3"/>
              </a:rPr>
              <a:t>次元空間上において、</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複数のコンテンツを同時に映し出す「</a:t>
            </a:r>
            <a:r>
              <a:rPr lang="en-US" altLang="ja-JP" sz="1200" b="0" i="0" dirty="0">
                <a:solidFill>
                  <a:srgbClr val="000000"/>
                </a:solidFill>
                <a:effectLst/>
                <a:latin typeface="ヒラギノ角ゴ Pro W3"/>
              </a:rPr>
              <a:t>MR Space</a:t>
            </a:r>
            <a:r>
              <a:rPr lang="ja-JP" altLang="en-US" sz="1200" b="0" i="0" dirty="0">
                <a:solidFill>
                  <a:srgbClr val="000000"/>
                </a:solidFill>
                <a:effectLst/>
                <a:latin typeface="ヒラギノ角ゴ Pro W3"/>
              </a:rPr>
              <a:t>」機能もご利用いただけ、</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「動画を見ながら友人とコミュニケーション」といったマルチタスクを効率的にお楽しみいただくことが可能です。</a:t>
            </a:r>
          </a:p>
          <a:p>
            <a:pPr algn="l"/>
            <a:r>
              <a:rPr lang="ja-JP" altLang="en-US" sz="1200" b="0" i="0" dirty="0">
                <a:solidFill>
                  <a:srgbClr val="000000"/>
                </a:solidFill>
                <a:effectLst/>
                <a:latin typeface="ヒラギノ角ゴ Pro W3"/>
              </a:rPr>
              <a:t>また、ディスプレイがシースルー構造となっているため、装着時も周囲の状況を確認でき、</a:t>
            </a:r>
            <a:endParaRPr lang="en-US" altLang="ja-JP" sz="1200" b="0" i="0" dirty="0">
              <a:solidFill>
                <a:srgbClr val="000000"/>
              </a:solidFill>
              <a:effectLst/>
              <a:latin typeface="ヒラギノ角ゴ Pro W3"/>
            </a:endParaRPr>
          </a:p>
          <a:p>
            <a:pPr algn="l"/>
            <a:r>
              <a:rPr lang="ja-JP" altLang="en-US" sz="1200" b="0" i="0" dirty="0">
                <a:solidFill>
                  <a:srgbClr val="000000"/>
                </a:solidFill>
                <a:effectLst/>
                <a:latin typeface="ヒラギノ角ゴ Pro W3"/>
              </a:rPr>
              <a:t>動画や画像を視聴しながら、両手を使った作業などを行うことも可能です。</a:t>
            </a:r>
          </a:p>
        </p:txBody>
      </p:sp>
      <p:sp>
        <p:nvSpPr>
          <p:cNvPr id="22" name="テキスト ボックス 21">
            <a:extLst>
              <a:ext uri="{FF2B5EF4-FFF2-40B4-BE49-F238E27FC236}">
                <a16:creationId xmlns:a16="http://schemas.microsoft.com/office/drawing/2014/main" id="{C9AA6644-6C66-4A2A-91F9-67A3088A38B6}"/>
              </a:ext>
            </a:extLst>
          </p:cNvPr>
          <p:cNvSpPr txBox="1"/>
          <p:nvPr/>
        </p:nvSpPr>
        <p:spPr>
          <a:xfrm>
            <a:off x="8342221" y="5991295"/>
            <a:ext cx="3041980" cy="276999"/>
          </a:xfrm>
          <a:prstGeom prst="rect">
            <a:avLst/>
          </a:prstGeom>
          <a:noFill/>
        </p:spPr>
        <p:txBody>
          <a:bodyPr wrap="square">
            <a:spAutoFit/>
          </a:bodyPr>
          <a:lstStyle/>
          <a:p>
            <a:r>
              <a:rPr lang="en-US" altLang="ja-JP" sz="1200" dirty="0"/>
              <a:t>※</a:t>
            </a:r>
            <a:r>
              <a:rPr lang="ja-JP" altLang="en-US" sz="1200" dirty="0"/>
              <a:t>対応</a:t>
            </a:r>
            <a:r>
              <a:rPr lang="en-US" altLang="ja-JP" sz="1200" dirty="0"/>
              <a:t>OS</a:t>
            </a:r>
            <a:r>
              <a:rPr lang="ja-JP" altLang="en-US" sz="1200" dirty="0"/>
              <a:t>は </a:t>
            </a:r>
            <a:r>
              <a:rPr lang="en-US" altLang="ja-JP" sz="1200" dirty="0"/>
              <a:t>iOS</a:t>
            </a:r>
            <a:r>
              <a:rPr lang="ja-JP" altLang="en-US" sz="1200" dirty="0"/>
              <a:t>と</a:t>
            </a:r>
            <a:r>
              <a:rPr lang="en-US" altLang="ja-JP" sz="1200" dirty="0"/>
              <a:t>Android(</a:t>
            </a:r>
            <a:r>
              <a:rPr lang="ja-JP" altLang="en-US" sz="1200" dirty="0"/>
              <a:t>一部の機種）</a:t>
            </a:r>
          </a:p>
        </p:txBody>
      </p:sp>
    </p:spTree>
    <p:extLst>
      <p:ext uri="{BB962C8B-B14F-4D97-AF65-F5344CB8AC3E}">
        <p14:creationId xmlns:p14="http://schemas.microsoft.com/office/powerpoint/2010/main" val="119006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0BC07DD-89A4-478C-A7D9-F1AB9D4DA495}"/>
              </a:ext>
            </a:extLst>
          </p:cNvPr>
          <p:cNvSpPr txBox="1"/>
          <p:nvPr/>
        </p:nvSpPr>
        <p:spPr>
          <a:xfrm>
            <a:off x="293512" y="284497"/>
            <a:ext cx="4718755" cy="369332"/>
          </a:xfrm>
          <a:prstGeom prst="rect">
            <a:avLst/>
          </a:prstGeom>
          <a:noFill/>
        </p:spPr>
        <p:txBody>
          <a:bodyPr wrap="square" rtlCol="0">
            <a:spAutoFit/>
          </a:bodyPr>
          <a:lstStyle/>
          <a:p>
            <a:r>
              <a:rPr kumimoji="1" lang="ja-JP" altLang="en-US" dirty="0"/>
              <a:t>既存のスマートグラス、</a:t>
            </a:r>
            <a:r>
              <a:rPr kumimoji="1" lang="en-US" altLang="ja-JP" dirty="0"/>
              <a:t>VR</a:t>
            </a:r>
            <a:r>
              <a:rPr kumimoji="1" lang="ja-JP" altLang="en-US" dirty="0"/>
              <a:t>グラスとの違い</a:t>
            </a:r>
          </a:p>
        </p:txBody>
      </p:sp>
      <p:pic>
        <p:nvPicPr>
          <p:cNvPr id="7" name="図 6">
            <a:extLst>
              <a:ext uri="{FF2B5EF4-FFF2-40B4-BE49-F238E27FC236}">
                <a16:creationId xmlns:a16="http://schemas.microsoft.com/office/drawing/2014/main" id="{B366D6D4-2CE6-4984-8B86-A7B37CD94D12}"/>
              </a:ext>
            </a:extLst>
          </p:cNvPr>
          <p:cNvPicPr>
            <a:picLocks noChangeAspect="1"/>
          </p:cNvPicPr>
          <p:nvPr/>
        </p:nvPicPr>
        <p:blipFill>
          <a:blip r:embed="rId2"/>
          <a:stretch>
            <a:fillRect/>
          </a:stretch>
        </p:blipFill>
        <p:spPr>
          <a:xfrm>
            <a:off x="1001957" y="1161829"/>
            <a:ext cx="4195262" cy="1231415"/>
          </a:xfrm>
          <a:prstGeom prst="rect">
            <a:avLst/>
          </a:prstGeom>
        </p:spPr>
      </p:pic>
      <p:pic>
        <p:nvPicPr>
          <p:cNvPr id="11" name="図 10">
            <a:extLst>
              <a:ext uri="{FF2B5EF4-FFF2-40B4-BE49-F238E27FC236}">
                <a16:creationId xmlns:a16="http://schemas.microsoft.com/office/drawing/2014/main" id="{C4353969-681E-435A-AF84-7CC4D0893634}"/>
              </a:ext>
            </a:extLst>
          </p:cNvPr>
          <p:cNvPicPr>
            <a:picLocks noChangeAspect="1"/>
          </p:cNvPicPr>
          <p:nvPr/>
        </p:nvPicPr>
        <p:blipFill>
          <a:blip r:embed="rId3"/>
          <a:stretch>
            <a:fillRect/>
          </a:stretch>
        </p:blipFill>
        <p:spPr>
          <a:xfrm>
            <a:off x="1179624" y="3789593"/>
            <a:ext cx="2946530" cy="1906578"/>
          </a:xfrm>
          <a:prstGeom prst="rect">
            <a:avLst/>
          </a:prstGeom>
        </p:spPr>
      </p:pic>
      <p:pic>
        <p:nvPicPr>
          <p:cNvPr id="9" name="図 8">
            <a:extLst>
              <a:ext uri="{FF2B5EF4-FFF2-40B4-BE49-F238E27FC236}">
                <a16:creationId xmlns:a16="http://schemas.microsoft.com/office/drawing/2014/main" id="{C3A1298B-2680-4F02-B9C9-7A1A47E03EF7}"/>
              </a:ext>
            </a:extLst>
          </p:cNvPr>
          <p:cNvPicPr>
            <a:picLocks noChangeAspect="1"/>
          </p:cNvPicPr>
          <p:nvPr/>
        </p:nvPicPr>
        <p:blipFill>
          <a:blip r:embed="rId4"/>
          <a:stretch>
            <a:fillRect/>
          </a:stretch>
        </p:blipFill>
        <p:spPr>
          <a:xfrm>
            <a:off x="568945" y="2889954"/>
            <a:ext cx="4527447" cy="3307646"/>
          </a:xfrm>
          <a:prstGeom prst="rect">
            <a:avLst/>
          </a:prstGeom>
        </p:spPr>
      </p:pic>
      <p:pic>
        <p:nvPicPr>
          <p:cNvPr id="13" name="図 12">
            <a:extLst>
              <a:ext uri="{FF2B5EF4-FFF2-40B4-BE49-F238E27FC236}">
                <a16:creationId xmlns:a16="http://schemas.microsoft.com/office/drawing/2014/main" id="{DD6BBBE3-0310-41D9-9747-27084BB11ADA}"/>
              </a:ext>
            </a:extLst>
          </p:cNvPr>
          <p:cNvPicPr>
            <a:picLocks noChangeAspect="1"/>
          </p:cNvPicPr>
          <p:nvPr/>
        </p:nvPicPr>
        <p:blipFill>
          <a:blip r:embed="rId5"/>
          <a:stretch>
            <a:fillRect/>
          </a:stretch>
        </p:blipFill>
        <p:spPr>
          <a:xfrm>
            <a:off x="7609704" y="3257111"/>
            <a:ext cx="2232450" cy="1286666"/>
          </a:xfrm>
          <a:prstGeom prst="rect">
            <a:avLst/>
          </a:prstGeom>
        </p:spPr>
      </p:pic>
      <p:sp>
        <p:nvSpPr>
          <p:cNvPr id="14" name="テキスト ボックス 13">
            <a:extLst>
              <a:ext uri="{FF2B5EF4-FFF2-40B4-BE49-F238E27FC236}">
                <a16:creationId xmlns:a16="http://schemas.microsoft.com/office/drawing/2014/main" id="{8A164438-9081-44B3-B079-1BB8D9A1B6FF}"/>
              </a:ext>
            </a:extLst>
          </p:cNvPr>
          <p:cNvSpPr txBox="1"/>
          <p:nvPr/>
        </p:nvSpPr>
        <p:spPr>
          <a:xfrm>
            <a:off x="6439162" y="2874590"/>
            <a:ext cx="1507065" cy="276999"/>
          </a:xfrm>
          <a:prstGeom prst="rect">
            <a:avLst/>
          </a:prstGeom>
          <a:noFill/>
        </p:spPr>
        <p:txBody>
          <a:bodyPr wrap="square" rtlCol="0">
            <a:spAutoFit/>
          </a:bodyPr>
          <a:lstStyle/>
          <a:p>
            <a:r>
              <a:rPr kumimoji="1" lang="ja-JP" altLang="en-US" sz="1200" dirty="0"/>
              <a:t>ゲーム用途</a:t>
            </a:r>
          </a:p>
        </p:txBody>
      </p:sp>
      <p:sp>
        <p:nvSpPr>
          <p:cNvPr id="18" name="テキスト ボックス 17">
            <a:extLst>
              <a:ext uri="{FF2B5EF4-FFF2-40B4-BE49-F238E27FC236}">
                <a16:creationId xmlns:a16="http://schemas.microsoft.com/office/drawing/2014/main" id="{675C39EC-02DF-464D-ACF5-1A6F51CF67D4}"/>
              </a:ext>
            </a:extLst>
          </p:cNvPr>
          <p:cNvSpPr txBox="1"/>
          <p:nvPr/>
        </p:nvSpPr>
        <p:spPr>
          <a:xfrm>
            <a:off x="7504362" y="6419600"/>
            <a:ext cx="3872090" cy="276999"/>
          </a:xfrm>
          <a:prstGeom prst="rect">
            <a:avLst/>
          </a:prstGeom>
          <a:noFill/>
        </p:spPr>
        <p:txBody>
          <a:bodyPr wrap="square">
            <a:spAutoFit/>
          </a:bodyPr>
          <a:lstStyle/>
          <a:p>
            <a:r>
              <a:rPr lang="ja-JP" altLang="en-US" sz="1200" dirty="0"/>
              <a:t>https://www.dospara.co.jp/5info/cts_str_peri_vr</a:t>
            </a:r>
          </a:p>
        </p:txBody>
      </p:sp>
      <p:sp>
        <p:nvSpPr>
          <p:cNvPr id="22" name="テキスト ボックス 21">
            <a:extLst>
              <a:ext uri="{FF2B5EF4-FFF2-40B4-BE49-F238E27FC236}">
                <a16:creationId xmlns:a16="http://schemas.microsoft.com/office/drawing/2014/main" id="{2C350524-B40B-4FC4-8F9F-C7CE73666A2C}"/>
              </a:ext>
            </a:extLst>
          </p:cNvPr>
          <p:cNvSpPr txBox="1"/>
          <p:nvPr/>
        </p:nvSpPr>
        <p:spPr>
          <a:xfrm>
            <a:off x="465668" y="6385533"/>
            <a:ext cx="4546600" cy="276999"/>
          </a:xfrm>
          <a:prstGeom prst="rect">
            <a:avLst/>
          </a:prstGeom>
          <a:noFill/>
        </p:spPr>
        <p:txBody>
          <a:bodyPr wrap="square">
            <a:spAutoFit/>
          </a:bodyPr>
          <a:lstStyle/>
          <a:p>
            <a:r>
              <a:rPr lang="ja-JP" altLang="en-US" sz="1200" dirty="0"/>
              <a:t>https://www.nttdocomo.co.jp/biz/product/xr/googleglass/</a:t>
            </a:r>
          </a:p>
        </p:txBody>
      </p:sp>
      <p:pic>
        <p:nvPicPr>
          <p:cNvPr id="24" name="図 23">
            <a:extLst>
              <a:ext uri="{FF2B5EF4-FFF2-40B4-BE49-F238E27FC236}">
                <a16:creationId xmlns:a16="http://schemas.microsoft.com/office/drawing/2014/main" id="{17EFF0D9-C95E-4EDC-9CAE-49F6ED1EDE9D}"/>
              </a:ext>
            </a:extLst>
          </p:cNvPr>
          <p:cNvPicPr>
            <a:picLocks noChangeAspect="1"/>
          </p:cNvPicPr>
          <p:nvPr/>
        </p:nvPicPr>
        <p:blipFill>
          <a:blip r:embed="rId6"/>
          <a:stretch>
            <a:fillRect/>
          </a:stretch>
        </p:blipFill>
        <p:spPr>
          <a:xfrm>
            <a:off x="7032064" y="5024391"/>
            <a:ext cx="2232450" cy="1173209"/>
          </a:xfrm>
          <a:prstGeom prst="rect">
            <a:avLst/>
          </a:prstGeom>
        </p:spPr>
      </p:pic>
      <p:sp>
        <p:nvSpPr>
          <p:cNvPr id="25" name="テキスト ボックス 24">
            <a:extLst>
              <a:ext uri="{FF2B5EF4-FFF2-40B4-BE49-F238E27FC236}">
                <a16:creationId xmlns:a16="http://schemas.microsoft.com/office/drawing/2014/main" id="{97CC50DA-D6B3-4EF3-8F32-7A54B3256D1D}"/>
              </a:ext>
            </a:extLst>
          </p:cNvPr>
          <p:cNvSpPr txBox="1"/>
          <p:nvPr/>
        </p:nvSpPr>
        <p:spPr>
          <a:xfrm>
            <a:off x="6454424" y="4716345"/>
            <a:ext cx="3387730" cy="276999"/>
          </a:xfrm>
          <a:prstGeom prst="rect">
            <a:avLst/>
          </a:prstGeom>
          <a:noFill/>
        </p:spPr>
        <p:txBody>
          <a:bodyPr wrap="square" rtlCol="0">
            <a:spAutoFit/>
          </a:bodyPr>
          <a:lstStyle/>
          <a:p>
            <a:r>
              <a:rPr kumimoji="1" lang="ja-JP" altLang="en-US" sz="1200" dirty="0"/>
              <a:t>ビジネス用途（不動産内見、医療関係）</a:t>
            </a:r>
          </a:p>
        </p:txBody>
      </p:sp>
      <p:pic>
        <p:nvPicPr>
          <p:cNvPr id="27" name="図 26">
            <a:extLst>
              <a:ext uri="{FF2B5EF4-FFF2-40B4-BE49-F238E27FC236}">
                <a16:creationId xmlns:a16="http://schemas.microsoft.com/office/drawing/2014/main" id="{D0F95EBD-C18C-4855-897A-C48F5D7A38A4}"/>
              </a:ext>
            </a:extLst>
          </p:cNvPr>
          <p:cNvPicPr>
            <a:picLocks noChangeAspect="1"/>
          </p:cNvPicPr>
          <p:nvPr/>
        </p:nvPicPr>
        <p:blipFill>
          <a:blip r:embed="rId7"/>
          <a:stretch>
            <a:fillRect/>
          </a:stretch>
        </p:blipFill>
        <p:spPr>
          <a:xfrm>
            <a:off x="9605702" y="4993345"/>
            <a:ext cx="2047636" cy="1173210"/>
          </a:xfrm>
          <a:prstGeom prst="rect">
            <a:avLst/>
          </a:prstGeom>
        </p:spPr>
      </p:pic>
      <p:pic>
        <p:nvPicPr>
          <p:cNvPr id="29" name="図 28">
            <a:extLst>
              <a:ext uri="{FF2B5EF4-FFF2-40B4-BE49-F238E27FC236}">
                <a16:creationId xmlns:a16="http://schemas.microsoft.com/office/drawing/2014/main" id="{51CDD04E-F99C-4051-877C-F2BEB40E93DC}"/>
              </a:ext>
            </a:extLst>
          </p:cNvPr>
          <p:cNvPicPr>
            <a:picLocks noChangeAspect="1"/>
          </p:cNvPicPr>
          <p:nvPr/>
        </p:nvPicPr>
        <p:blipFill>
          <a:blip r:embed="rId8"/>
          <a:stretch>
            <a:fillRect/>
          </a:stretch>
        </p:blipFill>
        <p:spPr>
          <a:xfrm>
            <a:off x="7661042" y="653829"/>
            <a:ext cx="2443275" cy="2056279"/>
          </a:xfrm>
          <a:prstGeom prst="rect">
            <a:avLst/>
          </a:prstGeom>
        </p:spPr>
      </p:pic>
      <p:sp>
        <p:nvSpPr>
          <p:cNvPr id="30" name="テキスト ボックス 29">
            <a:extLst>
              <a:ext uri="{FF2B5EF4-FFF2-40B4-BE49-F238E27FC236}">
                <a16:creationId xmlns:a16="http://schemas.microsoft.com/office/drawing/2014/main" id="{CEE00103-9FBD-4A8D-A0D4-3C4706335CE6}"/>
              </a:ext>
            </a:extLst>
          </p:cNvPr>
          <p:cNvSpPr txBox="1"/>
          <p:nvPr/>
        </p:nvSpPr>
        <p:spPr>
          <a:xfrm>
            <a:off x="9605702" y="2433109"/>
            <a:ext cx="1299365" cy="276999"/>
          </a:xfrm>
          <a:prstGeom prst="rect">
            <a:avLst/>
          </a:prstGeom>
          <a:noFill/>
        </p:spPr>
        <p:txBody>
          <a:bodyPr wrap="square">
            <a:spAutoFit/>
          </a:bodyPr>
          <a:lstStyle/>
          <a:p>
            <a:r>
              <a:rPr lang="en-US" altLang="ja-JP" sz="1200" dirty="0"/>
              <a:t>200</a:t>
            </a:r>
            <a:r>
              <a:rPr lang="ja-JP" altLang="en-US" sz="1200" dirty="0"/>
              <a:t>　～ </a:t>
            </a:r>
            <a:r>
              <a:rPr lang="en-US" altLang="ja-JP" sz="1200" dirty="0"/>
              <a:t>600 g</a:t>
            </a:r>
            <a:endParaRPr lang="ja-JP" altLang="en-US" sz="1200" dirty="0"/>
          </a:p>
        </p:txBody>
      </p:sp>
    </p:spTree>
    <p:extLst>
      <p:ext uri="{BB962C8B-B14F-4D97-AF65-F5344CB8AC3E}">
        <p14:creationId xmlns:p14="http://schemas.microsoft.com/office/powerpoint/2010/main" val="261318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B07D303-DD1A-46D1-AEA6-212F9261A238}"/>
              </a:ext>
            </a:extLst>
          </p:cNvPr>
          <p:cNvSpPr txBox="1"/>
          <p:nvPr/>
        </p:nvSpPr>
        <p:spPr>
          <a:xfrm>
            <a:off x="847598" y="5306676"/>
            <a:ext cx="5169845" cy="646331"/>
          </a:xfrm>
          <a:prstGeom prst="rect">
            <a:avLst/>
          </a:prstGeom>
          <a:noFill/>
        </p:spPr>
        <p:txBody>
          <a:bodyPr wrap="square">
            <a:spAutoFit/>
          </a:bodyPr>
          <a:lstStyle/>
          <a:p>
            <a:r>
              <a:rPr lang="ja-JP" altLang="en-US" dirty="0"/>
              <a:t>スピーカーも眼鏡内に埋め込まれているので</a:t>
            </a:r>
            <a:endParaRPr lang="en-US" altLang="ja-JP" dirty="0"/>
          </a:p>
          <a:p>
            <a:r>
              <a:rPr lang="ja-JP" altLang="en-US" dirty="0"/>
              <a:t>動画視聴をグラス</a:t>
            </a:r>
            <a:r>
              <a:rPr lang="en-US" altLang="ja-JP" dirty="0"/>
              <a:t>1</a:t>
            </a:r>
            <a:r>
              <a:rPr lang="ja-JP" altLang="en-US" dirty="0"/>
              <a:t>つで楽しめる</a:t>
            </a:r>
          </a:p>
        </p:txBody>
      </p:sp>
      <p:pic>
        <p:nvPicPr>
          <p:cNvPr id="9" name="図 8">
            <a:extLst>
              <a:ext uri="{FF2B5EF4-FFF2-40B4-BE49-F238E27FC236}">
                <a16:creationId xmlns:a16="http://schemas.microsoft.com/office/drawing/2014/main" id="{1406BAA9-8FF0-4BCC-91B0-C1E820CA48F8}"/>
              </a:ext>
            </a:extLst>
          </p:cNvPr>
          <p:cNvPicPr>
            <a:picLocks noChangeAspect="1"/>
          </p:cNvPicPr>
          <p:nvPr/>
        </p:nvPicPr>
        <p:blipFill>
          <a:blip r:embed="rId2"/>
          <a:stretch>
            <a:fillRect/>
          </a:stretch>
        </p:blipFill>
        <p:spPr>
          <a:xfrm>
            <a:off x="1637913" y="821275"/>
            <a:ext cx="3086531" cy="4353533"/>
          </a:xfrm>
          <a:prstGeom prst="rect">
            <a:avLst/>
          </a:prstGeom>
        </p:spPr>
      </p:pic>
      <p:pic>
        <p:nvPicPr>
          <p:cNvPr id="11" name="図 10">
            <a:extLst>
              <a:ext uri="{FF2B5EF4-FFF2-40B4-BE49-F238E27FC236}">
                <a16:creationId xmlns:a16="http://schemas.microsoft.com/office/drawing/2014/main" id="{9E9CF14C-066B-4E12-8723-B737A72218D3}"/>
              </a:ext>
            </a:extLst>
          </p:cNvPr>
          <p:cNvPicPr>
            <a:picLocks noChangeAspect="1"/>
          </p:cNvPicPr>
          <p:nvPr/>
        </p:nvPicPr>
        <p:blipFill>
          <a:blip r:embed="rId3"/>
          <a:stretch>
            <a:fillRect/>
          </a:stretch>
        </p:blipFill>
        <p:spPr>
          <a:xfrm>
            <a:off x="7346077" y="996534"/>
            <a:ext cx="3324689" cy="3724795"/>
          </a:xfrm>
          <a:prstGeom prst="rect">
            <a:avLst/>
          </a:prstGeom>
        </p:spPr>
      </p:pic>
      <p:sp>
        <p:nvSpPr>
          <p:cNvPr id="14" name="テキスト ボックス 13">
            <a:extLst>
              <a:ext uri="{FF2B5EF4-FFF2-40B4-BE49-F238E27FC236}">
                <a16:creationId xmlns:a16="http://schemas.microsoft.com/office/drawing/2014/main" id="{07A69D8F-852A-45AA-9DC3-9EC3875E1113}"/>
              </a:ext>
            </a:extLst>
          </p:cNvPr>
          <p:cNvSpPr txBox="1"/>
          <p:nvPr/>
        </p:nvSpPr>
        <p:spPr>
          <a:xfrm>
            <a:off x="6239167" y="6140330"/>
            <a:ext cx="6094070" cy="369332"/>
          </a:xfrm>
          <a:prstGeom prst="rect">
            <a:avLst/>
          </a:prstGeom>
          <a:noFill/>
        </p:spPr>
        <p:txBody>
          <a:bodyPr wrap="square">
            <a:spAutoFit/>
          </a:bodyPr>
          <a:lstStyle/>
          <a:p>
            <a:r>
              <a:rPr lang="ja-JP" altLang="en-US" dirty="0"/>
              <a:t>https://www.youtube.com/watch?v=vg2gqVQ-WHI</a:t>
            </a:r>
          </a:p>
        </p:txBody>
      </p:sp>
      <p:sp>
        <p:nvSpPr>
          <p:cNvPr id="15" name="テキスト ボックス 14">
            <a:extLst>
              <a:ext uri="{FF2B5EF4-FFF2-40B4-BE49-F238E27FC236}">
                <a16:creationId xmlns:a16="http://schemas.microsoft.com/office/drawing/2014/main" id="{189C0032-1BC1-4C80-B581-60A1FCCC8811}"/>
              </a:ext>
            </a:extLst>
          </p:cNvPr>
          <p:cNvSpPr txBox="1"/>
          <p:nvPr/>
        </p:nvSpPr>
        <p:spPr>
          <a:xfrm>
            <a:off x="400757" y="320075"/>
            <a:ext cx="4718755" cy="369332"/>
          </a:xfrm>
          <a:prstGeom prst="rect">
            <a:avLst/>
          </a:prstGeom>
          <a:noFill/>
        </p:spPr>
        <p:txBody>
          <a:bodyPr wrap="square" rtlCol="0">
            <a:spAutoFit/>
          </a:bodyPr>
          <a:lstStyle/>
          <a:p>
            <a:r>
              <a:rPr kumimoji="1" lang="ja-JP" altLang="en-US" dirty="0"/>
              <a:t>■使用イメージ</a:t>
            </a:r>
          </a:p>
        </p:txBody>
      </p:sp>
      <p:sp>
        <p:nvSpPr>
          <p:cNvPr id="16" name="テキスト ボックス 15">
            <a:extLst>
              <a:ext uri="{FF2B5EF4-FFF2-40B4-BE49-F238E27FC236}">
                <a16:creationId xmlns:a16="http://schemas.microsoft.com/office/drawing/2014/main" id="{8E2CA64B-27E4-46D8-86CF-868B9425B43A}"/>
              </a:ext>
            </a:extLst>
          </p:cNvPr>
          <p:cNvSpPr txBox="1"/>
          <p:nvPr/>
        </p:nvSpPr>
        <p:spPr>
          <a:xfrm>
            <a:off x="7346077" y="5162713"/>
            <a:ext cx="3324690" cy="646331"/>
          </a:xfrm>
          <a:prstGeom prst="rect">
            <a:avLst/>
          </a:prstGeom>
          <a:noFill/>
        </p:spPr>
        <p:txBody>
          <a:bodyPr wrap="square">
            <a:spAutoFit/>
          </a:bodyPr>
          <a:lstStyle/>
          <a:p>
            <a:r>
              <a:rPr lang="ja-JP" altLang="en-US" dirty="0"/>
              <a:t>対応スマートフォンでは</a:t>
            </a:r>
            <a:endParaRPr lang="en-US" altLang="ja-JP" dirty="0"/>
          </a:p>
          <a:p>
            <a:r>
              <a:rPr lang="ja-JP" altLang="en-US" dirty="0"/>
              <a:t>マルチウィンドウ表示が可能</a:t>
            </a:r>
          </a:p>
        </p:txBody>
      </p:sp>
    </p:spTree>
    <p:extLst>
      <p:ext uri="{BB962C8B-B14F-4D97-AF65-F5344CB8AC3E}">
        <p14:creationId xmlns:p14="http://schemas.microsoft.com/office/powerpoint/2010/main" val="73400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F4342C7-7D18-487F-9671-13EA60C61F60}"/>
              </a:ext>
            </a:extLst>
          </p:cNvPr>
          <p:cNvPicPr>
            <a:picLocks noChangeAspect="1"/>
          </p:cNvPicPr>
          <p:nvPr/>
        </p:nvPicPr>
        <p:blipFill>
          <a:blip r:embed="rId2"/>
          <a:stretch>
            <a:fillRect/>
          </a:stretch>
        </p:blipFill>
        <p:spPr>
          <a:xfrm>
            <a:off x="1242335" y="704470"/>
            <a:ext cx="9707330" cy="5449060"/>
          </a:xfrm>
          <a:prstGeom prst="rect">
            <a:avLst/>
          </a:prstGeom>
        </p:spPr>
      </p:pic>
      <p:sp>
        <p:nvSpPr>
          <p:cNvPr id="6" name="テキスト ボックス 5">
            <a:extLst>
              <a:ext uri="{FF2B5EF4-FFF2-40B4-BE49-F238E27FC236}">
                <a16:creationId xmlns:a16="http://schemas.microsoft.com/office/drawing/2014/main" id="{03AD0888-52ED-4DE5-98F5-E985B8883FEA}"/>
              </a:ext>
            </a:extLst>
          </p:cNvPr>
          <p:cNvSpPr txBox="1"/>
          <p:nvPr/>
        </p:nvSpPr>
        <p:spPr>
          <a:xfrm>
            <a:off x="6242755" y="6320242"/>
            <a:ext cx="5765369" cy="369332"/>
          </a:xfrm>
          <a:prstGeom prst="rect">
            <a:avLst/>
          </a:prstGeom>
          <a:noFill/>
        </p:spPr>
        <p:txBody>
          <a:bodyPr wrap="square">
            <a:spAutoFit/>
          </a:bodyPr>
          <a:lstStyle/>
          <a:p>
            <a:r>
              <a:rPr lang="ja-JP" altLang="en-US" dirty="0"/>
              <a:t>https://www.youtube.com/watch?v=vg2gqVQ-WHI</a:t>
            </a:r>
          </a:p>
        </p:txBody>
      </p:sp>
    </p:spTree>
    <p:extLst>
      <p:ext uri="{BB962C8B-B14F-4D97-AF65-F5344CB8AC3E}">
        <p14:creationId xmlns:p14="http://schemas.microsoft.com/office/powerpoint/2010/main" val="19651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10384F8-9C52-4AA3-B347-6F6D22B1A41A}"/>
              </a:ext>
            </a:extLst>
          </p:cNvPr>
          <p:cNvSpPr txBox="1"/>
          <p:nvPr/>
        </p:nvSpPr>
        <p:spPr>
          <a:xfrm>
            <a:off x="2517423" y="3059668"/>
            <a:ext cx="7326487" cy="369332"/>
          </a:xfrm>
          <a:prstGeom prst="rect">
            <a:avLst/>
          </a:prstGeom>
          <a:noFill/>
        </p:spPr>
        <p:txBody>
          <a:bodyPr wrap="square">
            <a:spAutoFit/>
          </a:bodyPr>
          <a:lstStyle/>
          <a:p>
            <a:r>
              <a:rPr lang="ja-JP" altLang="en-US" dirty="0"/>
              <a:t>動画埋め込み https://www.youtube.com/watch?v=vg2gqVQ-WHI</a:t>
            </a:r>
          </a:p>
        </p:txBody>
      </p:sp>
    </p:spTree>
    <p:extLst>
      <p:ext uri="{BB962C8B-B14F-4D97-AF65-F5344CB8AC3E}">
        <p14:creationId xmlns:p14="http://schemas.microsoft.com/office/powerpoint/2010/main" val="56659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3B1AD12-C732-44F3-B80C-D452E6269A89}"/>
              </a:ext>
            </a:extLst>
          </p:cNvPr>
          <p:cNvSpPr txBox="1"/>
          <p:nvPr/>
        </p:nvSpPr>
        <p:spPr>
          <a:xfrm>
            <a:off x="90312" y="260024"/>
            <a:ext cx="7326487" cy="369332"/>
          </a:xfrm>
          <a:prstGeom prst="rect">
            <a:avLst/>
          </a:prstGeom>
          <a:noFill/>
        </p:spPr>
        <p:txBody>
          <a:bodyPr wrap="square">
            <a:spAutoFit/>
          </a:bodyPr>
          <a:lstStyle/>
          <a:p>
            <a:r>
              <a:rPr lang="ja-JP" altLang="en-US" dirty="0"/>
              <a:t>■　感想</a:t>
            </a:r>
          </a:p>
        </p:txBody>
      </p:sp>
      <p:sp>
        <p:nvSpPr>
          <p:cNvPr id="5" name="テキスト ボックス 4">
            <a:extLst>
              <a:ext uri="{FF2B5EF4-FFF2-40B4-BE49-F238E27FC236}">
                <a16:creationId xmlns:a16="http://schemas.microsoft.com/office/drawing/2014/main" id="{C6C00C1E-C7A4-4AA9-994E-0A933A681218}"/>
              </a:ext>
            </a:extLst>
          </p:cNvPr>
          <p:cNvSpPr txBox="1"/>
          <p:nvPr/>
        </p:nvSpPr>
        <p:spPr>
          <a:xfrm>
            <a:off x="175412" y="819484"/>
            <a:ext cx="7879165" cy="2862322"/>
          </a:xfrm>
          <a:prstGeom prst="rect">
            <a:avLst/>
          </a:prstGeom>
          <a:noFill/>
        </p:spPr>
        <p:txBody>
          <a:bodyPr wrap="square" rtlCol="0">
            <a:spAutoFit/>
          </a:bodyPr>
          <a:lstStyle/>
          <a:p>
            <a:r>
              <a:rPr kumimoji="1" lang="en-US" altLang="ja-JP" sz="1200" dirty="0"/>
              <a:t>76g</a:t>
            </a:r>
            <a:r>
              <a:rPr kumimoji="1" lang="ja-JP" altLang="en-US" sz="1200" dirty="0"/>
              <a:t>の軽さ ＝　</a:t>
            </a:r>
            <a:r>
              <a:rPr lang="ja-JP" altLang="en-US" sz="1200" dirty="0"/>
              <a:t>一般の眼鏡は </a:t>
            </a:r>
            <a:r>
              <a:rPr lang="en-US" altLang="ja-JP" sz="1200" dirty="0"/>
              <a:t>10</a:t>
            </a:r>
            <a:r>
              <a:rPr lang="ja-JP" altLang="en-US" sz="1200" dirty="0"/>
              <a:t>～</a:t>
            </a:r>
            <a:r>
              <a:rPr lang="en-US" altLang="ja-JP" sz="1200" dirty="0"/>
              <a:t>30g </a:t>
            </a:r>
            <a:r>
              <a:rPr lang="ja-JP" altLang="en-US" sz="1200" dirty="0"/>
              <a:t>に比べれば、重いですが、</a:t>
            </a:r>
            <a:endParaRPr lang="en-US" altLang="ja-JP" sz="1200" dirty="0"/>
          </a:p>
          <a:p>
            <a:r>
              <a:rPr kumimoji="1" lang="ja-JP" altLang="en-US" sz="1200" dirty="0"/>
              <a:t>既存の</a:t>
            </a:r>
            <a:r>
              <a:rPr lang="en-US" altLang="ja-JP" sz="1200" dirty="0"/>
              <a:t>VR</a:t>
            </a:r>
            <a:r>
              <a:rPr lang="ja-JP" altLang="en-US" sz="1200" dirty="0"/>
              <a:t>グラス　　</a:t>
            </a:r>
            <a:r>
              <a:rPr lang="en-US" altLang="ja-JP" sz="1200" dirty="0"/>
              <a:t>AR</a:t>
            </a:r>
            <a:r>
              <a:rPr lang="ja-JP" altLang="en-US" sz="1200" dirty="0"/>
              <a:t>グラスに比べれば　使用感はいいのかなと思いました。</a:t>
            </a:r>
            <a:endParaRPr lang="en-US" altLang="ja-JP" sz="1200" dirty="0"/>
          </a:p>
          <a:p>
            <a:r>
              <a:rPr kumimoji="1" lang="ja-JP" altLang="en-US" sz="1200" dirty="0"/>
              <a:t>今まで、</a:t>
            </a:r>
            <a:r>
              <a:rPr lang="ja-JP" altLang="en-US" sz="1200" dirty="0"/>
              <a:t>スマートグラス自体は </a:t>
            </a:r>
            <a:r>
              <a:rPr lang="en-US" altLang="ja-JP" sz="1200" dirty="0"/>
              <a:t>20xx</a:t>
            </a:r>
            <a:r>
              <a:rPr lang="ja-JP" altLang="en-US" sz="1200" dirty="0"/>
              <a:t>年に発売されたものの、大手通信会社が一般向けに販売するのは</a:t>
            </a:r>
            <a:endParaRPr lang="en-US" altLang="ja-JP" sz="1200" dirty="0"/>
          </a:p>
          <a:p>
            <a:r>
              <a:rPr kumimoji="1" lang="ja-JP" altLang="en-US" sz="1200" dirty="0"/>
              <a:t>今回が初めてかと思うので、実用されるものになるかなという感想です。</a:t>
            </a:r>
            <a:endParaRPr kumimoji="1" lang="en-US" altLang="ja-JP" sz="1200" dirty="0"/>
          </a:p>
          <a:p>
            <a:endParaRPr lang="en-US" altLang="ja-JP" sz="1200" dirty="0"/>
          </a:p>
          <a:p>
            <a:r>
              <a:rPr kumimoji="1" lang="en-US" altLang="ja-JP" sz="1200" dirty="0"/>
              <a:t>CIS</a:t>
            </a:r>
            <a:r>
              <a:rPr kumimoji="1" lang="ja-JP" altLang="en-US" sz="1200" dirty="0"/>
              <a:t>技術との関連。</a:t>
            </a:r>
            <a:endParaRPr kumimoji="1" lang="en-US" altLang="ja-JP" sz="1200" dirty="0"/>
          </a:p>
          <a:p>
            <a:r>
              <a:rPr lang="ja-JP" altLang="en-US" sz="1200" dirty="0"/>
              <a:t>以前の</a:t>
            </a:r>
            <a:r>
              <a:rPr lang="en-US" altLang="ja-JP" sz="1200" dirty="0"/>
              <a:t>CIS</a:t>
            </a:r>
            <a:r>
              <a:rPr lang="ja-JP" altLang="en-US" sz="1200" dirty="0"/>
              <a:t>技術紹介でカメラを内部に埋め込む技術があったが</a:t>
            </a:r>
            <a:endParaRPr lang="en-US" altLang="ja-JP" sz="1200" dirty="0"/>
          </a:p>
          <a:p>
            <a:r>
              <a:rPr lang="ja-JP" altLang="en-US" sz="1200" dirty="0"/>
              <a:t>使用されている。</a:t>
            </a:r>
            <a:endParaRPr lang="en-US" altLang="ja-JP" sz="1200" dirty="0"/>
          </a:p>
          <a:p>
            <a:r>
              <a:rPr kumimoji="1" lang="en-US" altLang="ja-JP" sz="1200" dirty="0"/>
              <a:t>SCK</a:t>
            </a:r>
            <a:r>
              <a:rPr kumimoji="1" lang="ja-JP" altLang="en-US" sz="1200" dirty="0"/>
              <a:t>でも</a:t>
            </a:r>
            <a:r>
              <a:rPr kumimoji="1" lang="en-US" altLang="ja-JP" sz="1200" dirty="0"/>
              <a:t>AR</a:t>
            </a:r>
            <a:r>
              <a:rPr kumimoji="1" lang="ja-JP" altLang="en-US" sz="1200" dirty="0"/>
              <a:t>は一つの注力分野との紹介があったが、</a:t>
            </a:r>
            <a:endParaRPr kumimoji="1" lang="en-US" altLang="ja-JP" sz="1200" dirty="0"/>
          </a:p>
          <a:p>
            <a:r>
              <a:rPr lang="ja-JP" altLang="en-US" sz="1200" dirty="0"/>
              <a:t>既存は業務用特価（遠隔支援・ピッキング作業補助）だったが</a:t>
            </a:r>
            <a:endParaRPr lang="en-US" altLang="ja-JP" sz="1200" dirty="0"/>
          </a:p>
          <a:p>
            <a:r>
              <a:rPr kumimoji="1" lang="ja-JP" altLang="en-US" sz="1200" dirty="0"/>
              <a:t>一般に広がりを見せそう。</a:t>
            </a:r>
            <a:endParaRPr kumimoji="1" lang="en-US" altLang="ja-JP" sz="1200" dirty="0"/>
          </a:p>
          <a:p>
            <a:r>
              <a:rPr kumimoji="1" lang="ja-JP" altLang="en-US" sz="1200" dirty="0"/>
              <a:t>今年の</a:t>
            </a:r>
            <a:r>
              <a:rPr kumimoji="1" lang="en-US" altLang="ja-JP" sz="1200" dirty="0"/>
              <a:t>12</a:t>
            </a:r>
            <a:r>
              <a:rPr kumimoji="1" lang="ja-JP" altLang="en-US" sz="1200" dirty="0"/>
              <a:t>月発売は意外な程、速いと感じた。</a:t>
            </a:r>
            <a:endParaRPr kumimoji="1" lang="en-US" altLang="ja-JP" sz="1200" dirty="0"/>
          </a:p>
          <a:p>
            <a:endParaRPr lang="en-US" altLang="ja-JP" sz="1200" dirty="0"/>
          </a:p>
          <a:p>
            <a:r>
              <a:rPr lang="ja-JP" altLang="en-US" sz="1200" dirty="0"/>
              <a:t>スマートフォンに限らず、パソコンと連携したら出張時などもトリプルディスプレイが</a:t>
            </a:r>
            <a:endParaRPr lang="en-US" altLang="ja-JP" sz="1200" dirty="0"/>
          </a:p>
          <a:p>
            <a:r>
              <a:rPr lang="ja-JP" altLang="en-US" sz="1200" dirty="0"/>
              <a:t>使えるのでは？</a:t>
            </a:r>
          </a:p>
        </p:txBody>
      </p:sp>
      <p:pic>
        <p:nvPicPr>
          <p:cNvPr id="6" name="図 5">
            <a:extLst>
              <a:ext uri="{FF2B5EF4-FFF2-40B4-BE49-F238E27FC236}">
                <a16:creationId xmlns:a16="http://schemas.microsoft.com/office/drawing/2014/main" id="{FE6AB372-C4E2-44FC-B908-1D65A5B0107E}"/>
              </a:ext>
            </a:extLst>
          </p:cNvPr>
          <p:cNvPicPr>
            <a:picLocks noChangeAspect="1"/>
          </p:cNvPicPr>
          <p:nvPr/>
        </p:nvPicPr>
        <p:blipFill>
          <a:blip r:embed="rId2"/>
          <a:stretch>
            <a:fillRect/>
          </a:stretch>
        </p:blipFill>
        <p:spPr>
          <a:xfrm>
            <a:off x="8054577" y="629356"/>
            <a:ext cx="3172268" cy="1829055"/>
          </a:xfrm>
          <a:prstGeom prst="rect">
            <a:avLst/>
          </a:prstGeom>
        </p:spPr>
      </p:pic>
      <p:sp>
        <p:nvSpPr>
          <p:cNvPr id="7" name="テキスト ボックス 6">
            <a:extLst>
              <a:ext uri="{FF2B5EF4-FFF2-40B4-BE49-F238E27FC236}">
                <a16:creationId xmlns:a16="http://schemas.microsoft.com/office/drawing/2014/main" id="{44E76C2B-43AB-48A2-A0B2-1D1B76852435}"/>
              </a:ext>
            </a:extLst>
          </p:cNvPr>
          <p:cNvSpPr txBox="1"/>
          <p:nvPr/>
        </p:nvSpPr>
        <p:spPr>
          <a:xfrm>
            <a:off x="175412" y="4556302"/>
            <a:ext cx="6942666" cy="461665"/>
          </a:xfrm>
          <a:prstGeom prst="rect">
            <a:avLst/>
          </a:prstGeom>
          <a:noFill/>
        </p:spPr>
        <p:txBody>
          <a:bodyPr wrap="square">
            <a:spAutoFit/>
          </a:bodyPr>
          <a:lstStyle/>
          <a:p>
            <a:r>
              <a:rPr lang="ja-JP" altLang="en-US" sz="1200" dirty="0"/>
              <a:t>スマートフォン連携で、</a:t>
            </a:r>
            <a:r>
              <a:rPr lang="en-US" altLang="ja-JP" sz="1200" dirty="0"/>
              <a:t>USB</a:t>
            </a:r>
            <a:r>
              <a:rPr lang="ja-JP" altLang="en-US" sz="1200" dirty="0"/>
              <a:t>の優先接続でワイヤレスではない。</a:t>
            </a:r>
            <a:endParaRPr lang="en-US" altLang="ja-JP" sz="1200" dirty="0"/>
          </a:p>
          <a:p>
            <a:r>
              <a:rPr lang="ja-JP" altLang="en-US" sz="1200" dirty="0"/>
              <a:t>実使用時に多少のわずらわしさがあるかもしれない。</a:t>
            </a:r>
            <a:endParaRPr lang="en-US" altLang="ja-JP" sz="1200" dirty="0"/>
          </a:p>
        </p:txBody>
      </p:sp>
      <p:pic>
        <p:nvPicPr>
          <p:cNvPr id="8" name="図 7">
            <a:extLst>
              <a:ext uri="{FF2B5EF4-FFF2-40B4-BE49-F238E27FC236}">
                <a16:creationId xmlns:a16="http://schemas.microsoft.com/office/drawing/2014/main" id="{8616626E-7D19-4B4B-9410-8AF3635CBE01}"/>
              </a:ext>
            </a:extLst>
          </p:cNvPr>
          <p:cNvPicPr>
            <a:picLocks noChangeAspect="1"/>
          </p:cNvPicPr>
          <p:nvPr/>
        </p:nvPicPr>
        <p:blipFill>
          <a:blip r:embed="rId3"/>
          <a:stretch>
            <a:fillRect/>
          </a:stretch>
        </p:blipFill>
        <p:spPr>
          <a:xfrm>
            <a:off x="7978366" y="2689877"/>
            <a:ext cx="3324689" cy="3724795"/>
          </a:xfrm>
          <a:prstGeom prst="rect">
            <a:avLst/>
          </a:prstGeom>
        </p:spPr>
      </p:pic>
      <p:sp>
        <p:nvSpPr>
          <p:cNvPr id="9" name="テキスト ボックス 8">
            <a:extLst>
              <a:ext uri="{FF2B5EF4-FFF2-40B4-BE49-F238E27FC236}">
                <a16:creationId xmlns:a16="http://schemas.microsoft.com/office/drawing/2014/main" id="{497CCF14-F2D5-4D51-B9AE-B66B994721AD}"/>
              </a:ext>
            </a:extLst>
          </p:cNvPr>
          <p:cNvSpPr txBox="1"/>
          <p:nvPr/>
        </p:nvSpPr>
        <p:spPr>
          <a:xfrm>
            <a:off x="138641" y="3905788"/>
            <a:ext cx="6904561" cy="646331"/>
          </a:xfrm>
          <a:prstGeom prst="rect">
            <a:avLst/>
          </a:prstGeom>
          <a:noFill/>
        </p:spPr>
        <p:txBody>
          <a:bodyPr wrap="square">
            <a:spAutoFit/>
          </a:bodyPr>
          <a:lstStyle/>
          <a:p>
            <a:r>
              <a:rPr lang="ja-JP" altLang="en-US" sz="1200" dirty="0"/>
              <a:t>アプリ開発について、</a:t>
            </a:r>
            <a:r>
              <a:rPr lang="en-US" altLang="ja-JP" sz="1200" dirty="0"/>
              <a:t>KDDI</a:t>
            </a:r>
            <a:r>
              <a:rPr lang="ja-JP" altLang="en-US" sz="1200" dirty="0"/>
              <a:t>スマートグラス「</a:t>
            </a:r>
            <a:r>
              <a:rPr lang="en-US" altLang="ja-JP" sz="1200" dirty="0" err="1"/>
              <a:t>NrealLight</a:t>
            </a:r>
            <a:r>
              <a:rPr lang="ja-JP" altLang="en-US" sz="1200" dirty="0"/>
              <a:t>」は見たものを</a:t>
            </a:r>
            <a:r>
              <a:rPr lang="en-US" altLang="ja-JP" sz="1200" dirty="0"/>
              <a:t>AI</a:t>
            </a:r>
            <a:r>
              <a:rPr lang="ja-JP" altLang="en-US" sz="1200" dirty="0"/>
              <a:t>が自動翻訳してくれる</a:t>
            </a:r>
            <a:endParaRPr lang="en-US" altLang="ja-JP" sz="1200" dirty="0"/>
          </a:p>
          <a:p>
            <a:r>
              <a:rPr lang="ja-JP" altLang="en-US" sz="1200" dirty="0"/>
              <a:t>話相手の話も自動翻訳　ロゼッタが開発も既存であり。</a:t>
            </a:r>
            <a:endParaRPr lang="en-US" altLang="ja-JP" sz="1200" dirty="0"/>
          </a:p>
          <a:p>
            <a:r>
              <a:rPr lang="ja-JP" altLang="en-US" sz="1200" dirty="0"/>
              <a:t>色々な用途で使われそう。</a:t>
            </a:r>
            <a:endParaRPr lang="en-US" altLang="ja-JP" sz="1200" dirty="0"/>
          </a:p>
        </p:txBody>
      </p:sp>
      <p:sp>
        <p:nvSpPr>
          <p:cNvPr id="10" name="テキスト ボックス 9">
            <a:extLst>
              <a:ext uri="{FF2B5EF4-FFF2-40B4-BE49-F238E27FC236}">
                <a16:creationId xmlns:a16="http://schemas.microsoft.com/office/drawing/2014/main" id="{72F9DF12-17BE-4403-A08C-6163DFEBC1D8}"/>
              </a:ext>
            </a:extLst>
          </p:cNvPr>
          <p:cNvSpPr txBox="1"/>
          <p:nvPr/>
        </p:nvSpPr>
        <p:spPr>
          <a:xfrm>
            <a:off x="175412" y="5017967"/>
            <a:ext cx="5216318" cy="461665"/>
          </a:xfrm>
          <a:prstGeom prst="rect">
            <a:avLst/>
          </a:prstGeom>
          <a:noFill/>
        </p:spPr>
        <p:txBody>
          <a:bodyPr wrap="square">
            <a:spAutoFit/>
          </a:bodyPr>
          <a:lstStyle/>
          <a:p>
            <a:r>
              <a:rPr lang="en-US" altLang="ja-JP" sz="1200" dirty="0"/>
              <a:t>AR</a:t>
            </a:r>
            <a:r>
              <a:rPr lang="ja-JP" altLang="en-US" sz="1200" dirty="0"/>
              <a:t>グラスはスマートフォン連携　置き換わるものではないが</a:t>
            </a:r>
            <a:endParaRPr lang="en-US" altLang="ja-JP" sz="1200" dirty="0"/>
          </a:p>
          <a:p>
            <a:r>
              <a:rPr lang="ja-JP" altLang="en-US" sz="1200" dirty="0"/>
              <a:t>スマートウォッチ同様、一般の人にも普及していくのかなと思いました。</a:t>
            </a:r>
          </a:p>
        </p:txBody>
      </p:sp>
      <p:sp>
        <p:nvSpPr>
          <p:cNvPr id="11" name="テキスト ボックス 10">
            <a:extLst>
              <a:ext uri="{FF2B5EF4-FFF2-40B4-BE49-F238E27FC236}">
                <a16:creationId xmlns:a16="http://schemas.microsoft.com/office/drawing/2014/main" id="{68AE61D9-7A84-45DA-A9BE-2A16A3C39B87}"/>
              </a:ext>
            </a:extLst>
          </p:cNvPr>
          <p:cNvSpPr txBox="1"/>
          <p:nvPr/>
        </p:nvSpPr>
        <p:spPr>
          <a:xfrm>
            <a:off x="175412" y="5753283"/>
            <a:ext cx="7241387" cy="830997"/>
          </a:xfrm>
          <a:prstGeom prst="rect">
            <a:avLst/>
          </a:prstGeom>
          <a:noFill/>
        </p:spPr>
        <p:txBody>
          <a:bodyPr wrap="square">
            <a:spAutoFit/>
          </a:bodyPr>
          <a:lstStyle/>
          <a:p>
            <a:r>
              <a:rPr lang="ja-JP" altLang="en-US" sz="1200" dirty="0"/>
              <a:t>・スマートウォッチってどれくらい普及しているもの？　スマートウォッチは音声操作が多い？</a:t>
            </a:r>
            <a:endParaRPr lang="en-US" altLang="ja-JP" sz="1200" dirty="0"/>
          </a:p>
          <a:p>
            <a:r>
              <a:rPr lang="ja-JP" altLang="en-US" sz="1200" dirty="0"/>
              <a:t>・使ってみたいと思った方いれば、どの機能を使ってみたいと思ったか教えてください。</a:t>
            </a:r>
            <a:endParaRPr lang="en-US" altLang="ja-JP" sz="1200" dirty="0"/>
          </a:p>
          <a:p>
            <a:r>
              <a:rPr lang="ja-JP" altLang="en-US" sz="1200" dirty="0"/>
              <a:t>　興味ない、ここがだめ　など思った方はそれでもいいですし、</a:t>
            </a:r>
            <a:endParaRPr lang="en-US" altLang="ja-JP" sz="1200" dirty="0"/>
          </a:p>
          <a:p>
            <a:r>
              <a:rPr lang="ja-JP" altLang="en-US" sz="1200" dirty="0"/>
              <a:t>　ここが改良されたら使うのに、これができたら使うのに　みたいなのってあるでしょうか？</a:t>
            </a:r>
            <a:endParaRPr lang="en-US" altLang="ja-JP" sz="1200" dirty="0"/>
          </a:p>
        </p:txBody>
      </p:sp>
    </p:spTree>
    <p:extLst>
      <p:ext uri="{BB962C8B-B14F-4D97-AF65-F5344CB8AC3E}">
        <p14:creationId xmlns:p14="http://schemas.microsoft.com/office/powerpoint/2010/main" val="280125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259E4-AA39-4A48-8783-68BB00F5F07F}"/>
              </a:ext>
            </a:extLst>
          </p:cNvPr>
          <p:cNvSpPr>
            <a:spLocks noGrp="1"/>
          </p:cNvSpPr>
          <p:nvPr>
            <p:ph type="title"/>
          </p:nvPr>
        </p:nvSpPr>
        <p:spPr>
          <a:xfrm>
            <a:off x="4808120" y="2766218"/>
            <a:ext cx="2575760" cy="1325563"/>
          </a:xfrm>
        </p:spPr>
        <p:txBody>
          <a:bodyPr/>
          <a:lstStyle/>
          <a:p>
            <a:r>
              <a:rPr kumimoji="1" lang="en-US" altLang="ja-JP" dirty="0"/>
              <a:t>Appendix</a:t>
            </a:r>
            <a:endParaRPr kumimoji="1" lang="ja-JP" altLang="en-US" dirty="0"/>
          </a:p>
        </p:txBody>
      </p:sp>
    </p:spTree>
    <p:extLst>
      <p:ext uri="{BB962C8B-B14F-4D97-AF65-F5344CB8AC3E}">
        <p14:creationId xmlns:p14="http://schemas.microsoft.com/office/powerpoint/2010/main" val="11338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07AA876-6D20-4328-90AA-AB115DC4C43F}"/>
              </a:ext>
            </a:extLst>
          </p:cNvPr>
          <p:cNvPicPr>
            <a:picLocks noChangeAspect="1"/>
          </p:cNvPicPr>
          <p:nvPr/>
        </p:nvPicPr>
        <p:blipFill>
          <a:blip r:embed="rId2"/>
          <a:stretch>
            <a:fillRect/>
          </a:stretch>
        </p:blipFill>
        <p:spPr>
          <a:xfrm>
            <a:off x="3016184" y="1460868"/>
            <a:ext cx="6001588" cy="4839375"/>
          </a:xfrm>
          <a:prstGeom prst="rect">
            <a:avLst/>
          </a:prstGeom>
        </p:spPr>
      </p:pic>
      <p:sp>
        <p:nvSpPr>
          <p:cNvPr id="6" name="テキスト ボックス 5">
            <a:extLst>
              <a:ext uri="{FF2B5EF4-FFF2-40B4-BE49-F238E27FC236}">
                <a16:creationId xmlns:a16="http://schemas.microsoft.com/office/drawing/2014/main" id="{0DE65F3B-5C8D-4EF5-B0A9-C5B1274AC799}"/>
              </a:ext>
            </a:extLst>
          </p:cNvPr>
          <p:cNvSpPr txBox="1"/>
          <p:nvPr/>
        </p:nvSpPr>
        <p:spPr>
          <a:xfrm>
            <a:off x="247033" y="639980"/>
            <a:ext cx="6094070" cy="369332"/>
          </a:xfrm>
          <a:prstGeom prst="rect">
            <a:avLst/>
          </a:prstGeom>
          <a:noFill/>
        </p:spPr>
        <p:txBody>
          <a:bodyPr wrap="square">
            <a:spAutoFit/>
          </a:bodyPr>
          <a:lstStyle/>
          <a:p>
            <a:r>
              <a:rPr lang="ja-JP" altLang="en-US" dirty="0"/>
              <a:t>https://www.youtube.com/watch?v=vg2gqVQ-WHI</a:t>
            </a:r>
          </a:p>
        </p:txBody>
      </p:sp>
    </p:spTree>
    <p:extLst>
      <p:ext uri="{BB962C8B-B14F-4D97-AF65-F5344CB8AC3E}">
        <p14:creationId xmlns:p14="http://schemas.microsoft.com/office/powerpoint/2010/main" val="30331967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1131</Words>
  <Application>Microsoft Office PowerPoint</Application>
  <PresentationFormat>ワイド画面</PresentationFormat>
  <Paragraphs>74</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Noto Sans JP</vt:lpstr>
      <vt:lpstr>ヒラギノ角ゴ Pro W3</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sakura taiko1</dc:creator>
  <cp:lastModifiedBy>sakura taiko1</cp:lastModifiedBy>
  <cp:revision>12</cp:revision>
  <dcterms:created xsi:type="dcterms:W3CDTF">2021-10-24T02:20:25Z</dcterms:created>
  <dcterms:modified xsi:type="dcterms:W3CDTF">2021-10-24T08:56:34Z</dcterms:modified>
</cp:coreProperties>
</file>