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5" autoAdjust="0"/>
    <p:restoredTop sz="94807" autoAdjust="0"/>
  </p:normalViewPr>
  <p:slideViewPr>
    <p:cSldViewPr snapToGrid="0" showGuides="1">
      <p:cViewPr varScale="1">
        <p:scale>
          <a:sx n="85" d="100"/>
          <a:sy n="85" d="100"/>
        </p:scale>
        <p:origin x="1266" y="96"/>
      </p:cViewPr>
      <p:guideLst>
        <p:guide orient="horz" pos="231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77D2B-F5ED-405B-9CCF-8EDCD6EF8F3D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03A8F-1F44-40D3-A6E5-C49FB6BF8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5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3A8F-1F44-40D3-A6E5-C49FB6BF88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60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6C64A-EE3D-4452-AD53-EEFE83AD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4C5109-C34B-4BFC-90AB-10AEBF744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E32959-4DAF-4187-9505-AB504A4A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51CB-1F00-492A-9EB2-45181BD56B2E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9D0D52-66AA-499F-A148-BDED99B6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0C256-5DC7-4202-AA09-06494D33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AACA-A134-4433-A2F8-5A61F12BE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50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56A98-A5DE-4B7E-92A0-810C0875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9AB7CD-8279-416C-84CC-EBD2F1E81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AAE78-A072-4FCF-B9A3-21430D48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51CB-1F00-492A-9EB2-45181BD56B2E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EE670B-BABA-4647-AA59-677A6F28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9876B1-4796-47E2-B1C4-CC92794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AACA-A134-4433-A2F8-5A61F12BE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8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CCDC98-7D66-4F14-ACA3-3B376A57F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25C8D1-6DD0-4351-ABC7-DB9D4BDE0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8DC394-E69F-4E6A-9A1F-5689B2A2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51CB-1F00-492A-9EB2-45181BD56B2E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2E7B2-424F-4FE9-9B84-BE595DFD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8EC5C-ED57-4C31-A3E0-16E83BDB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AACA-A134-4433-A2F8-5A61F12BE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24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E4499-78FC-4035-BC10-5DC6596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4DDEED-0857-425C-A7FF-20160BE9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B7827-B238-4DC2-8803-80E28C8C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51CB-1F00-492A-9EB2-45181BD56B2E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D1A980-87EF-410E-8DBA-6AFA15B4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892849-08C5-484A-83C7-8F4F5146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AACA-A134-4433-A2F8-5A61F12BE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67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3ED80-4533-4E17-AD87-5EE70FDD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474B82-7C74-43A8-AF4F-A94EBFC5F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A6B506-F89B-4A6F-A1F3-549101D2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51CB-1F00-492A-9EB2-45181BD56B2E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01B2A1-BF50-4018-9607-B29A12B6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D6D4B2-1523-447F-9A32-983B1EA0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AACA-A134-4433-A2F8-5A61F12BE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51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3C24E-24AC-4779-B3A0-CBDE899E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781CB-BBBB-4180-9545-00652F2E6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D50B69-90DE-44BF-9FA6-8F26A69F1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6AC37B-77F3-49BA-9515-67C86BB4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51CB-1F00-492A-9EB2-45181BD56B2E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395221-6FCF-4949-9F7B-C1C3F5FF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34DC13-938E-47BD-B137-68714824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AACA-A134-4433-A2F8-5A61F12BE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3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549EF-B9D1-484B-97E2-8FBA8489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8D38BF-FE08-4488-9F77-9B6943F18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B9D4E5-36C9-4EDC-9ECA-42B61CAF6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76D928-3E6D-414B-AC9F-85B54BEEE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C0ACF0-F0DE-4FD1-980F-99E32180B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8BAFB8-8D48-4611-8E0D-B454CE35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51CB-1F00-492A-9EB2-45181BD56B2E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CE746A-3327-42D5-9825-FFDE1648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B673F6-B618-4233-871F-A88674A2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AACA-A134-4433-A2F8-5A61F12BE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71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C6625-6706-4E68-A0A6-B642222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CEE8B2-918E-4136-909D-2E6AB832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51CB-1F00-492A-9EB2-45181BD56B2E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EC5A18-0000-4E9F-B562-1CC02237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118F16-5E77-4445-AE87-19767A48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AACA-A134-4433-A2F8-5A61F12BE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1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C7BB28-9881-4633-8291-21D40049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51CB-1F00-492A-9EB2-45181BD56B2E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151419-4544-4052-B102-A340E242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3BCADB-3701-4CB2-BBBC-9E615B03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AACA-A134-4433-A2F8-5A61F12BE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97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6E789-79CC-434C-B83B-15466CD2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E9604B-9D00-43B3-B5FC-B49DB078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D6A5EB-4021-4037-BEED-0BC615508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8350BE-A964-4B4F-A498-683DC9FA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51CB-1F00-492A-9EB2-45181BD56B2E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98925C-E94D-4AF2-8F95-E13AA655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03AE32-8901-475B-81AD-A738E1FF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AACA-A134-4433-A2F8-5A61F12BE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2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09D3-19DE-4284-8E8C-4F6D944B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2AF369-F36A-48CE-B801-F1801AFCA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4895E3-9F26-4E62-A3CE-0EEFF7788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F536B5-7E7E-4079-8606-8003FA58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51CB-1F00-492A-9EB2-45181BD56B2E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0B94F2-C031-420A-ACDD-89E9933D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897BF9-28E6-46A0-9B67-65ABC1DF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AACA-A134-4433-A2F8-5A61F12BE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75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6D9EFD-C770-47FB-8997-192A575C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CB7892-8571-4052-94E8-5221285B0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CAD6E9-2BA4-4156-80CC-6832C8443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51CB-1F00-492A-9EB2-45181BD56B2E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317FA-9640-4BC0-829D-9933E7AAD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DBEA7-F4DD-4BE4-9230-BECBCDFEC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AACA-A134-4433-A2F8-5A61F12BE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3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0117853-EB74-4A49-9983-B6596A0F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06" y="-371"/>
            <a:ext cx="4147868" cy="463011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■ </a:t>
            </a:r>
            <a:r>
              <a:rPr kumimoji="1" lang="ja-JP" altLang="en-US" sz="2400" b="1" dirty="0"/>
              <a:t>プログラム全体フロー</a:t>
            </a:r>
          </a:p>
        </p:txBody>
      </p:sp>
      <p:sp>
        <p:nvSpPr>
          <p:cNvPr id="5" name="タイトル 3">
            <a:extLst>
              <a:ext uri="{FF2B5EF4-FFF2-40B4-BE49-F238E27FC236}">
                <a16:creationId xmlns:a16="http://schemas.microsoft.com/office/drawing/2014/main" id="{64FDF05C-19CD-4EBA-A9DD-0EAB41B4DBEB}"/>
              </a:ext>
            </a:extLst>
          </p:cNvPr>
          <p:cNvSpPr txBox="1">
            <a:spLocks/>
          </p:cNvSpPr>
          <p:nvPr/>
        </p:nvSpPr>
        <p:spPr>
          <a:xfrm>
            <a:off x="367529" y="1487521"/>
            <a:ext cx="2533563" cy="463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b="1" dirty="0"/>
              <a:t>■</a:t>
            </a:r>
            <a:r>
              <a:rPr lang="en-US" altLang="ja-JP" sz="1400" b="1" dirty="0"/>
              <a:t>Vox</a:t>
            </a:r>
            <a:r>
              <a:rPr lang="ja-JP" altLang="en-US" sz="1400" b="1" dirty="0"/>
              <a:t>から座標・面情報取得</a:t>
            </a: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668B6892-32DF-4B27-B5CB-9F79631D2AEC}"/>
              </a:ext>
            </a:extLst>
          </p:cNvPr>
          <p:cNvSpPr txBox="1">
            <a:spLocks/>
          </p:cNvSpPr>
          <p:nvPr/>
        </p:nvSpPr>
        <p:spPr>
          <a:xfrm>
            <a:off x="367529" y="3124193"/>
            <a:ext cx="2755984" cy="463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b="1" dirty="0"/>
              <a:t>■</a:t>
            </a:r>
            <a:r>
              <a:rPr lang="en-US" altLang="ja-JP" sz="1400" b="1" dirty="0" err="1"/>
              <a:t>openGL</a:t>
            </a:r>
            <a:r>
              <a:rPr lang="ja-JP" altLang="en-US" sz="1400" b="1" dirty="0"/>
              <a:t>表示形式にデータ整形</a:t>
            </a:r>
          </a:p>
        </p:txBody>
      </p:sp>
      <p:sp>
        <p:nvSpPr>
          <p:cNvPr id="8" name="タイトル 3">
            <a:extLst>
              <a:ext uri="{FF2B5EF4-FFF2-40B4-BE49-F238E27FC236}">
                <a16:creationId xmlns:a16="http://schemas.microsoft.com/office/drawing/2014/main" id="{648610B1-AAE4-4B86-A7E4-F916D2E3659A}"/>
              </a:ext>
            </a:extLst>
          </p:cNvPr>
          <p:cNvSpPr txBox="1">
            <a:spLocks/>
          </p:cNvSpPr>
          <p:nvPr/>
        </p:nvSpPr>
        <p:spPr>
          <a:xfrm>
            <a:off x="367529" y="5591092"/>
            <a:ext cx="1545103" cy="463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b="1" dirty="0"/>
              <a:t>■</a:t>
            </a:r>
            <a:r>
              <a:rPr lang="en-US" altLang="ja-JP" sz="1400" b="1" dirty="0" err="1"/>
              <a:t>openGL</a:t>
            </a:r>
            <a:r>
              <a:rPr lang="ja-JP" altLang="en-US" sz="1400" b="1" dirty="0"/>
              <a:t>表示</a:t>
            </a:r>
          </a:p>
        </p:txBody>
      </p:sp>
      <p:sp>
        <p:nvSpPr>
          <p:cNvPr id="15" name="タイトル 3">
            <a:extLst>
              <a:ext uri="{FF2B5EF4-FFF2-40B4-BE49-F238E27FC236}">
                <a16:creationId xmlns:a16="http://schemas.microsoft.com/office/drawing/2014/main" id="{11D00684-A468-44B8-9273-8A8A2990DDFD}"/>
              </a:ext>
            </a:extLst>
          </p:cNvPr>
          <p:cNvSpPr txBox="1">
            <a:spLocks/>
          </p:cNvSpPr>
          <p:nvPr/>
        </p:nvSpPr>
        <p:spPr>
          <a:xfrm>
            <a:off x="5234825" y="4867602"/>
            <a:ext cx="5483899" cy="463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dirty="0"/>
              <a:t>（ </a:t>
            </a:r>
            <a:r>
              <a:rPr lang="en-US" altLang="ja-JP" sz="1200" dirty="0" err="1"/>
              <a:t>drawSurfaceOfMesh</a:t>
            </a:r>
            <a:r>
              <a:rPr lang="ja-JP" altLang="en-US" sz="1200" dirty="0"/>
              <a:t>の直下に、</a:t>
            </a:r>
            <a:r>
              <a:rPr lang="en-US" altLang="ja-JP" sz="1200" dirty="0"/>
              <a:t>obj</a:t>
            </a:r>
            <a:r>
              <a:rPr lang="ja-JP" altLang="en-US" sz="1200" dirty="0"/>
              <a:t>ファイル書き出し記述するべき。</a:t>
            </a:r>
            <a:endParaRPr lang="en-US" altLang="ja-JP" sz="1200" dirty="0"/>
          </a:p>
          <a:p>
            <a:r>
              <a:rPr lang="ja-JP" altLang="en-US" sz="1200" dirty="0"/>
              <a:t>（今は</a:t>
            </a:r>
            <a:r>
              <a:rPr lang="en-US" altLang="ja-JP" sz="1200" dirty="0" err="1"/>
              <a:t>func_getPointofMesh</a:t>
            </a:r>
            <a:r>
              <a:rPr lang="ja-JP" altLang="en-US" sz="1200" dirty="0"/>
              <a:t>階層下に入れてしまっているが、外出しする）</a:t>
            </a:r>
            <a:endParaRPr lang="en-US" altLang="ja-JP" sz="12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7A3F8E-6AC5-4E71-AA4C-C3020801DDFC}"/>
              </a:ext>
            </a:extLst>
          </p:cNvPr>
          <p:cNvGrpSpPr/>
          <p:nvPr/>
        </p:nvGrpSpPr>
        <p:grpSpPr>
          <a:xfrm>
            <a:off x="859746" y="2487716"/>
            <a:ext cx="2963673" cy="463011"/>
            <a:chOff x="5204143" y="1541341"/>
            <a:chExt cx="2963673" cy="463011"/>
          </a:xfrm>
        </p:grpSpPr>
        <p:sp>
          <p:nvSpPr>
            <p:cNvPr id="9" name="タイトル 3">
              <a:extLst>
                <a:ext uri="{FF2B5EF4-FFF2-40B4-BE49-F238E27FC236}">
                  <a16:creationId xmlns:a16="http://schemas.microsoft.com/office/drawing/2014/main" id="{27F0EB32-EAA1-4B8A-A79A-878CA7DF7CBF}"/>
                </a:ext>
              </a:extLst>
            </p:cNvPr>
            <p:cNvSpPr txBox="1">
              <a:spLocks/>
            </p:cNvSpPr>
            <p:nvPr/>
          </p:nvSpPr>
          <p:spPr>
            <a:xfrm>
              <a:off x="6383213" y="1604976"/>
              <a:ext cx="1784603" cy="385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400" dirty="0"/>
                <a:t>情報ファイル出力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91F7281-8DD9-439B-A7C1-0AAE627A66DF}"/>
                </a:ext>
              </a:extLst>
            </p:cNvPr>
            <p:cNvGrpSpPr/>
            <p:nvPr/>
          </p:nvGrpSpPr>
          <p:grpSpPr>
            <a:xfrm>
              <a:off x="5204143" y="1541341"/>
              <a:ext cx="1272745" cy="463011"/>
              <a:chOff x="1828801" y="3934055"/>
              <a:chExt cx="1272745" cy="463011"/>
            </a:xfrm>
          </p:grpSpPr>
          <p:sp>
            <p:nvSpPr>
              <p:cNvPr id="20" name="フローチャート: 判断 19">
                <a:extLst>
                  <a:ext uri="{FF2B5EF4-FFF2-40B4-BE49-F238E27FC236}">
                    <a16:creationId xmlns:a16="http://schemas.microsoft.com/office/drawing/2014/main" id="{EE18BEA2-45F8-461D-BE62-2F21F4862778}"/>
                  </a:ext>
                </a:extLst>
              </p:cNvPr>
              <p:cNvSpPr/>
              <p:nvPr/>
            </p:nvSpPr>
            <p:spPr>
              <a:xfrm>
                <a:off x="1828801" y="3984721"/>
                <a:ext cx="716245" cy="361677"/>
              </a:xfrm>
              <a:prstGeom prst="flowChartDecision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1" name="タイトル 3">
                <a:extLst>
                  <a:ext uri="{FF2B5EF4-FFF2-40B4-BE49-F238E27FC236}">
                    <a16:creationId xmlns:a16="http://schemas.microsoft.com/office/drawing/2014/main" id="{8962EC37-F28E-49C6-92CF-212664014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77780" y="3934055"/>
                <a:ext cx="1223766" cy="4630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400" dirty="0"/>
                  <a:t>Option  yes</a:t>
                </a:r>
                <a:r>
                  <a:rPr lang="ja-JP" altLang="en-US" sz="1400" dirty="0"/>
                  <a:t>→</a:t>
                </a:r>
                <a:endParaRPr lang="en-US" altLang="ja-JP" sz="1400" dirty="0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5F31DB3-E4AE-4F60-AEB9-5509CEF453E6}"/>
              </a:ext>
            </a:extLst>
          </p:cNvPr>
          <p:cNvSpPr txBox="1"/>
          <p:nvPr/>
        </p:nvSpPr>
        <p:spPr>
          <a:xfrm>
            <a:off x="234351" y="498984"/>
            <a:ext cx="75256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■ </a:t>
            </a:r>
            <a:r>
              <a:rPr lang="en-US" altLang="ja-JP" sz="1400" dirty="0"/>
              <a:t>GUI</a:t>
            </a:r>
            <a:r>
              <a:rPr lang="ja-JP" altLang="en-US" sz="1400" dirty="0"/>
              <a:t>からボタン押下　プログラムスタート</a:t>
            </a:r>
            <a:endParaRPr lang="en-US" altLang="ja-JP" sz="1400" dirty="0"/>
          </a:p>
          <a:p>
            <a:r>
              <a:rPr lang="en-US" altLang="ja-JP" sz="1400" dirty="0"/>
              <a:t>Window::</a:t>
            </a:r>
            <a:r>
              <a:rPr lang="en-US" altLang="ja-JP" sz="1400" dirty="0" err="1"/>
              <a:t>on_pushButton_voxpathLoad_clicked</a:t>
            </a:r>
            <a:r>
              <a:rPr lang="en-US" altLang="ja-JP" sz="1400" dirty="0"/>
              <a:t>()</a:t>
            </a:r>
            <a:r>
              <a:rPr lang="ja-JP" altLang="en-US" sz="1400" dirty="0"/>
              <a:t>　</a:t>
            </a:r>
            <a:r>
              <a:rPr lang="ja-JP" altLang="en-US" sz="1400" b="1" dirty="0">
                <a:effectLst/>
              </a:rPr>
              <a:t>ボタン押下　全体フロー</a:t>
            </a:r>
            <a:endParaRPr lang="en-US" altLang="ja-JP" sz="1400" b="1" dirty="0">
              <a:effectLst/>
            </a:endParaRPr>
          </a:p>
          <a:p>
            <a:r>
              <a:rPr lang="ja-JP" altLang="en-US" sz="1400" b="1" dirty="0">
                <a:solidFill>
                  <a:srgbClr val="800080"/>
                </a:solidFill>
              </a:rPr>
              <a:t>　↓</a:t>
            </a:r>
            <a:endParaRPr lang="en-US" altLang="ja-JP" sz="1400" b="1" dirty="0">
              <a:solidFill>
                <a:srgbClr val="800080"/>
              </a:solidFill>
              <a:effectLst/>
            </a:endParaRPr>
          </a:p>
          <a:p>
            <a:r>
              <a:rPr lang="ja-JP" altLang="en-US" sz="1400" b="1" dirty="0">
                <a:solidFill>
                  <a:srgbClr val="800080"/>
                </a:solidFill>
                <a:effectLst/>
              </a:rPr>
              <a:t>　</a:t>
            </a:r>
            <a:r>
              <a:rPr lang="en-US" altLang="ja-JP" sz="1400" b="1" dirty="0" err="1">
                <a:solidFill>
                  <a:srgbClr val="800080"/>
                </a:solidFill>
                <a:effectLst/>
              </a:rPr>
              <a:t>miWidget</a:t>
            </a:r>
            <a:r>
              <a:rPr lang="en-US" altLang="ja-JP" sz="1400" b="1" dirty="0"/>
              <a:t>::</a:t>
            </a:r>
            <a:r>
              <a:rPr lang="en-US" altLang="ja-JP" sz="1400" b="1" dirty="0" err="1">
                <a:solidFill>
                  <a:srgbClr val="00677C"/>
                </a:solidFill>
                <a:effectLst/>
              </a:rPr>
              <a:t>func_get_voxGraffic</a:t>
            </a:r>
            <a:r>
              <a:rPr lang="en-US" altLang="ja-JP" sz="1400" b="1" dirty="0">
                <a:solidFill>
                  <a:srgbClr val="00677C"/>
                </a:solidFill>
                <a:effectLst/>
              </a:rPr>
              <a:t>  </a:t>
            </a:r>
            <a:r>
              <a:rPr lang="ja-JP" altLang="en-US" sz="1400" b="1" dirty="0">
                <a:effectLst/>
              </a:rPr>
              <a:t>全体フロー</a:t>
            </a:r>
            <a:endParaRPr lang="en-US" altLang="ja-JP" sz="1400" b="1" dirty="0">
              <a:effectLst/>
            </a:endParaRPr>
          </a:p>
          <a:p>
            <a:r>
              <a:rPr lang="ja-JP" altLang="en-US" sz="1400" b="1" dirty="0">
                <a:solidFill>
                  <a:srgbClr val="00677C"/>
                </a:solidFill>
              </a:rPr>
              <a:t>　↓</a:t>
            </a:r>
            <a:endParaRPr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924769-DA9D-4277-8EBE-4D9F39C6F258}"/>
              </a:ext>
            </a:extLst>
          </p:cNvPr>
          <p:cNvSpPr txBox="1"/>
          <p:nvPr/>
        </p:nvSpPr>
        <p:spPr>
          <a:xfrm>
            <a:off x="736885" y="1802820"/>
            <a:ext cx="91873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getMateNumOfMesh(); //各メッシュの材質No. を取得</a:t>
            </a:r>
          </a:p>
          <a:p>
            <a:r>
              <a:rPr lang="ja-JP" altLang="en-US" sz="1400" dirty="0"/>
              <a:t>checkMateNumOfAdjoinMesh();    //描画するメッシュの面情報を取得　</a:t>
            </a:r>
            <a:endParaRPr lang="en-US" altLang="ja-JP" sz="1400" dirty="0"/>
          </a:p>
          <a:p>
            <a:r>
              <a:rPr lang="ja-JP" altLang="en-US" sz="1400" dirty="0"/>
              <a:t>　　　（→今は</a:t>
            </a:r>
            <a:r>
              <a:rPr lang="en-US" altLang="ja-JP" sz="1400" dirty="0" err="1"/>
              <a:t>openGL</a:t>
            </a:r>
            <a:r>
              <a:rPr lang="ja-JP" altLang="en-US" sz="1400" dirty="0"/>
              <a:t>で実座標取っているが、面情報取得時点で実座標情報取得してもいいかもしれない。）</a:t>
            </a:r>
            <a:endParaRPr lang="en-US" altLang="ja-JP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7B3C634-EB7F-486D-BACF-267A0A252358}"/>
              </a:ext>
            </a:extLst>
          </p:cNvPr>
          <p:cNvSpPr txBox="1"/>
          <p:nvPr/>
        </p:nvSpPr>
        <p:spPr>
          <a:xfrm>
            <a:off x="859745" y="3457968"/>
            <a:ext cx="91873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</a:t>
            </a:r>
            <a:r>
              <a:rPr lang="ja-JP" altLang="en-US" sz="1400" dirty="0"/>
              <a:t>rafficSurface(); //voxから shaderで描くための図形取得</a:t>
            </a:r>
            <a:endParaRPr lang="en-US" altLang="ja-JP" sz="1400" dirty="0"/>
          </a:p>
          <a:p>
            <a:r>
              <a:rPr lang="ja-JP" altLang="en-US" sz="1400" dirty="0"/>
              <a:t>　↓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drawSurfaceOfMesh</a:t>
            </a:r>
            <a:r>
              <a:rPr lang="en-US" altLang="ja-JP" sz="1400" dirty="0"/>
              <a:t>(mateNoList.at(</a:t>
            </a:r>
            <a:r>
              <a:rPr lang="en-US" altLang="ja-JP" sz="1400" dirty="0" err="1"/>
              <a:t>i</a:t>
            </a:r>
            <a:r>
              <a:rPr lang="en-US" altLang="ja-JP" sz="1400" dirty="0"/>
              <a:t>));</a:t>
            </a:r>
            <a:r>
              <a:rPr lang="ja-JP" altLang="en-US" sz="1400" dirty="0"/>
              <a:t>　</a:t>
            </a:r>
            <a:r>
              <a:rPr lang="en-US" altLang="ja-JP" sz="1400" dirty="0"/>
              <a:t>//</a:t>
            </a:r>
            <a:r>
              <a:rPr lang="ja-JP" altLang="en-US" sz="1400" dirty="0"/>
              <a:t>ループ処理：マテリアルごと</a:t>
            </a:r>
          </a:p>
          <a:p>
            <a:r>
              <a:rPr lang="ja-JP" altLang="en-US" sz="1400" dirty="0"/>
              <a:t>　　　↓</a:t>
            </a:r>
          </a:p>
          <a:p>
            <a:r>
              <a:rPr lang="ja-JP" altLang="en-US" sz="1400" dirty="0"/>
              <a:t>            </a:t>
            </a:r>
            <a:r>
              <a:rPr lang="en-US" altLang="ja-JP" sz="1400" dirty="0" err="1"/>
              <a:t>func_getPointOfMesh_new</a:t>
            </a:r>
            <a:r>
              <a:rPr lang="en-US" altLang="ja-JP" sz="1400" dirty="0"/>
              <a:t> //</a:t>
            </a:r>
            <a:r>
              <a:rPr lang="ja-JP" altLang="en-US" sz="1400" dirty="0"/>
              <a:t>ループ処理　メッシュ座標ごと　</a:t>
            </a:r>
            <a:r>
              <a:rPr lang="en-US" altLang="ja-JP" sz="1400" dirty="0" err="1"/>
              <a:t>openGL</a:t>
            </a:r>
            <a:r>
              <a:rPr lang="ja-JP" altLang="en-US" sz="1400" dirty="0"/>
              <a:t>表示形式に変換　</a:t>
            </a:r>
            <a:endParaRPr lang="en-US" altLang="ja-JP" sz="1400" dirty="0"/>
          </a:p>
          <a:p>
            <a:r>
              <a:rPr lang="ja-JP" altLang="en-US" sz="1400" dirty="0"/>
              <a:t>　　　        →</a:t>
            </a:r>
            <a:r>
              <a:rPr lang="en-US" altLang="ja-JP" sz="1400" dirty="0" err="1"/>
              <a:t>g_verticesVector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g_verticesColors</a:t>
            </a:r>
            <a:r>
              <a:rPr lang="ja-JP" altLang="en-US" sz="1400" dirty="0"/>
              <a:t>決定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29AB02D-5CA9-44E4-B7F2-B3A01F854303}"/>
              </a:ext>
            </a:extLst>
          </p:cNvPr>
          <p:cNvSpPr txBox="1"/>
          <p:nvPr/>
        </p:nvSpPr>
        <p:spPr>
          <a:xfrm>
            <a:off x="802675" y="5953317"/>
            <a:ext cx="14358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updtaeGL</a:t>
            </a:r>
            <a:r>
              <a:rPr lang="en-US" altLang="ja-JP" sz="1400" dirty="0"/>
              <a:t>()</a:t>
            </a:r>
          </a:p>
          <a:p>
            <a:r>
              <a:rPr lang="en-US" altLang="ja-JP" sz="1400" dirty="0" err="1"/>
              <a:t>initializeGL</a:t>
            </a:r>
            <a:r>
              <a:rPr lang="en-US" altLang="ja-JP" sz="1400" dirty="0"/>
              <a:t>()</a:t>
            </a:r>
          </a:p>
          <a:p>
            <a:r>
              <a:rPr lang="en-US" altLang="ja-JP" sz="1400" dirty="0" err="1"/>
              <a:t>paintGL</a:t>
            </a:r>
            <a:r>
              <a:rPr lang="en-US" altLang="ja-JP" sz="1400" dirty="0"/>
              <a:t>()</a:t>
            </a:r>
            <a:endParaRPr lang="ja-JP" altLang="en-US" sz="1400" dirty="0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36E8BFD-F772-4B12-A637-CC62EB3BF2FE}"/>
              </a:ext>
            </a:extLst>
          </p:cNvPr>
          <p:cNvGrpSpPr/>
          <p:nvPr/>
        </p:nvGrpSpPr>
        <p:grpSpPr>
          <a:xfrm>
            <a:off x="1473276" y="4842963"/>
            <a:ext cx="4174626" cy="463011"/>
            <a:chOff x="5204143" y="1541341"/>
            <a:chExt cx="4174626" cy="463011"/>
          </a:xfrm>
        </p:grpSpPr>
        <p:sp>
          <p:nvSpPr>
            <p:cNvPr id="36" name="タイトル 3">
              <a:extLst>
                <a:ext uri="{FF2B5EF4-FFF2-40B4-BE49-F238E27FC236}">
                  <a16:creationId xmlns:a16="http://schemas.microsoft.com/office/drawing/2014/main" id="{D85FB04E-C1C7-4909-8E44-3F81E557A649}"/>
                </a:ext>
              </a:extLst>
            </p:cNvPr>
            <p:cNvSpPr txBox="1">
              <a:spLocks/>
            </p:cNvSpPr>
            <p:nvPr/>
          </p:nvSpPr>
          <p:spPr>
            <a:xfrm>
              <a:off x="6383213" y="1604976"/>
              <a:ext cx="2995556" cy="385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400" dirty="0"/>
                <a:t>Obj</a:t>
              </a:r>
              <a:r>
                <a:rPr lang="ja-JP" altLang="en-US" sz="1400" dirty="0"/>
                <a:t>ファイル用データ整形・出力</a:t>
              </a:r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3C6A3C4B-6670-44BD-8187-156A703D001A}"/>
                </a:ext>
              </a:extLst>
            </p:cNvPr>
            <p:cNvGrpSpPr/>
            <p:nvPr/>
          </p:nvGrpSpPr>
          <p:grpSpPr>
            <a:xfrm>
              <a:off x="5204143" y="1541341"/>
              <a:ext cx="1272745" cy="463011"/>
              <a:chOff x="1828801" y="3934055"/>
              <a:chExt cx="1272745" cy="463011"/>
            </a:xfrm>
          </p:grpSpPr>
          <p:sp>
            <p:nvSpPr>
              <p:cNvPr id="38" name="フローチャート: 判断 37">
                <a:extLst>
                  <a:ext uri="{FF2B5EF4-FFF2-40B4-BE49-F238E27FC236}">
                    <a16:creationId xmlns:a16="http://schemas.microsoft.com/office/drawing/2014/main" id="{152BCE2C-2307-48A5-9A29-09A8A8CB9C55}"/>
                  </a:ext>
                </a:extLst>
              </p:cNvPr>
              <p:cNvSpPr/>
              <p:nvPr/>
            </p:nvSpPr>
            <p:spPr>
              <a:xfrm>
                <a:off x="1828801" y="3984721"/>
                <a:ext cx="716245" cy="361677"/>
              </a:xfrm>
              <a:prstGeom prst="flowChartDecision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39" name="タイトル 3">
                <a:extLst>
                  <a:ext uri="{FF2B5EF4-FFF2-40B4-BE49-F238E27FC236}">
                    <a16:creationId xmlns:a16="http://schemas.microsoft.com/office/drawing/2014/main" id="{38C7D713-ECA5-4CAD-AB1A-C3AB14054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77780" y="3934055"/>
                <a:ext cx="1223766" cy="4630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1400" dirty="0"/>
                  <a:t>Option  yes</a:t>
                </a:r>
                <a:r>
                  <a:rPr lang="ja-JP" altLang="en-US" sz="1400" dirty="0"/>
                  <a:t>→</a:t>
                </a:r>
                <a:endParaRPr lang="en-US" altLang="ja-JP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5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496901-86B3-4C7F-9B5D-52DBE67602A3}"/>
              </a:ext>
            </a:extLst>
          </p:cNvPr>
          <p:cNvSpPr txBox="1"/>
          <p:nvPr/>
        </p:nvSpPr>
        <p:spPr>
          <a:xfrm>
            <a:off x="253999" y="588092"/>
            <a:ext cx="114202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 //QVector(X,Y,Z) ←　openGL では(正面から見て) X:左右　Y：上下　Z:奥行。（手前＋、奥が- で通常の座標と違う）</a:t>
            </a:r>
          </a:p>
          <a:p>
            <a:r>
              <a:rPr lang="ja-JP" altLang="en-US" sz="1400" dirty="0"/>
              <a:t>    //↑　</a:t>
            </a:r>
            <a:r>
              <a:rPr lang="ja-JP" altLang="en-US" sz="1200" dirty="0"/>
              <a:t>通常座標 (x, y, z)が入力されたら、openGL座標(X1, Y1, Z1) =  (x, z, -y) で代入することになる ※openGL座標は奥行Z1方向手前が+になるので -yにする</a:t>
            </a:r>
          </a:p>
          <a:p>
            <a:r>
              <a:rPr lang="ja-JP" altLang="en-US" sz="1400" dirty="0">
                <a:solidFill>
                  <a:srgbClr val="FF0000"/>
                </a:solidFill>
              </a:rPr>
              <a:t>    vertices &lt;&lt; QVector3D(-0.2, -0.5,  0.9) &lt;&lt; QVector3D( 0.2, -0.5,  0.9) &lt;&lt; QVector3D( 0.2,  0.5,  0.9) // Front</a:t>
            </a:r>
          </a:p>
          <a:p>
            <a:r>
              <a:rPr lang="ja-JP" altLang="en-US" sz="1400" dirty="0">
                <a:solidFill>
                  <a:srgbClr val="FF0000"/>
                </a:solidFill>
              </a:rPr>
              <a:t>             &lt;&lt; QVector3D( 0.2,  0.5,  0.9) &lt;&lt; QVector3D(-0.2,  0.5,  0.9) &lt;&lt; QVector3D(-0.2, -0.5,  0.9)</a:t>
            </a:r>
          </a:p>
          <a:p>
            <a:r>
              <a:rPr lang="ja-JP" altLang="en-US" sz="1400" dirty="0"/>
              <a:t>             &lt;&lt; QVector3D( 0.2, -0.5, -0.9) &lt;&lt; QVector3D(-0.2, -0.5, -0.9) &lt;&lt; QVector3D(-0.2,  0.5, -0.9) // Back</a:t>
            </a:r>
          </a:p>
          <a:p>
            <a:r>
              <a:rPr lang="ja-JP" altLang="en-US" sz="1400" dirty="0"/>
              <a:t>             &lt;&lt; QVector3D(-0.2,  0.5, -0.9) &lt;&lt; QVector3D( 0.2,  0.5, -0.9) &lt;&lt; QVector3D( 0.2, -0.5, -0.9)</a:t>
            </a:r>
          </a:p>
          <a:p>
            <a:r>
              <a:rPr lang="ja-JP" altLang="en-US" sz="1400" dirty="0"/>
              <a:t>             &lt;&lt; QVector3D(-0.2, -0.5, -0.9) &lt;&lt; QVector3D(-0.2, -0.5,  0.9) &lt;&lt; QVector3D(-0.2,  0.5,  0.9) // Left</a:t>
            </a:r>
          </a:p>
          <a:p>
            <a:r>
              <a:rPr lang="ja-JP" altLang="en-US" sz="1400" dirty="0"/>
              <a:t>             &lt;&lt; QVector3D(-0.2,  0.5,  0.9) &lt;&lt; QVector3D(-0.2,  0.5, -0.9) &lt;&lt; QVector3D(-0.2, -0.5, -0.9)</a:t>
            </a:r>
          </a:p>
          <a:p>
            <a:r>
              <a:rPr lang="ja-JP" altLang="en-US" sz="1400" dirty="0"/>
              <a:t>             &lt;&lt; QVector3D( 0.2, -0.5,  0.9) &lt;&lt; QVector3D( 0.2, -0.5, -0.9) &lt;&lt; QVector3D( 0.2,  0.5, -0.9) // Right</a:t>
            </a:r>
          </a:p>
          <a:p>
            <a:r>
              <a:rPr lang="ja-JP" altLang="en-US" sz="1400" dirty="0"/>
              <a:t>             &lt;&lt; QVector3D( 0.2,  0.5, -0.9) &lt;&lt; QVector3D( 0.2,  0.5,  0.9) &lt;&lt; QVector3D( 0.2, -0.5,  0.9)</a:t>
            </a:r>
          </a:p>
          <a:p>
            <a:r>
              <a:rPr lang="ja-JP" altLang="en-US" sz="1400" dirty="0"/>
              <a:t>             &lt;&lt; QVector3D(-0.2,  0.5,  0.9) &lt;&lt; QVector3D( 0.2,  0.5,  0.9) &lt;&lt; QVector3D( 0.2,  0.5, -0.9) // Top</a:t>
            </a:r>
          </a:p>
          <a:p>
            <a:r>
              <a:rPr lang="ja-JP" altLang="en-US" sz="1400" dirty="0"/>
              <a:t>             &lt;&lt; QVector3D( 0.2,  0.5, -0.9) &lt;&lt; QVector3D(-0.2,  0.5, -0.9) &lt;&lt; QVector3D(-0.2,  0.5,  0.9)</a:t>
            </a:r>
          </a:p>
          <a:p>
            <a:r>
              <a:rPr lang="ja-JP" altLang="en-US" sz="1400" dirty="0"/>
              <a:t>             &lt;&lt; QVector3D(-0.2, -0.5, -0.9) &lt;&lt; QVector3D( 0.2, -0.5, -0.9) &lt;&lt; QVector3D( 0.2, -0.5,  0.9) // Bottom</a:t>
            </a:r>
          </a:p>
          <a:p>
            <a:r>
              <a:rPr lang="ja-JP" altLang="en-US" sz="1400" dirty="0"/>
              <a:t>             &lt;&lt; QVector3D( 0.2, -0.5,  0.9) &lt;&lt; QVector3D(-0.2, -0.5,  0.9) &lt;&lt; QVector3D(-0.2, -0.5, -0.9);</a:t>
            </a: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8D89CAED-8582-402A-A0CC-60451895CFD1}"/>
              </a:ext>
            </a:extLst>
          </p:cNvPr>
          <p:cNvSpPr/>
          <p:nvPr/>
        </p:nvSpPr>
        <p:spPr>
          <a:xfrm>
            <a:off x="2090238" y="4660378"/>
            <a:ext cx="1408352" cy="1628365"/>
          </a:xfrm>
          <a:prstGeom prst="cube">
            <a:avLst>
              <a:gd name="adj" fmla="val 7430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F275F0E-4603-498F-8B65-D6535B83CA4C}"/>
              </a:ext>
            </a:extLst>
          </p:cNvPr>
          <p:cNvCxnSpPr>
            <a:cxnSpLocks/>
          </p:cNvCxnSpPr>
          <p:nvPr/>
        </p:nvCxnSpPr>
        <p:spPr>
          <a:xfrm flipV="1">
            <a:off x="1044901" y="5473955"/>
            <a:ext cx="3876414" cy="47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4CC87EC-46F7-4ADD-AEEE-128EEFF523C9}"/>
              </a:ext>
            </a:extLst>
          </p:cNvPr>
          <p:cNvCxnSpPr>
            <a:cxnSpLocks/>
          </p:cNvCxnSpPr>
          <p:nvPr/>
        </p:nvCxnSpPr>
        <p:spPr>
          <a:xfrm flipH="1">
            <a:off x="1703583" y="4409189"/>
            <a:ext cx="2254208" cy="228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F306B54-D5A6-49B7-8D51-4C0E2E9A3409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2946850" y="4098844"/>
            <a:ext cx="9121" cy="2429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15AB89D-7555-4B11-81B4-F078C4C9A101}"/>
              </a:ext>
            </a:extLst>
          </p:cNvPr>
          <p:cNvSpPr txBox="1"/>
          <p:nvPr/>
        </p:nvSpPr>
        <p:spPr>
          <a:xfrm>
            <a:off x="152204" y="6391820"/>
            <a:ext cx="221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+Z (</a:t>
            </a:r>
            <a:r>
              <a:rPr kumimoji="1" lang="en-US" altLang="ja-JP" dirty="0" err="1"/>
              <a:t>openGL</a:t>
            </a:r>
            <a:r>
              <a:rPr kumimoji="1" lang="en-US" altLang="ja-JP" dirty="0"/>
              <a:t>) 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1E2BDDD-AB0A-4DD3-8A5F-AE2986C6DC7C}"/>
              </a:ext>
            </a:extLst>
          </p:cNvPr>
          <p:cNvSpPr txBox="1"/>
          <p:nvPr/>
        </p:nvSpPr>
        <p:spPr>
          <a:xfrm>
            <a:off x="4021591" y="4283510"/>
            <a:ext cx="159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-</a:t>
            </a:r>
            <a:r>
              <a:rPr kumimoji="1" lang="en-US" altLang="ja-JP" dirty="0"/>
              <a:t>Z (</a:t>
            </a:r>
            <a:r>
              <a:rPr kumimoji="1" lang="en-US" altLang="ja-JP" dirty="0" err="1"/>
              <a:t>openGL</a:t>
            </a:r>
            <a:r>
              <a:rPr kumimoji="1" lang="en-US" altLang="ja-JP" dirty="0"/>
              <a:t>) 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3A9F238-38AA-41DA-9007-93BD341E38FB}"/>
              </a:ext>
            </a:extLst>
          </p:cNvPr>
          <p:cNvSpPr txBox="1"/>
          <p:nvPr/>
        </p:nvSpPr>
        <p:spPr>
          <a:xfrm>
            <a:off x="4496452" y="5022450"/>
            <a:ext cx="159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+X(</a:t>
            </a:r>
            <a:r>
              <a:rPr kumimoji="1" lang="en-US" altLang="ja-JP" dirty="0" err="1"/>
              <a:t>openGL</a:t>
            </a:r>
            <a:r>
              <a:rPr kumimoji="1" lang="en-US" altLang="ja-JP" dirty="0"/>
              <a:t>) 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6BB98C-3024-425E-B779-5644B1CDAD8D}"/>
              </a:ext>
            </a:extLst>
          </p:cNvPr>
          <p:cNvSpPr txBox="1"/>
          <p:nvPr/>
        </p:nvSpPr>
        <p:spPr>
          <a:xfrm>
            <a:off x="152204" y="5140957"/>
            <a:ext cx="159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-X(</a:t>
            </a:r>
            <a:r>
              <a:rPr kumimoji="1" lang="en-US" altLang="ja-JP" dirty="0" err="1"/>
              <a:t>openGL</a:t>
            </a:r>
            <a:r>
              <a:rPr kumimoji="1" lang="en-US" altLang="ja-JP" dirty="0"/>
              <a:t>) 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ABF2A3F-D82B-430E-984B-BB36374A0FF5}"/>
              </a:ext>
            </a:extLst>
          </p:cNvPr>
          <p:cNvSpPr txBox="1"/>
          <p:nvPr/>
        </p:nvSpPr>
        <p:spPr>
          <a:xfrm>
            <a:off x="1356423" y="3914178"/>
            <a:ext cx="159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+Y(</a:t>
            </a:r>
            <a:r>
              <a:rPr kumimoji="1" lang="en-US" altLang="ja-JP" dirty="0" err="1"/>
              <a:t>openGL</a:t>
            </a:r>
            <a:r>
              <a:rPr kumimoji="1" lang="en-US" altLang="ja-JP" dirty="0"/>
              <a:t>) 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3B5B28C-B7CD-4A72-BAC8-BAE1DD5B9466}"/>
              </a:ext>
            </a:extLst>
          </p:cNvPr>
          <p:cNvSpPr txBox="1"/>
          <p:nvPr/>
        </p:nvSpPr>
        <p:spPr>
          <a:xfrm>
            <a:off x="2847236" y="6404259"/>
            <a:ext cx="159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-Y(</a:t>
            </a:r>
            <a:r>
              <a:rPr kumimoji="1" lang="en-US" altLang="ja-JP" dirty="0" err="1"/>
              <a:t>openGL</a:t>
            </a:r>
            <a:r>
              <a:rPr kumimoji="1" lang="en-US" altLang="ja-JP" dirty="0"/>
              <a:t>) 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81B91BB-FBD6-4E2C-BF39-D951B48FE3C6}"/>
              </a:ext>
            </a:extLst>
          </p:cNvPr>
          <p:cNvSpPr txBox="1"/>
          <p:nvPr/>
        </p:nvSpPr>
        <p:spPr>
          <a:xfrm>
            <a:off x="6430028" y="3864099"/>
            <a:ext cx="550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上記　赤字部分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行分 ６</a:t>
            </a:r>
            <a:r>
              <a:rPr lang="ja-JP" altLang="en-US" sz="1400" dirty="0"/>
              <a:t>個の座標で正方形を表示している。</a:t>
            </a:r>
            <a:endParaRPr lang="en-US" altLang="ja-JP" sz="1400" dirty="0"/>
          </a:p>
          <a:p>
            <a:r>
              <a:rPr kumimoji="1" lang="en-US" altLang="ja-JP" sz="1400" dirty="0" err="1"/>
              <a:t>openGL</a:t>
            </a:r>
            <a:r>
              <a:rPr kumimoji="1" lang="ja-JP" altLang="en-US" sz="1400" dirty="0"/>
              <a:t>は三角形ベースで描くので、１つの四角系</a:t>
            </a:r>
            <a:r>
              <a:rPr kumimoji="1" lang="en-US" altLang="ja-JP" sz="1400" dirty="0"/>
              <a:t>=</a:t>
            </a:r>
            <a:r>
              <a:rPr kumimoji="1" lang="ja-JP" altLang="en-US" sz="1400" dirty="0"/>
              <a:t>三角形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つ分。</a:t>
            </a:r>
            <a:endParaRPr kumimoji="1" lang="en-US" altLang="ja-JP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568E35A-552A-4461-BEEA-7B809AD007AB}"/>
              </a:ext>
            </a:extLst>
          </p:cNvPr>
          <p:cNvSpPr txBox="1"/>
          <p:nvPr/>
        </p:nvSpPr>
        <p:spPr>
          <a:xfrm>
            <a:off x="8540449" y="6474404"/>
            <a:ext cx="457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②</a:t>
            </a:r>
            <a:endParaRPr kumimoji="1" lang="en-US" altLang="ja-JP" sz="14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CB67327-976E-4970-9606-338B1BFB3727}"/>
              </a:ext>
            </a:extLst>
          </p:cNvPr>
          <p:cNvGrpSpPr/>
          <p:nvPr/>
        </p:nvGrpSpPr>
        <p:grpSpPr>
          <a:xfrm>
            <a:off x="7127354" y="4801093"/>
            <a:ext cx="1240269" cy="1665383"/>
            <a:chOff x="7127354" y="4252835"/>
            <a:chExt cx="1508670" cy="2213641"/>
          </a:xfrm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EA13055F-4EEC-4C6D-B3A7-BBBE57F518E6}"/>
                </a:ext>
              </a:extLst>
            </p:cNvPr>
            <p:cNvSpPr/>
            <p:nvPr/>
          </p:nvSpPr>
          <p:spPr>
            <a:xfrm>
              <a:off x="7144404" y="4257217"/>
              <a:ext cx="1491620" cy="2209259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B4B742B8-0541-4A90-AF91-59AB165E8F7D}"/>
                </a:ext>
              </a:extLst>
            </p:cNvPr>
            <p:cNvSpPr/>
            <p:nvPr/>
          </p:nvSpPr>
          <p:spPr>
            <a:xfrm rot="10800000">
              <a:off x="7127354" y="4252835"/>
              <a:ext cx="1491620" cy="2209259"/>
            </a:xfrm>
            <a:prstGeom prst="triangle">
              <a:avLst>
                <a:gd name="adj" fmla="val 10000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B558280-D43A-460A-AF55-4308220C640F}"/>
              </a:ext>
            </a:extLst>
          </p:cNvPr>
          <p:cNvSpPr txBox="1"/>
          <p:nvPr/>
        </p:nvSpPr>
        <p:spPr>
          <a:xfrm>
            <a:off x="8339891" y="4486783"/>
            <a:ext cx="2187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③と</a:t>
            </a:r>
            <a:endParaRPr kumimoji="1" lang="en-US" altLang="ja-JP" sz="1400" dirty="0"/>
          </a:p>
          <a:p>
            <a:r>
              <a:rPr kumimoji="1" lang="ja-JP" altLang="en-US" sz="1400" dirty="0"/>
              <a:t>④</a:t>
            </a:r>
            <a:r>
              <a:rPr lang="en-US" altLang="ja-JP" sz="1400" dirty="0"/>
              <a:t>(2</a:t>
            </a:r>
            <a:r>
              <a:rPr lang="ja-JP" altLang="en-US" sz="1400" dirty="0"/>
              <a:t>つ目の三角形）</a:t>
            </a:r>
            <a:endParaRPr kumimoji="1" lang="en-US" altLang="ja-JP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E96B1EA-CD64-4DC6-9D82-F792D3CE1D51}"/>
              </a:ext>
            </a:extLst>
          </p:cNvPr>
          <p:cNvSpPr txBox="1"/>
          <p:nvPr/>
        </p:nvSpPr>
        <p:spPr>
          <a:xfrm>
            <a:off x="6769925" y="4514093"/>
            <a:ext cx="457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⑤</a:t>
            </a:r>
            <a:endParaRPr kumimoji="1" lang="en-US" altLang="ja-JP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28839BC-7C6A-460B-936F-C2F7098880FF}"/>
              </a:ext>
            </a:extLst>
          </p:cNvPr>
          <p:cNvSpPr txBox="1"/>
          <p:nvPr/>
        </p:nvSpPr>
        <p:spPr>
          <a:xfrm>
            <a:off x="6430028" y="6337707"/>
            <a:ext cx="2187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①と</a:t>
            </a:r>
            <a:endParaRPr kumimoji="1" lang="en-US" altLang="ja-JP" sz="1400" dirty="0"/>
          </a:p>
          <a:p>
            <a:r>
              <a:rPr lang="ja-JP" altLang="en-US" sz="1400" dirty="0"/>
              <a:t>⑥</a:t>
            </a:r>
            <a:r>
              <a:rPr lang="en-US" altLang="ja-JP" sz="1400" dirty="0"/>
              <a:t>(2</a:t>
            </a:r>
            <a:r>
              <a:rPr lang="ja-JP" altLang="en-US" sz="1400" dirty="0"/>
              <a:t>つ目の三角形）</a:t>
            </a:r>
            <a:endParaRPr kumimoji="1" lang="en-US" altLang="ja-JP" sz="14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51FDA0-B3A7-403B-B2FC-B3E742E87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4" y="139792"/>
            <a:ext cx="9144000" cy="42946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2800" b="1" dirty="0"/>
              <a:t>■ </a:t>
            </a:r>
            <a:r>
              <a:rPr kumimoji="1" lang="en-US" altLang="ja-JP" sz="2800" b="1" dirty="0" err="1"/>
              <a:t>openGL</a:t>
            </a:r>
            <a:r>
              <a:rPr kumimoji="1" lang="ja-JP" altLang="en-US" sz="2800" b="1" dirty="0"/>
              <a:t>表示の</a:t>
            </a:r>
            <a:r>
              <a:rPr kumimoji="1" lang="ja-JP" altLang="en-US" sz="2700" b="1" dirty="0"/>
              <a:t>ため</a:t>
            </a:r>
            <a:r>
              <a:rPr kumimoji="1" lang="ja-JP" altLang="en-US" sz="2800" b="1" dirty="0"/>
              <a:t>のデータ格納</a:t>
            </a:r>
          </a:p>
        </p:txBody>
      </p:sp>
    </p:spTree>
    <p:extLst>
      <p:ext uri="{BB962C8B-B14F-4D97-AF65-F5344CB8AC3E}">
        <p14:creationId xmlns:p14="http://schemas.microsoft.com/office/powerpoint/2010/main" val="115943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827</Words>
  <Application>Microsoft Office PowerPoint</Application>
  <PresentationFormat>ワイド画面</PresentationFormat>
  <Paragraphs>57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■ プログラム全体フロー</vt:lpstr>
      <vt:lpstr>■ openGL表示のためのデータ格納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 taiko1</dc:creator>
  <cp:lastModifiedBy>sakura taiko1</cp:lastModifiedBy>
  <cp:revision>10</cp:revision>
  <dcterms:created xsi:type="dcterms:W3CDTF">2021-04-24T08:43:45Z</dcterms:created>
  <dcterms:modified xsi:type="dcterms:W3CDTF">2021-09-23T05:25:14Z</dcterms:modified>
</cp:coreProperties>
</file>