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6" r:id="rId1"/>
  </p:sldMasterIdLst>
  <p:notesMasterIdLst>
    <p:notesMasterId r:id="rId6"/>
  </p:notesMasterIdLst>
  <p:sldIdLst>
    <p:sldId id="261" r:id="rId2"/>
    <p:sldId id="260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D7D7D"/>
    <a:srgbClr val="003366"/>
    <a:srgbClr val="B0001D"/>
    <a:srgbClr val="1F3134"/>
    <a:srgbClr val="00A0E9"/>
    <a:srgbClr val="009944"/>
    <a:srgbClr val="FFF100"/>
    <a:srgbClr val="E60012"/>
    <a:srgbClr val="E40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6224" autoAdjust="0"/>
  </p:normalViewPr>
  <p:slideViewPr>
    <p:cSldViewPr>
      <p:cViewPr varScale="1">
        <p:scale>
          <a:sx n="79" d="100"/>
          <a:sy n="79" d="100"/>
        </p:scale>
        <p:origin x="132" y="8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738D-D75D-40B1-BF46-FC9ACBB15E75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198F-549A-4508-B579-8CA394E94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26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827E-404A-42BE-A160-655696A5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466" y="3429000"/>
            <a:ext cx="7155068" cy="0"/>
          </a:xfrm>
          <a:ln>
            <a:solidFill>
              <a:schemeClr val="tx1"/>
            </a:solidFill>
          </a:ln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185BAD-3CED-4FEE-B5D8-BCE844DC36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0AAF1B-0C4A-4398-BA98-D5B176AA5A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46F9050E-5634-4EA3-B360-83633D8E58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38575" y="3778250"/>
            <a:ext cx="4383088" cy="1190561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社名を入力</a:t>
            </a:r>
          </a:p>
        </p:txBody>
      </p:sp>
      <p:sp>
        <p:nvSpPr>
          <p:cNvPr id="7" name="テキスト プレースホルダー 5">
            <a:extLst>
              <a:ext uri="{FF2B5EF4-FFF2-40B4-BE49-F238E27FC236}">
                <a16:creationId xmlns:a16="http://schemas.microsoft.com/office/drawing/2014/main" id="{CB53B960-D380-426E-B01A-8F0A5A8AD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38575" y="5318060"/>
            <a:ext cx="4383088" cy="691536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YYYY</a:t>
            </a:r>
            <a:r>
              <a:rPr kumimoji="1" lang="ja-JP" altLang="en-US" dirty="0"/>
              <a:t>年</a:t>
            </a:r>
            <a:r>
              <a:rPr kumimoji="1" lang="en-US" altLang="ja-JP" dirty="0"/>
              <a:t>MM</a:t>
            </a:r>
            <a:r>
              <a:rPr kumimoji="1" lang="ja-JP" altLang="en-US" dirty="0"/>
              <a:t>月</a:t>
            </a:r>
            <a:r>
              <a:rPr kumimoji="1" lang="en-US" altLang="ja-JP" dirty="0"/>
              <a:t>DD</a:t>
            </a:r>
            <a:r>
              <a:rPr kumimoji="1" lang="ja-JP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51888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9311E-F68C-4701-8498-2CBBFCEB1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目次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6A25F4-89DE-4F58-A545-DCC5193776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E4C7E5-2C2C-4C1B-900C-4FEF0C6CAA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B232D7A6-1B18-4CC4-A924-F02DD2F66F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773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buFont typeface="+mj-lt"/>
              <a:buAutoNum type="arabicPeriod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1D37A1EA-B107-467D-9EA7-A3D6FABE26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853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6" name="テキスト プレースホルダー 10">
            <a:extLst>
              <a:ext uri="{FF2B5EF4-FFF2-40B4-BE49-F238E27FC236}">
                <a16:creationId xmlns:a16="http://schemas.microsoft.com/office/drawing/2014/main" id="{A45A46C7-FB65-47F1-94C1-05E67F7DF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773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buFont typeface="+mj-lt"/>
              <a:buAutoNum type="arabicPeriod" startAt="2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BDA459BE-460D-4F78-B310-CBE8E344E1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8853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7DFE000D-6490-4E4D-9F07-B21C1565A6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4773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buFont typeface="+mj-lt"/>
              <a:buAutoNum type="arabicPeriod" startAt="3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テキスト プレースホルダー 10">
            <a:extLst>
              <a:ext uri="{FF2B5EF4-FFF2-40B4-BE49-F238E27FC236}">
                <a16:creationId xmlns:a16="http://schemas.microsoft.com/office/drawing/2014/main" id="{51BD221F-7778-4158-AD40-43DC207610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8853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672ECA52-B525-4ECC-9C17-A987198017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4773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buFont typeface="+mj-lt"/>
              <a:buAutoNum type="arabicPeriod" startAt="4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F4E1AEC3-31B1-442D-AC49-AE95461064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8853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3" name="テキスト プレースホルダー 10">
            <a:extLst>
              <a:ext uri="{FF2B5EF4-FFF2-40B4-BE49-F238E27FC236}">
                <a16:creationId xmlns:a16="http://schemas.microsoft.com/office/drawing/2014/main" id="{3174BAEE-3703-4FAF-9CE2-38E78FAF844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10709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buFont typeface="+mj-lt"/>
              <a:buAutoNum type="arabicPeriod" startAt="5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4" name="テキスト プレースホルダー 10">
            <a:extLst>
              <a:ext uri="{FF2B5EF4-FFF2-40B4-BE49-F238E27FC236}">
                <a16:creationId xmlns:a16="http://schemas.microsoft.com/office/drawing/2014/main" id="{8C0D46B9-C098-4D3C-9E08-F8230D32C2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04789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5" name="テキスト プレースホルダー 10">
            <a:extLst>
              <a:ext uri="{FF2B5EF4-FFF2-40B4-BE49-F238E27FC236}">
                <a16:creationId xmlns:a16="http://schemas.microsoft.com/office/drawing/2014/main" id="{D92F9985-ADEF-46FC-9E07-EDED4BBAEC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10709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buFont typeface="+mj-lt"/>
              <a:buAutoNum type="arabicPeriod" startAt="6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6" name="テキスト プレースホルダー 10">
            <a:extLst>
              <a:ext uri="{FF2B5EF4-FFF2-40B4-BE49-F238E27FC236}">
                <a16:creationId xmlns:a16="http://schemas.microsoft.com/office/drawing/2014/main" id="{8DD7843F-0DD5-4CD6-8DE3-D446C4AB15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404789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7" name="テキスト プレースホルダー 10">
            <a:extLst>
              <a:ext uri="{FF2B5EF4-FFF2-40B4-BE49-F238E27FC236}">
                <a16:creationId xmlns:a16="http://schemas.microsoft.com/office/drawing/2014/main" id="{E3B37C08-FD62-45B5-B86A-B33221D080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10709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buFont typeface="+mj-lt"/>
              <a:buAutoNum type="arabicPeriod" startAt="7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8" name="テキスト プレースホルダー 10">
            <a:extLst>
              <a:ext uri="{FF2B5EF4-FFF2-40B4-BE49-F238E27FC236}">
                <a16:creationId xmlns:a16="http://schemas.microsoft.com/office/drawing/2014/main" id="{1D15F835-CF97-486F-9613-085CA72CEF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04789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9" name="テキスト プレースホルダー 10">
            <a:extLst>
              <a:ext uri="{FF2B5EF4-FFF2-40B4-BE49-F238E27FC236}">
                <a16:creationId xmlns:a16="http://schemas.microsoft.com/office/drawing/2014/main" id="{F2C67A84-1E01-4055-BF39-C79D941903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10709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buFont typeface="+mj-lt"/>
              <a:buAutoNum type="arabicPeriod" startAt="8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30" name="テキスト プレースホルダー 10">
            <a:extLst>
              <a:ext uri="{FF2B5EF4-FFF2-40B4-BE49-F238E27FC236}">
                <a16:creationId xmlns:a16="http://schemas.microsoft.com/office/drawing/2014/main" id="{1B3DBAB1-B141-4CC4-94E2-42A670EE266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404789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068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A1F23-6C64-4634-BF2B-AD12EC7D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4C9291-5E73-44DA-8560-45BA94E689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344135-B3C5-4EF6-9EF4-C784FF64B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6">
            <a:extLst>
              <a:ext uri="{FF2B5EF4-FFF2-40B4-BE49-F238E27FC236}">
                <a16:creationId xmlns:a16="http://schemas.microsoft.com/office/drawing/2014/main" id="{E9887C17-8B9A-47B2-A86D-F88C21E78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364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649C9-9451-4710-BBC0-5FF3CE6D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CBD575-29FA-494E-9B81-C708AFC833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4B820E-70FB-4D14-8A4F-7BE3FC176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FF6A98DB-7857-49EC-A11C-28A89071BE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137" y="2570511"/>
            <a:ext cx="1575693" cy="15756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1643707-E63B-4303-BBA0-B3E17558A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9EC3E60-5FF9-43F9-8AD4-F033A66A8E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09838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2" name="テキスト プレースホルダー 10">
            <a:extLst>
              <a:ext uri="{FF2B5EF4-FFF2-40B4-BE49-F238E27FC236}">
                <a16:creationId xmlns:a16="http://schemas.microsoft.com/office/drawing/2014/main" id="{5ED937E5-48EC-4A82-B3AA-E9FC891BD4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09838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3" name="図プレースホルダー 5">
            <a:extLst>
              <a:ext uri="{FF2B5EF4-FFF2-40B4-BE49-F238E27FC236}">
                <a16:creationId xmlns:a16="http://schemas.microsoft.com/office/drawing/2014/main" id="{F368B07E-D19D-4FD9-B132-3AF05B9CBD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0137" y="4551495"/>
            <a:ext cx="1575693" cy="15756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テキスト プレースホルダー 10">
            <a:extLst>
              <a:ext uri="{FF2B5EF4-FFF2-40B4-BE49-F238E27FC236}">
                <a16:creationId xmlns:a16="http://schemas.microsoft.com/office/drawing/2014/main" id="{EA776627-E2E3-4A45-BFBB-46BB399FF5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09838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5" name="テキスト プレースホルダー 10">
            <a:extLst>
              <a:ext uri="{FF2B5EF4-FFF2-40B4-BE49-F238E27FC236}">
                <a16:creationId xmlns:a16="http://schemas.microsoft.com/office/drawing/2014/main" id="{2B8986B2-EC3B-4774-A78B-4174DB6AE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09838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6" name="図プレースホルダー 5">
            <a:extLst>
              <a:ext uri="{FF2B5EF4-FFF2-40B4-BE49-F238E27FC236}">
                <a16:creationId xmlns:a16="http://schemas.microsoft.com/office/drawing/2014/main" id="{C1F940A7-7255-42E4-A9AD-2018D8DC61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99884" y="2570511"/>
            <a:ext cx="1575693" cy="15756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9533D2B4-C674-46B8-8FCA-13D1DA479A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49585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A1C4A968-9834-4D2F-9D2C-2BE825D8D50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49585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図プレースホルダー 5">
            <a:extLst>
              <a:ext uri="{FF2B5EF4-FFF2-40B4-BE49-F238E27FC236}">
                <a16:creationId xmlns:a16="http://schemas.microsoft.com/office/drawing/2014/main" id="{C1A95DD1-3B80-4F92-BD21-822E9638A63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99884" y="4551495"/>
            <a:ext cx="1575693" cy="15756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8A087231-1587-4E2B-8255-4BFC170F3F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49585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400C5617-C855-4741-879A-0DBA54454F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949585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4553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25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0"/>
            <a:ext cx="11523307" cy="648072"/>
          </a:xfrm>
          <a:ln>
            <a:noFill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03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01" y="1129004"/>
            <a:ext cx="11523307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901" y="6356350"/>
            <a:ext cx="25208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0081" y="6356350"/>
            <a:ext cx="706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2" r:id="rId2"/>
    <p:sldLayoutId id="2147483693" r:id="rId3"/>
    <p:sldLayoutId id="2147483689" r:id="rId4"/>
    <p:sldLayoutId id="2147483691" r:id="rId5"/>
    <p:sldLayoutId id="214748369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+mj-lt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C85478-0AF5-4718-8112-70942BA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プロジェクト体制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12B5CB6-7DE7-4497-9CB6-D190BEE5722D}"/>
              </a:ext>
            </a:extLst>
          </p:cNvPr>
          <p:cNvSpPr/>
          <p:nvPr/>
        </p:nvSpPr>
        <p:spPr>
          <a:xfrm>
            <a:off x="803683" y="692696"/>
            <a:ext cx="10584635" cy="49232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09B8D227-EFB7-4E2D-9D63-48A1CD69D456}"/>
              </a:ext>
            </a:extLst>
          </p:cNvPr>
          <p:cNvSpPr/>
          <p:nvPr/>
        </p:nvSpPr>
        <p:spPr>
          <a:xfrm>
            <a:off x="939028" y="1772815"/>
            <a:ext cx="10197531" cy="3774803"/>
          </a:xfrm>
          <a:prstGeom prst="roundRect">
            <a:avLst>
              <a:gd name="adj" fmla="val 219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b="1" dirty="0">
                <a:solidFill>
                  <a:schemeClr val="tx1"/>
                </a:solidFill>
                <a:latin typeface="+mn-ea"/>
              </a:rPr>
              <a:t>開発担当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36B4B1E-6BF1-4D71-8BB3-25C110AD7D18}"/>
              </a:ext>
            </a:extLst>
          </p:cNvPr>
          <p:cNvSpPr/>
          <p:nvPr/>
        </p:nvSpPr>
        <p:spPr>
          <a:xfrm>
            <a:off x="1068348" y="1137561"/>
            <a:ext cx="1341797" cy="51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en-US" altLang="ja-JP" sz="1000" b="1" dirty="0">
                <a:solidFill>
                  <a:schemeClr val="tx1"/>
                </a:solidFill>
                <a:latin typeface="+mn-ea"/>
              </a:rPr>
              <a:t>PM</a:t>
            </a:r>
          </a:p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ラクプレ ヤシガニ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66AC1F6-AE9A-4BA7-A8D7-1180A6E7AED0}"/>
              </a:ext>
            </a:extLst>
          </p:cNvPr>
          <p:cNvSpPr/>
          <p:nvPr/>
        </p:nvSpPr>
        <p:spPr>
          <a:xfrm>
            <a:off x="1068349" y="802160"/>
            <a:ext cx="1341795" cy="25057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000" dirty="0">
                <a:solidFill>
                  <a:schemeClr val="bg1"/>
                </a:solidFill>
                <a:latin typeface="+mn-ea"/>
              </a:rPr>
              <a:t>案件責任者</a:t>
            </a: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574CC24D-8D7E-4923-A90E-6FD56B82F2B0}"/>
              </a:ext>
            </a:extLst>
          </p:cNvPr>
          <p:cNvSpPr/>
          <p:nvPr/>
        </p:nvSpPr>
        <p:spPr>
          <a:xfrm>
            <a:off x="1216955" y="2356010"/>
            <a:ext cx="1594778" cy="34760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000" dirty="0">
                <a:solidFill>
                  <a:schemeClr val="bg1"/>
                </a:solidFill>
                <a:latin typeface="+mn-ea"/>
              </a:rPr>
              <a:t>Web</a:t>
            </a:r>
            <a:r>
              <a:rPr kumimoji="1" lang="ja-JP" altLang="en-US" sz="1000" dirty="0">
                <a:solidFill>
                  <a:schemeClr val="bg1"/>
                </a:solidFill>
                <a:latin typeface="+mn-ea"/>
              </a:rPr>
              <a:t>フロントエンド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F6183DF-33CF-4868-9A22-A4DD3BD86B5D}"/>
              </a:ext>
            </a:extLst>
          </p:cNvPr>
          <p:cNvSpPr/>
          <p:nvPr/>
        </p:nvSpPr>
        <p:spPr>
          <a:xfrm>
            <a:off x="1377175" y="2827499"/>
            <a:ext cx="1341797" cy="51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900" dirty="0">
                <a:solidFill>
                  <a:schemeClr val="tx1"/>
                </a:solidFill>
                <a:latin typeface="+mn-ea"/>
              </a:rPr>
              <a:t>リードエンジニア</a:t>
            </a:r>
            <a:endParaRPr kumimoji="1" lang="en-US" altLang="ja-JP" sz="9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900" b="1" dirty="0">
                <a:solidFill>
                  <a:schemeClr val="tx1"/>
                </a:solidFill>
                <a:latin typeface="+mn-ea"/>
              </a:rPr>
              <a:t>フロントデザイナー</a:t>
            </a:r>
            <a:endParaRPr kumimoji="1" lang="ja-JP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89DD78F6-0E4A-4CAE-99CB-CCFA64013FC7}"/>
              </a:ext>
            </a:extLst>
          </p:cNvPr>
          <p:cNvSpPr/>
          <p:nvPr/>
        </p:nvSpPr>
        <p:spPr>
          <a:xfrm>
            <a:off x="1360364" y="3519741"/>
            <a:ext cx="1341797" cy="981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900" dirty="0">
                <a:solidFill>
                  <a:schemeClr val="tx1"/>
                </a:solidFill>
                <a:latin typeface="+mn-ea"/>
              </a:rPr>
              <a:t>メンバーエンジニア</a:t>
            </a:r>
            <a:endParaRPr kumimoji="1" lang="en-US" altLang="ja-JP" sz="9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デベ シロー</a:t>
            </a:r>
            <a:endParaRPr kumimoji="1" lang="en-US" altLang="ja-JP" sz="10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デベ シチロー</a:t>
            </a:r>
            <a:endParaRPr kumimoji="1" lang="en-US" altLang="ja-JP" sz="10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開発担当者</a:t>
            </a:r>
            <a:endParaRPr kumimoji="1" lang="en-US" altLang="ja-JP" sz="10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開発担当者</a:t>
            </a:r>
          </a:p>
        </p:txBody>
      </p: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507F6114-9ADE-41DD-87E9-51D86109F99E}"/>
              </a:ext>
            </a:extLst>
          </p:cNvPr>
          <p:cNvSpPr/>
          <p:nvPr/>
        </p:nvSpPr>
        <p:spPr>
          <a:xfrm>
            <a:off x="3218210" y="2451591"/>
            <a:ext cx="1341795" cy="25057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000" dirty="0">
                <a:solidFill>
                  <a:schemeClr val="bg1"/>
                </a:solidFill>
                <a:latin typeface="+mn-ea"/>
              </a:rPr>
              <a:t>バックエンド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F93013C7-6080-4FAA-8942-D6629EC5C14D}"/>
              </a:ext>
            </a:extLst>
          </p:cNvPr>
          <p:cNvSpPr/>
          <p:nvPr/>
        </p:nvSpPr>
        <p:spPr>
          <a:xfrm>
            <a:off x="3193727" y="2827499"/>
            <a:ext cx="1341797" cy="51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en-US" altLang="ja-JP" sz="1000" b="1" dirty="0">
                <a:solidFill>
                  <a:schemeClr val="tx1"/>
                </a:solidFill>
                <a:latin typeface="+mn-ea"/>
              </a:rPr>
              <a:t>Api </a:t>
            </a: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リード</a:t>
            </a:r>
            <a:endParaRPr kumimoji="1" lang="en-US" altLang="ja-JP" sz="10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デベ サブロー</a:t>
            </a: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826A229B-9874-4576-ADDE-0BBE4DF8DFAF}"/>
              </a:ext>
            </a:extLst>
          </p:cNvPr>
          <p:cNvSpPr/>
          <p:nvPr/>
        </p:nvSpPr>
        <p:spPr>
          <a:xfrm>
            <a:off x="3193725" y="4392441"/>
            <a:ext cx="1341797" cy="107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900" dirty="0">
                <a:solidFill>
                  <a:schemeClr val="tx1"/>
                </a:solidFill>
                <a:latin typeface="+mn-ea"/>
              </a:rPr>
              <a:t>メンバーエンジニア</a:t>
            </a:r>
            <a:endParaRPr kumimoji="1" lang="en-US" altLang="ja-JP" sz="9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デベ ゴロー</a:t>
            </a:r>
            <a:endParaRPr kumimoji="1" lang="en-US" altLang="ja-JP" sz="10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デベ ロクロー</a:t>
            </a:r>
            <a:endParaRPr kumimoji="1" lang="en-US" altLang="ja-JP" sz="10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デベ ハチロー</a:t>
            </a:r>
            <a:endParaRPr kumimoji="1" lang="en-US" altLang="ja-JP" sz="10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デベ クロー</a:t>
            </a:r>
            <a:endParaRPr kumimoji="1" lang="en-US" altLang="ja-JP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DB02D0C4-506D-432D-9F6E-09C04F1F0A16}"/>
              </a:ext>
            </a:extLst>
          </p:cNvPr>
          <p:cNvSpPr/>
          <p:nvPr/>
        </p:nvSpPr>
        <p:spPr>
          <a:xfrm>
            <a:off x="4950858" y="2485090"/>
            <a:ext cx="1341795" cy="25057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000" dirty="0">
                <a:solidFill>
                  <a:schemeClr val="bg1"/>
                </a:solidFill>
                <a:latin typeface="+mn-ea"/>
              </a:rPr>
              <a:t>運営データ系</a:t>
            </a: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8EC33BCE-AC37-4460-A429-1CDB70C3B9B3}"/>
              </a:ext>
            </a:extLst>
          </p:cNvPr>
          <p:cNvSpPr/>
          <p:nvPr/>
        </p:nvSpPr>
        <p:spPr>
          <a:xfrm>
            <a:off x="5010279" y="2834329"/>
            <a:ext cx="1341797" cy="51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データ系リード</a:t>
            </a:r>
            <a:endParaRPr kumimoji="1" lang="en-US" altLang="ja-JP" sz="10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ＸＸＸＸＸ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265B9DF-9D91-4801-96CF-30D73C3942DA}"/>
              </a:ext>
            </a:extLst>
          </p:cNvPr>
          <p:cNvSpPr txBox="1"/>
          <p:nvPr/>
        </p:nvSpPr>
        <p:spPr>
          <a:xfrm>
            <a:off x="646431" y="5741309"/>
            <a:ext cx="10899138" cy="952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en-US" altLang="ja-JP" sz="1200" dirty="0">
                <a:latin typeface="+mn-ea"/>
              </a:rPr>
              <a:t>2023</a:t>
            </a:r>
            <a:r>
              <a:rPr kumimoji="1" lang="ja-JP" altLang="en-US" sz="1200" dirty="0">
                <a:latin typeface="+mn-ea"/>
              </a:rPr>
              <a:t>年</a:t>
            </a:r>
            <a:r>
              <a:rPr kumimoji="1" lang="en-US" altLang="ja-JP" sz="1200" dirty="0">
                <a:latin typeface="+mn-ea"/>
              </a:rPr>
              <a:t>6</a:t>
            </a:r>
            <a:r>
              <a:rPr kumimoji="1" lang="ja-JP" altLang="en-US" sz="1200" dirty="0">
                <a:latin typeface="+mn-ea"/>
              </a:rPr>
              <a:t>月時点で予定しているプロジェクト体制となります。現時点で未決定のメンバーについては、プロジェクト開始前までに決定いたします。</a:t>
            </a:r>
            <a:endParaRPr kumimoji="1" lang="en-US" altLang="ja-JP" sz="1200" dirty="0">
              <a:latin typeface="+mn-ea"/>
            </a:endParaRPr>
          </a:p>
          <a:p>
            <a:pPr marL="285750" indent="-285750" algn="l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ja-JP" altLang="en-US" sz="1200" dirty="0">
                <a:latin typeface="+mn-ea"/>
              </a:rPr>
              <a:t>各プロダクトの開発チームメンバーは、必要に応じ「他プロダクトへのアサイン」や「メンバー追加」を行い、円滑なプロジェクト推進を行います。</a:t>
            </a:r>
            <a:endParaRPr kumimoji="1" lang="en-US" altLang="ja-JP" sz="1200" dirty="0">
              <a:latin typeface="+mn-ea"/>
            </a:endParaRPr>
          </a:p>
          <a:p>
            <a:pPr marL="285750" indent="-285750" algn="l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ja-JP" altLang="en-US" sz="1200" dirty="0">
                <a:latin typeface="+mn-ea"/>
              </a:rPr>
              <a:t>デザインチームはプロダクトによらず共通化し、各プロダクトを跨いだ全体の</a:t>
            </a:r>
            <a:r>
              <a:rPr kumimoji="1" lang="en-US" altLang="ja-JP" sz="1200" dirty="0">
                <a:latin typeface="+mn-ea"/>
              </a:rPr>
              <a:t>UI</a:t>
            </a:r>
            <a:r>
              <a:rPr kumimoji="1" lang="ja-JP" altLang="en-US" sz="1200" dirty="0">
                <a:latin typeface="+mn-ea"/>
              </a:rPr>
              <a:t>／</a:t>
            </a:r>
            <a:r>
              <a:rPr kumimoji="1" lang="en-US" altLang="ja-JP" sz="1200" dirty="0">
                <a:latin typeface="+mn-ea"/>
              </a:rPr>
              <a:t>UX</a:t>
            </a:r>
            <a:r>
              <a:rPr kumimoji="1" lang="ja-JP" altLang="en-US" sz="1200" dirty="0">
                <a:latin typeface="+mn-ea"/>
              </a:rPr>
              <a:t>の品質を担保します。</a:t>
            </a:r>
            <a:endParaRPr kumimoji="1" lang="en-US" altLang="ja-JP" sz="1200" dirty="0">
              <a:latin typeface="+mn-ea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185C9CA-2FD7-40EC-9B86-AF9C5B2767B0}"/>
              </a:ext>
            </a:extLst>
          </p:cNvPr>
          <p:cNvSpPr/>
          <p:nvPr/>
        </p:nvSpPr>
        <p:spPr>
          <a:xfrm>
            <a:off x="3193726" y="3458665"/>
            <a:ext cx="1341797" cy="39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en-US" altLang="ja-JP" sz="1000" b="1" dirty="0">
                <a:solidFill>
                  <a:schemeClr val="tx1"/>
                </a:solidFill>
                <a:latin typeface="+mn-ea"/>
              </a:rPr>
              <a:t>Api </a:t>
            </a: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リード</a:t>
            </a:r>
            <a:endParaRPr kumimoji="1" lang="en-US" altLang="ja-JP" sz="10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デベ サブロー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AD7B68-17BF-FAA4-0AFC-D6048174BD4E}"/>
              </a:ext>
            </a:extLst>
          </p:cNvPr>
          <p:cNvSpPr/>
          <p:nvPr/>
        </p:nvSpPr>
        <p:spPr>
          <a:xfrm>
            <a:off x="3218210" y="3915161"/>
            <a:ext cx="1341797" cy="394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バッチリード</a:t>
            </a:r>
            <a:endParaRPr kumimoji="1" lang="en-US" altLang="ja-JP" sz="10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デベ サブロー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717B83D-E888-E28F-A6D2-D934F826592E}"/>
              </a:ext>
            </a:extLst>
          </p:cNvPr>
          <p:cNvSpPr/>
          <p:nvPr/>
        </p:nvSpPr>
        <p:spPr>
          <a:xfrm>
            <a:off x="6670562" y="2511214"/>
            <a:ext cx="1341795" cy="25057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000" dirty="0">
                <a:solidFill>
                  <a:schemeClr val="bg1"/>
                </a:solidFill>
                <a:latin typeface="+mn-ea"/>
              </a:rPr>
              <a:t>開発者向け</a:t>
            </a:r>
            <a:r>
              <a:rPr kumimoji="1" lang="en-US" altLang="ja-JP" sz="1000" dirty="0">
                <a:solidFill>
                  <a:schemeClr val="bg1"/>
                </a:solidFill>
                <a:latin typeface="+mn-ea"/>
              </a:rPr>
              <a:t>SDK</a:t>
            </a:r>
            <a:endParaRPr kumimoji="1" lang="ja-JP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F14B793-A790-7116-698C-E3A9BD64D407}"/>
              </a:ext>
            </a:extLst>
          </p:cNvPr>
          <p:cNvSpPr/>
          <p:nvPr/>
        </p:nvSpPr>
        <p:spPr>
          <a:xfrm>
            <a:off x="8232662" y="2511214"/>
            <a:ext cx="1341795" cy="25057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000" dirty="0">
                <a:solidFill>
                  <a:schemeClr val="bg1"/>
                </a:solidFill>
                <a:latin typeface="+mn-ea"/>
              </a:rPr>
              <a:t>環境整備関連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6E7CAF-A8E6-4811-D7F4-D993D5ACD63F}"/>
              </a:ext>
            </a:extLst>
          </p:cNvPr>
          <p:cNvSpPr/>
          <p:nvPr/>
        </p:nvSpPr>
        <p:spPr>
          <a:xfrm>
            <a:off x="8271608" y="2869456"/>
            <a:ext cx="1341797" cy="51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パイプライン整備</a:t>
            </a:r>
            <a:endParaRPr kumimoji="1" lang="en-US" altLang="ja-JP" sz="10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ＸＸＸＸＸ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F3253-05FB-9ABF-5691-39EACA62F3C2}"/>
              </a:ext>
            </a:extLst>
          </p:cNvPr>
          <p:cNvSpPr/>
          <p:nvPr/>
        </p:nvSpPr>
        <p:spPr>
          <a:xfrm>
            <a:off x="6716326" y="2853517"/>
            <a:ext cx="1341797" cy="51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en-US" altLang="ja-JP" sz="1000" b="1" dirty="0">
                <a:solidFill>
                  <a:schemeClr val="tx1"/>
                </a:solidFill>
                <a:latin typeface="+mn-ea"/>
              </a:rPr>
              <a:t>SDK</a:t>
            </a: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ビルド担当</a:t>
            </a:r>
          </a:p>
        </p:txBody>
      </p:sp>
    </p:spTree>
    <p:extLst>
      <p:ext uri="{BB962C8B-B14F-4D97-AF65-F5344CB8AC3E}">
        <p14:creationId xmlns:p14="http://schemas.microsoft.com/office/powerpoint/2010/main" val="375011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48C7B6D8-0B2E-49A8-A1B9-BF0D1CAC3626}"/>
              </a:ext>
            </a:extLst>
          </p:cNvPr>
          <p:cNvSpPr/>
          <p:nvPr/>
        </p:nvSpPr>
        <p:spPr>
          <a:xfrm>
            <a:off x="7343625" y="4609262"/>
            <a:ext cx="4297924" cy="1944212"/>
          </a:xfrm>
          <a:prstGeom prst="roundRect">
            <a:avLst>
              <a:gd name="adj" fmla="val 1132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ja-JP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C85478-0AF5-4718-8112-70942BA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プロジェクト体制　</a:t>
            </a:r>
            <a:r>
              <a:rPr kumimoji="1" lang="en-US" altLang="ja-JP" dirty="0"/>
              <a:t>1</a:t>
            </a:r>
            <a:r>
              <a:rPr kumimoji="1" lang="ja-JP" altLang="en-US" dirty="0"/>
              <a:t>ページ目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52EFCA2-EC17-49DD-8770-873939C18807}"/>
              </a:ext>
            </a:extLst>
          </p:cNvPr>
          <p:cNvSpPr/>
          <p:nvPr/>
        </p:nvSpPr>
        <p:spPr>
          <a:xfrm>
            <a:off x="479376" y="1296890"/>
            <a:ext cx="6674188" cy="1008110"/>
          </a:xfrm>
          <a:prstGeom prst="roundRect">
            <a:avLst>
              <a:gd name="adj" fmla="val 76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マネジメントレイヤ</a:t>
            </a: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プロジェクト責任者として、ステアリングコミッティや</a:t>
            </a:r>
            <a:br>
              <a:rPr kumimoji="1" lang="en-US" altLang="ja-JP" sz="1000" dirty="0">
                <a:solidFill>
                  <a:schemeClr val="tx1"/>
                </a:solidFill>
                <a:latin typeface="+mn-ea"/>
              </a:rPr>
            </a:b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方式、方針合意等の重要な会議へ参加します</a:t>
            </a:r>
            <a:endParaRPr kumimoji="1" lang="ja-JP" altLang="en-US" sz="11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109FC3A5-283B-4FB1-843E-2213C101A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643"/>
              </p:ext>
            </p:extLst>
          </p:nvPr>
        </p:nvGraphicFramePr>
        <p:xfrm>
          <a:off x="4943872" y="1436912"/>
          <a:ext cx="2029672" cy="77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672">
                  <a:extLst>
                    <a:ext uri="{9D8B030D-6E8A-4147-A177-3AD203B41FA5}">
                      <a16:colId xmlns:a16="http://schemas.microsoft.com/office/drawing/2014/main" val="2724662138"/>
                    </a:ext>
                  </a:extLst>
                </a:gridCol>
              </a:tblGrid>
              <a:tr h="26166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</a:rPr>
                        <a:t>案件責任者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805539"/>
                  </a:ext>
                </a:extLst>
              </a:tr>
              <a:tr h="51448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PM</a:t>
                      </a:r>
                    </a:p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ラクプレ ヤシガニ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07812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F1C7689-CEE2-4453-9503-DAED6BD4A9D8}"/>
              </a:ext>
            </a:extLst>
          </p:cNvPr>
          <p:cNvSpPr/>
          <p:nvPr/>
        </p:nvSpPr>
        <p:spPr>
          <a:xfrm>
            <a:off x="479377" y="2521027"/>
            <a:ext cx="11111788" cy="4032447"/>
          </a:xfrm>
          <a:prstGeom prst="roundRect">
            <a:avLst>
              <a:gd name="adj" fmla="val 473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ja-JP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1D41A8C-2042-4B53-A845-6C86DD245E2B}"/>
              </a:ext>
            </a:extLst>
          </p:cNvPr>
          <p:cNvSpPr/>
          <p:nvPr/>
        </p:nvSpPr>
        <p:spPr>
          <a:xfrm>
            <a:off x="479376" y="4609258"/>
            <a:ext cx="4297924" cy="1944216"/>
          </a:xfrm>
          <a:prstGeom prst="roundRect">
            <a:avLst>
              <a:gd name="adj" fmla="val 1132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ja-JP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5" name="表 4">
            <a:extLst>
              <a:ext uri="{FF2B5EF4-FFF2-40B4-BE49-F238E27FC236}">
                <a16:creationId xmlns:a16="http://schemas.microsoft.com/office/drawing/2014/main" id="{6DFC33CF-1635-4B35-9B60-B9EFE1368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84899"/>
              </p:ext>
            </p:extLst>
          </p:nvPr>
        </p:nvGraphicFramePr>
        <p:xfrm>
          <a:off x="4441546" y="3601146"/>
          <a:ext cx="1656184" cy="69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724662138"/>
                    </a:ext>
                  </a:extLst>
                </a:gridCol>
              </a:tblGrid>
              <a:tr h="22682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</a:rPr>
                        <a:t>フロントリード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8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</a:rPr>
                        <a:t>開発部</a:t>
                      </a:r>
                      <a:endParaRPr kumimoji="1" lang="en-US" altLang="ja-JP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フロントデザイナー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07812"/>
                  </a:ext>
                </a:extLst>
              </a:tr>
            </a:tbl>
          </a:graphicData>
        </a:graphic>
      </p:graphicFrame>
      <p:graphicFrame>
        <p:nvGraphicFramePr>
          <p:cNvPr id="26" name="表 4">
            <a:extLst>
              <a:ext uri="{FF2B5EF4-FFF2-40B4-BE49-F238E27FC236}">
                <a16:creationId xmlns:a16="http://schemas.microsoft.com/office/drawing/2014/main" id="{928E3D2B-F70A-425F-8A6A-27ADBC04E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36831"/>
              </p:ext>
            </p:extLst>
          </p:nvPr>
        </p:nvGraphicFramePr>
        <p:xfrm>
          <a:off x="6227706" y="3601146"/>
          <a:ext cx="1656184" cy="69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724662138"/>
                    </a:ext>
                  </a:extLst>
                </a:gridCol>
              </a:tblGrid>
              <a:tr h="22682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en-US" altLang="ja-JP" sz="1000" b="0" dirty="0">
                          <a:solidFill>
                            <a:schemeClr val="bg1"/>
                          </a:solidFill>
                        </a:rPr>
                        <a:t>Api</a:t>
                      </a:r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</a:rPr>
                        <a:t>兼バッチ</a:t>
                      </a:r>
                      <a:r>
                        <a:rPr kumimoji="1" lang="en-US" altLang="ja-JP" sz="1000" b="0" dirty="0">
                          <a:solidFill>
                            <a:schemeClr val="bg1"/>
                          </a:solidFill>
                        </a:rPr>
                        <a:t>READ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8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</a:rPr>
                        <a:t>開発部</a:t>
                      </a:r>
                      <a:endParaRPr kumimoji="1" lang="en-US" altLang="ja-JP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デベ ジロー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07812"/>
                  </a:ext>
                </a:extLst>
              </a:tr>
            </a:tbl>
          </a:graphicData>
        </a:graphic>
      </p:graphicFrame>
      <p:graphicFrame>
        <p:nvGraphicFramePr>
          <p:cNvPr id="27" name="表 4">
            <a:extLst>
              <a:ext uri="{FF2B5EF4-FFF2-40B4-BE49-F238E27FC236}">
                <a16:creationId xmlns:a16="http://schemas.microsoft.com/office/drawing/2014/main" id="{60BCF028-4E6F-4408-A968-24261F70E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64624"/>
              </p:ext>
            </p:extLst>
          </p:nvPr>
        </p:nvGraphicFramePr>
        <p:xfrm>
          <a:off x="6227706" y="4681266"/>
          <a:ext cx="1656184" cy="828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724662138"/>
                    </a:ext>
                  </a:extLst>
                </a:gridCol>
              </a:tblGrid>
              <a:tr h="22682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</a:rPr>
                        <a:t>開発担当者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8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</a:rPr>
                        <a:t>開発部</a:t>
                      </a:r>
                      <a:endParaRPr kumimoji="1" lang="en-US" altLang="ja-JP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+mn-ea"/>
                        </a:rPr>
                        <a:t>デベ ゴロー</a:t>
                      </a:r>
                      <a:endParaRPr kumimoji="1" lang="en-US" altLang="ja-JP" sz="20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07812"/>
                  </a:ext>
                </a:extLst>
              </a:tr>
            </a:tbl>
          </a:graphicData>
        </a:graphic>
      </p:graphicFrame>
      <p:graphicFrame>
        <p:nvGraphicFramePr>
          <p:cNvPr id="28" name="表 4">
            <a:extLst>
              <a:ext uri="{FF2B5EF4-FFF2-40B4-BE49-F238E27FC236}">
                <a16:creationId xmlns:a16="http://schemas.microsoft.com/office/drawing/2014/main" id="{E029FC0D-CD74-4284-8BFE-6CBF8D0E6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80876"/>
              </p:ext>
            </p:extLst>
          </p:nvPr>
        </p:nvGraphicFramePr>
        <p:xfrm>
          <a:off x="5807968" y="5761386"/>
          <a:ext cx="2075922" cy="821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922">
                  <a:extLst>
                    <a:ext uri="{9D8B030D-6E8A-4147-A177-3AD203B41FA5}">
                      <a16:colId xmlns:a16="http://schemas.microsoft.com/office/drawing/2014/main" val="2724662138"/>
                    </a:ext>
                  </a:extLst>
                </a:gridCol>
              </a:tblGrid>
              <a:tr h="22682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</a:rPr>
                        <a:t>開発担当者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8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</a:rPr>
                        <a:t>開発部</a:t>
                      </a:r>
                      <a:endParaRPr kumimoji="1" lang="en-US" altLang="ja-JP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デベ ロクロ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―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07812"/>
                  </a:ext>
                </a:extLst>
              </a:tr>
            </a:tbl>
          </a:graphicData>
        </a:graphic>
      </p:graphicFrame>
      <p:graphicFrame>
        <p:nvGraphicFramePr>
          <p:cNvPr id="29" name="表 4">
            <a:extLst>
              <a:ext uri="{FF2B5EF4-FFF2-40B4-BE49-F238E27FC236}">
                <a16:creationId xmlns:a16="http://schemas.microsoft.com/office/drawing/2014/main" id="{E8C34EEC-FC25-4728-9FA8-E0CDB7B01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37031"/>
              </p:ext>
            </p:extLst>
          </p:nvPr>
        </p:nvGraphicFramePr>
        <p:xfrm>
          <a:off x="2881353" y="4777949"/>
          <a:ext cx="1656184" cy="69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724662138"/>
                    </a:ext>
                  </a:extLst>
                </a:gridCol>
              </a:tblGrid>
              <a:tr h="22682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</a:rPr>
                        <a:t>開発担当者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8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</a:rPr>
                        <a:t>開発部</a:t>
                      </a:r>
                      <a:endParaRPr kumimoji="1" lang="en-US" altLang="ja-JP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デベ シチロー</a:t>
                      </a:r>
                      <a:endParaRPr kumimoji="1" lang="en-US" altLang="ja-JP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07812"/>
                  </a:ext>
                </a:extLst>
              </a:tr>
            </a:tbl>
          </a:graphicData>
        </a:graphic>
      </p:graphicFrame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FCF18079-FC47-47B0-A7E3-9817D9DF38CA}"/>
              </a:ext>
            </a:extLst>
          </p:cNvPr>
          <p:cNvCxnSpPr>
            <a:cxnSpLocks/>
            <a:endCxn id="25" idx="0"/>
          </p:cNvCxnSpPr>
          <p:nvPr/>
        </p:nvCxnSpPr>
        <p:spPr>
          <a:xfrm rot="10800000" flipV="1">
            <a:off x="5269638" y="3220668"/>
            <a:ext cx="875814" cy="38047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FF0C55E2-2003-4E3D-B547-8623DC3C9F7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145452" y="3220668"/>
            <a:ext cx="910346" cy="38047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76C2612-23C7-4BF0-A592-AC31C64B443B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3709445" y="4291264"/>
            <a:ext cx="1560193" cy="4866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2A345A8-C8DB-4B1B-9A2D-5A898EAC0493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7055798" y="4291264"/>
            <a:ext cx="0" cy="3900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014E66E-2AC5-4F2B-9E96-2F0CA702A37F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6845929" y="5510068"/>
            <a:ext cx="209869" cy="2513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 4">
            <a:extLst>
              <a:ext uri="{FF2B5EF4-FFF2-40B4-BE49-F238E27FC236}">
                <a16:creationId xmlns:a16="http://schemas.microsoft.com/office/drawing/2014/main" id="{8A835A3F-C7C2-4245-A76E-695004E71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28686"/>
              </p:ext>
            </p:extLst>
          </p:nvPr>
        </p:nvGraphicFramePr>
        <p:xfrm>
          <a:off x="2824163" y="5706733"/>
          <a:ext cx="1656184" cy="72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724662138"/>
                    </a:ext>
                  </a:extLst>
                </a:gridCol>
              </a:tblGrid>
              <a:tr h="22682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</a:rPr>
                        <a:t>開発担当者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8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</a:rPr>
                        <a:t>海発部</a:t>
                      </a:r>
                      <a:endParaRPr kumimoji="1" lang="en-US" altLang="ja-JP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開発担当者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07812"/>
                  </a:ext>
                </a:extLst>
              </a:tr>
            </a:tbl>
          </a:graphicData>
        </a:graphic>
      </p:graphicFrame>
      <p:graphicFrame>
        <p:nvGraphicFramePr>
          <p:cNvPr id="48" name="表 4">
            <a:extLst>
              <a:ext uri="{FF2B5EF4-FFF2-40B4-BE49-F238E27FC236}">
                <a16:creationId xmlns:a16="http://schemas.microsoft.com/office/drawing/2014/main" id="{257B43D0-8639-4568-844E-62737E39A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92899"/>
              </p:ext>
            </p:extLst>
          </p:nvPr>
        </p:nvGraphicFramePr>
        <p:xfrm>
          <a:off x="857528" y="4775159"/>
          <a:ext cx="1656184" cy="728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724662138"/>
                    </a:ext>
                  </a:extLst>
                </a:gridCol>
              </a:tblGrid>
              <a:tr h="22682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</a:rPr>
                        <a:t>開発担当者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8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</a:rPr>
                        <a:t>開発部</a:t>
                      </a:r>
                      <a:endParaRPr kumimoji="1" lang="en-US" altLang="ja-JP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デベ シロー</a:t>
                      </a:r>
                      <a:endParaRPr kumimoji="1" lang="en-US" altLang="ja-JP" sz="14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07812"/>
                  </a:ext>
                </a:extLst>
              </a:tr>
            </a:tbl>
          </a:graphicData>
        </a:graphic>
      </p:graphicFrame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1CF0EBD-1FBA-46C8-964F-040890C2CFAB}"/>
              </a:ext>
            </a:extLst>
          </p:cNvPr>
          <p:cNvCxnSpPr>
            <a:cxnSpLocks/>
            <a:stCxn id="29" idx="2"/>
            <a:endCxn id="47" idx="0"/>
          </p:cNvCxnSpPr>
          <p:nvPr/>
        </p:nvCxnSpPr>
        <p:spPr>
          <a:xfrm flipH="1">
            <a:off x="3652255" y="5472639"/>
            <a:ext cx="57190" cy="2340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D9FD6B52-E8CB-4921-B4C1-DA50586EADAE}"/>
              </a:ext>
            </a:extLst>
          </p:cNvPr>
          <p:cNvCxnSpPr>
            <a:cxnSpLocks/>
            <a:stCxn id="25" idx="2"/>
            <a:endCxn id="48" idx="0"/>
          </p:cNvCxnSpPr>
          <p:nvPr/>
        </p:nvCxnSpPr>
        <p:spPr>
          <a:xfrm rot="5400000">
            <a:off x="3235682" y="2741202"/>
            <a:ext cx="483895" cy="358401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E697C4E-83B6-4792-8B7D-58A83F4EA0E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58708" y="2213060"/>
            <a:ext cx="186744" cy="10700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 4">
            <a:extLst>
              <a:ext uri="{FF2B5EF4-FFF2-40B4-BE49-F238E27FC236}">
                <a16:creationId xmlns:a16="http://schemas.microsoft.com/office/drawing/2014/main" id="{E1FB3419-F6E8-445E-B091-CCFC823C2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73706"/>
              </p:ext>
            </p:extLst>
          </p:nvPr>
        </p:nvGraphicFramePr>
        <p:xfrm>
          <a:off x="869457" y="5761386"/>
          <a:ext cx="1656184" cy="69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724662138"/>
                    </a:ext>
                  </a:extLst>
                </a:gridCol>
              </a:tblGrid>
              <a:tr h="22682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</a:rPr>
                        <a:t>開発担当者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8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</a:rPr>
                        <a:t>開発部</a:t>
                      </a:r>
                      <a:endParaRPr kumimoji="1" lang="en-US" altLang="ja-JP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開発担当者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07812"/>
                  </a:ext>
                </a:extLst>
              </a:tr>
            </a:tbl>
          </a:graphicData>
        </a:graphic>
      </p:graphicFrame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642F3EED-4AED-4CBF-BB37-2174FE9140FE}"/>
              </a:ext>
            </a:extLst>
          </p:cNvPr>
          <p:cNvCxnSpPr>
            <a:cxnSpLocks/>
            <a:stCxn id="48" idx="2"/>
            <a:endCxn id="66" idx="0"/>
          </p:cNvCxnSpPr>
          <p:nvPr/>
        </p:nvCxnSpPr>
        <p:spPr>
          <a:xfrm>
            <a:off x="1685620" y="5503377"/>
            <a:ext cx="11929" cy="2580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A172F9FC-09A8-40FF-9D9D-575E77BD893E}"/>
              </a:ext>
            </a:extLst>
          </p:cNvPr>
          <p:cNvSpPr/>
          <p:nvPr/>
        </p:nvSpPr>
        <p:spPr>
          <a:xfrm>
            <a:off x="7956931" y="4768255"/>
            <a:ext cx="3517113" cy="1641204"/>
          </a:xfrm>
          <a:prstGeom prst="roundRect">
            <a:avLst>
              <a:gd name="adj" fmla="val 7686"/>
            </a:avLst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開発協力会社</a:t>
            </a: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100" dirty="0">
                <a:solidFill>
                  <a:schemeClr val="tx1"/>
                </a:solidFill>
                <a:latin typeface="+mn-ea"/>
              </a:rPr>
              <a:t>開発内容に応じて最適な開発会社を採用</a:t>
            </a:r>
          </a:p>
        </p:txBody>
      </p:sp>
      <p:graphicFrame>
        <p:nvGraphicFramePr>
          <p:cNvPr id="93" name="表 4">
            <a:extLst>
              <a:ext uri="{FF2B5EF4-FFF2-40B4-BE49-F238E27FC236}">
                <a16:creationId xmlns:a16="http://schemas.microsoft.com/office/drawing/2014/main" id="{7481ACD3-3E11-45E2-8D94-7EEDF32B6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8322"/>
              </p:ext>
            </p:extLst>
          </p:nvPr>
        </p:nvGraphicFramePr>
        <p:xfrm>
          <a:off x="8017660" y="4969298"/>
          <a:ext cx="1656184" cy="626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724662138"/>
                    </a:ext>
                  </a:extLst>
                </a:gridCol>
              </a:tblGrid>
              <a:tr h="22682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</a:rPr>
                        <a:t>協力会社</a:t>
                      </a:r>
                      <a:r>
                        <a:rPr kumimoji="1" lang="en-US" altLang="ja-JP" sz="1000" b="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8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デベハチロー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07812"/>
                  </a:ext>
                </a:extLst>
              </a:tr>
            </a:tbl>
          </a:graphicData>
        </a:graphic>
      </p:graphicFrame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0ACE1C64-A9B2-4CB0-9D89-A470927F7D83}"/>
              </a:ext>
            </a:extLst>
          </p:cNvPr>
          <p:cNvCxnSpPr>
            <a:cxnSpLocks/>
            <a:stCxn id="26" idx="2"/>
            <a:endCxn id="93" idx="0"/>
          </p:cNvCxnSpPr>
          <p:nvPr/>
        </p:nvCxnSpPr>
        <p:spPr>
          <a:xfrm rot="16200000" flipH="1">
            <a:off x="7611758" y="3735304"/>
            <a:ext cx="678034" cy="178995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表 4">
            <a:extLst>
              <a:ext uri="{FF2B5EF4-FFF2-40B4-BE49-F238E27FC236}">
                <a16:creationId xmlns:a16="http://schemas.microsoft.com/office/drawing/2014/main" id="{2DF4AEAF-C62C-4F54-9A1D-1DC82FDFF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33654"/>
              </p:ext>
            </p:extLst>
          </p:nvPr>
        </p:nvGraphicFramePr>
        <p:xfrm>
          <a:off x="9755893" y="4969298"/>
          <a:ext cx="1656184" cy="626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724662138"/>
                    </a:ext>
                  </a:extLst>
                </a:gridCol>
              </a:tblGrid>
              <a:tr h="22682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</a:rPr>
                        <a:t>協力会社</a:t>
                      </a:r>
                      <a:r>
                        <a:rPr kumimoji="1" lang="en-US" altLang="ja-JP" sz="1000" b="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8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デベクロー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07812"/>
                  </a:ext>
                </a:extLst>
              </a:tr>
            </a:tbl>
          </a:graphicData>
        </a:graphic>
      </p:graphicFrame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3B42C5D2-BBE1-4814-8CAF-479138CB9712}"/>
              </a:ext>
            </a:extLst>
          </p:cNvPr>
          <p:cNvCxnSpPr>
            <a:cxnSpLocks/>
            <a:stCxn id="26" idx="2"/>
            <a:endCxn id="100" idx="0"/>
          </p:cNvCxnSpPr>
          <p:nvPr/>
        </p:nvCxnSpPr>
        <p:spPr>
          <a:xfrm rot="16200000" flipH="1">
            <a:off x="8480874" y="2866187"/>
            <a:ext cx="678034" cy="352818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2E39C1-9BDB-4B05-ACEF-78D87EB5F2D7}"/>
              </a:ext>
            </a:extLst>
          </p:cNvPr>
          <p:cNvSpPr/>
          <p:nvPr/>
        </p:nvSpPr>
        <p:spPr>
          <a:xfrm>
            <a:off x="8367126" y="712281"/>
            <a:ext cx="3492083" cy="879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900" dirty="0">
                <a:solidFill>
                  <a:schemeClr val="tx1"/>
                </a:solidFill>
                <a:latin typeface="+mn-ea"/>
              </a:rPr>
              <a:t>＜凡例＞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CEE4904-B320-4A42-BEC6-E2ADB1D17F24}"/>
              </a:ext>
            </a:extLst>
          </p:cNvPr>
          <p:cNvSpPr/>
          <p:nvPr/>
        </p:nvSpPr>
        <p:spPr>
          <a:xfrm>
            <a:off x="8472264" y="991016"/>
            <a:ext cx="88256" cy="8717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180975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900" dirty="0">
                <a:solidFill>
                  <a:schemeClr val="tx1"/>
                </a:solidFill>
                <a:latin typeface="+mn-ea"/>
              </a:rPr>
              <a:t>案件責任者：ステコミや意思決定の会議へ出席、最終判断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048FFFE-BC33-4B03-B4CB-EB8604753E0A}"/>
              </a:ext>
            </a:extLst>
          </p:cNvPr>
          <p:cNvSpPr/>
          <p:nvPr/>
        </p:nvSpPr>
        <p:spPr>
          <a:xfrm>
            <a:off x="8472264" y="1209712"/>
            <a:ext cx="88256" cy="8717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180975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900" dirty="0">
                <a:solidFill>
                  <a:schemeClr val="tx1"/>
                </a:solidFill>
                <a:latin typeface="+mn-ea"/>
              </a:rPr>
              <a:t>プロジェクトリーダ：定例／アクション会議へ出席、推進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51D79C0-623D-4843-A8E2-6B3C30F9A8A4}"/>
              </a:ext>
            </a:extLst>
          </p:cNvPr>
          <p:cNvSpPr/>
          <p:nvPr/>
        </p:nvSpPr>
        <p:spPr>
          <a:xfrm>
            <a:off x="8472264" y="1425743"/>
            <a:ext cx="88256" cy="8717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180975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900" dirty="0">
                <a:solidFill>
                  <a:schemeClr val="tx1"/>
                </a:solidFill>
                <a:latin typeface="+mn-ea"/>
              </a:rPr>
              <a:t>プロジェクトメンバー：必要に応じてアドホックに参加</a:t>
            </a:r>
          </a:p>
        </p:txBody>
      </p:sp>
    </p:spTree>
    <p:extLst>
      <p:ext uri="{BB962C8B-B14F-4D97-AF65-F5344CB8AC3E}">
        <p14:creationId xmlns:p14="http://schemas.microsoft.com/office/powerpoint/2010/main" val="423621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2B118-5453-D313-A8C6-8E3D7A9B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プロジェクト体制　２ページ目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B6979A9-D315-9253-DC97-C1CB339F6D43}"/>
              </a:ext>
            </a:extLst>
          </p:cNvPr>
          <p:cNvSpPr/>
          <p:nvPr/>
        </p:nvSpPr>
        <p:spPr>
          <a:xfrm>
            <a:off x="767408" y="2036921"/>
            <a:ext cx="11091800" cy="4488417"/>
          </a:xfrm>
          <a:prstGeom prst="roundRect">
            <a:avLst>
              <a:gd name="adj" fmla="val 58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92288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運営データ系</a:t>
            </a: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、</a:t>
            </a:r>
          </a:p>
          <a:p>
            <a:pPr marL="1792288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更新後のお知らせ文章作成</a:t>
            </a:r>
            <a:endParaRPr kumimoji="1" lang="en-US" altLang="ja-JP" sz="1000" dirty="0">
              <a:solidFill>
                <a:schemeClr val="tx1"/>
              </a:solidFill>
              <a:latin typeface="+mn-ea"/>
            </a:endParaRPr>
          </a:p>
          <a:p>
            <a:pPr marL="1792288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海発業者向けの</a:t>
            </a:r>
            <a:r>
              <a:rPr kumimoji="1" lang="en-US" altLang="ja-JP" sz="1000" dirty="0">
                <a:solidFill>
                  <a:schemeClr val="tx1"/>
                </a:solidFill>
                <a:latin typeface="+mn-ea"/>
              </a:rPr>
              <a:t>SDK</a:t>
            </a: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動作確認などを実施</a:t>
            </a:r>
            <a:endParaRPr kumimoji="1" lang="ja-JP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18E7278-9731-B264-6A96-FEB4D1C1583E}"/>
              </a:ext>
            </a:extLst>
          </p:cNvPr>
          <p:cNvSpPr/>
          <p:nvPr/>
        </p:nvSpPr>
        <p:spPr>
          <a:xfrm>
            <a:off x="767408" y="980729"/>
            <a:ext cx="6674188" cy="1008110"/>
          </a:xfrm>
          <a:prstGeom prst="roundRect">
            <a:avLst>
              <a:gd name="adj" fmla="val 76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マネジメントレイヤ</a:t>
            </a: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プロジェクト責任者として、ステアリングコミッティや</a:t>
            </a:r>
            <a:br>
              <a:rPr kumimoji="1" lang="en-US" altLang="ja-JP" sz="1000" dirty="0">
                <a:solidFill>
                  <a:schemeClr val="tx1"/>
                </a:solidFill>
                <a:latin typeface="+mn-ea"/>
              </a:rPr>
            </a:b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方式、方針合意等の重要な会議へ参加します</a:t>
            </a:r>
            <a:endParaRPr kumimoji="1" lang="ja-JP" altLang="en-US" sz="11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8260A1D-4F52-23A5-3E6A-087422984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4239"/>
              </p:ext>
            </p:extLst>
          </p:nvPr>
        </p:nvGraphicFramePr>
        <p:xfrm>
          <a:off x="5231904" y="1120751"/>
          <a:ext cx="2029672" cy="77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672">
                  <a:extLst>
                    <a:ext uri="{9D8B030D-6E8A-4147-A177-3AD203B41FA5}">
                      <a16:colId xmlns:a16="http://schemas.microsoft.com/office/drawing/2014/main" val="2724662138"/>
                    </a:ext>
                  </a:extLst>
                </a:gridCol>
              </a:tblGrid>
              <a:tr h="26166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</a:rPr>
                        <a:t>案件責任者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805539"/>
                  </a:ext>
                </a:extLst>
              </a:tr>
              <a:tr h="51448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PM</a:t>
                      </a:r>
                    </a:p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ラクプレ ヤシガニ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07812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1DAF3A-076A-2A92-679F-A84CDF3D6838}"/>
              </a:ext>
            </a:extLst>
          </p:cNvPr>
          <p:cNvSpPr/>
          <p:nvPr/>
        </p:nvSpPr>
        <p:spPr>
          <a:xfrm>
            <a:off x="5642408" y="2894812"/>
            <a:ext cx="1341797" cy="51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データ系リード</a:t>
            </a:r>
            <a:endParaRPr kumimoji="1" lang="en-US" altLang="ja-JP" sz="10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10000"/>
              </a:lnSpc>
              <a:spcAft>
                <a:spcPts val="100"/>
              </a:spcAft>
            </a:pP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ＸＸＸＸＸ</a:t>
            </a: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98DAA0E4-79B9-E5CD-CAF1-5280DD1408D7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5744305" y="2325810"/>
            <a:ext cx="1070154" cy="678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95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2D645-6071-636C-E78D-05CE8EDB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プロジェクト体制　３ページ目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1FC6195-EC6D-EBC9-3AE0-1E6BC1C5EEF8}"/>
              </a:ext>
            </a:extLst>
          </p:cNvPr>
          <p:cNvSpPr/>
          <p:nvPr/>
        </p:nvSpPr>
        <p:spPr>
          <a:xfrm>
            <a:off x="767408" y="2036921"/>
            <a:ext cx="5112568" cy="4488417"/>
          </a:xfrm>
          <a:prstGeom prst="roundRect">
            <a:avLst>
              <a:gd name="adj" fmla="val 58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92288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000" dirty="0">
                <a:solidFill>
                  <a:schemeClr val="tx1"/>
                </a:solidFill>
                <a:latin typeface="+mn-ea"/>
              </a:rPr>
              <a:t>SDK</a:t>
            </a: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開発チーム</a:t>
            </a:r>
            <a:endParaRPr kumimoji="1" lang="en-US" altLang="ja-JP" sz="1000" dirty="0">
              <a:solidFill>
                <a:schemeClr val="tx1"/>
              </a:solidFill>
              <a:latin typeface="+mn-ea"/>
            </a:endParaRPr>
          </a:p>
          <a:p>
            <a:pPr marL="1792288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ネイティブや、コンシューマーゲーム</a:t>
            </a:r>
            <a:endParaRPr kumimoji="1" lang="en-US" altLang="ja-JP" sz="1000" dirty="0">
              <a:solidFill>
                <a:schemeClr val="tx1"/>
              </a:solidFill>
              <a:latin typeface="+mn-ea"/>
            </a:endParaRPr>
          </a:p>
          <a:p>
            <a:pPr marL="1792288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関連で公式</a:t>
            </a:r>
            <a:r>
              <a:rPr kumimoji="1" lang="en-US" altLang="ja-JP" sz="1000" dirty="0">
                <a:solidFill>
                  <a:schemeClr val="tx1"/>
                </a:solidFill>
                <a:latin typeface="+mn-ea"/>
              </a:rPr>
              <a:t>API</a:t>
            </a: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連携や基本ダイアログなど</a:t>
            </a:r>
            <a:endParaRPr kumimoji="1" lang="en-US" altLang="ja-JP" sz="1000" dirty="0">
              <a:solidFill>
                <a:schemeClr val="tx1"/>
              </a:solidFill>
              <a:latin typeface="+mn-ea"/>
            </a:endParaRPr>
          </a:p>
          <a:p>
            <a:pPr marL="1792288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の各種呼び出し用のクラスを整備</a:t>
            </a:r>
            <a:endParaRPr kumimoji="1" lang="en-US" altLang="ja-JP" sz="1000" dirty="0">
              <a:solidFill>
                <a:schemeClr val="tx1"/>
              </a:solidFill>
              <a:latin typeface="+mn-ea"/>
            </a:endParaRPr>
          </a:p>
          <a:p>
            <a:pPr marL="1792288">
              <a:lnSpc>
                <a:spcPct val="130000"/>
              </a:lnSpc>
              <a:spcAft>
                <a:spcPts val="600"/>
              </a:spcAft>
            </a:pPr>
            <a:endParaRPr kumimoji="1" lang="en-US" altLang="ja-JP" sz="1000" dirty="0">
              <a:solidFill>
                <a:schemeClr val="tx1"/>
              </a:solidFill>
              <a:latin typeface="+mn-ea"/>
            </a:endParaRPr>
          </a:p>
          <a:p>
            <a:pPr marL="1792288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　　　　　　　　　　　　　　　　　　　　　　　　　　　　　　　　　　　　　　　　　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508BCB6-8623-B9A5-030A-C639F0FF9799}"/>
              </a:ext>
            </a:extLst>
          </p:cNvPr>
          <p:cNvSpPr/>
          <p:nvPr/>
        </p:nvSpPr>
        <p:spPr>
          <a:xfrm>
            <a:off x="1271464" y="824750"/>
            <a:ext cx="6674188" cy="1008110"/>
          </a:xfrm>
          <a:prstGeom prst="roundRect">
            <a:avLst>
              <a:gd name="adj" fmla="val 76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マネジメントレイヤ</a:t>
            </a: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プロジェクト責任者として、ステアリングコミッティや</a:t>
            </a:r>
            <a:br>
              <a:rPr kumimoji="1" lang="en-US" altLang="ja-JP" sz="1000" dirty="0">
                <a:solidFill>
                  <a:schemeClr val="tx1"/>
                </a:solidFill>
                <a:latin typeface="+mn-ea"/>
              </a:rPr>
            </a:b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方式、方針合意等の重要な会議へ参加します</a:t>
            </a:r>
            <a:endParaRPr kumimoji="1" lang="ja-JP" altLang="en-US" sz="11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53DA066-90BB-4704-582B-9FB3E6A6D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94265"/>
              </p:ext>
            </p:extLst>
          </p:nvPr>
        </p:nvGraphicFramePr>
        <p:xfrm>
          <a:off x="5735960" y="964772"/>
          <a:ext cx="2029672" cy="77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672">
                  <a:extLst>
                    <a:ext uri="{9D8B030D-6E8A-4147-A177-3AD203B41FA5}">
                      <a16:colId xmlns:a16="http://schemas.microsoft.com/office/drawing/2014/main" val="2724662138"/>
                    </a:ext>
                  </a:extLst>
                </a:gridCol>
              </a:tblGrid>
              <a:tr h="26166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</a:rPr>
                        <a:t>案件責任者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805539"/>
                  </a:ext>
                </a:extLst>
              </a:tr>
              <a:tr h="51448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PM</a:t>
                      </a:r>
                    </a:p>
                    <a:p>
                      <a:pPr algn="ctr">
                        <a:lnSpc>
                          <a:spcPct val="110000"/>
                        </a:lnSpc>
                        <a:spcAft>
                          <a:spcPts val="100"/>
                        </a:spcAft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ラクプレ ヤシガニ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07812"/>
                  </a:ext>
                </a:extLst>
              </a:tr>
            </a:tbl>
          </a:graphicData>
        </a:graphic>
      </p:graphicFrame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AF297C4-8D75-3113-35F4-03F0F5942C61}"/>
              </a:ext>
            </a:extLst>
          </p:cNvPr>
          <p:cNvSpPr/>
          <p:nvPr/>
        </p:nvSpPr>
        <p:spPr>
          <a:xfrm>
            <a:off x="6312024" y="2036921"/>
            <a:ext cx="5112568" cy="4488417"/>
          </a:xfrm>
          <a:prstGeom prst="roundRect">
            <a:avLst>
              <a:gd name="adj" fmla="val 58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92288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開発環境整備</a:t>
            </a:r>
            <a:endParaRPr kumimoji="1" lang="en-US" altLang="ja-JP" sz="1000" dirty="0">
              <a:solidFill>
                <a:schemeClr val="tx1"/>
              </a:solidFill>
              <a:latin typeface="+mn-ea"/>
            </a:endParaRPr>
          </a:p>
          <a:p>
            <a:pPr marL="1792288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ビルド時の自動デプロイや</a:t>
            </a:r>
            <a:endParaRPr kumimoji="1" lang="en-US" altLang="ja-JP" sz="1000" dirty="0">
              <a:solidFill>
                <a:schemeClr val="tx1"/>
              </a:solidFill>
              <a:latin typeface="+mn-ea"/>
            </a:endParaRPr>
          </a:p>
          <a:p>
            <a:pPr marL="1792288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テストコード</a:t>
            </a:r>
            <a:endParaRPr kumimoji="1" lang="en-US" altLang="ja-JP" sz="1000" dirty="0">
              <a:solidFill>
                <a:schemeClr val="tx1"/>
              </a:solidFill>
              <a:latin typeface="+mn-ea"/>
            </a:endParaRPr>
          </a:p>
          <a:p>
            <a:pPr marL="1792288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000" dirty="0">
                <a:solidFill>
                  <a:schemeClr val="tx1"/>
                </a:solidFill>
                <a:latin typeface="+mn-ea"/>
              </a:rPr>
              <a:t>Chord</a:t>
            </a: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の構文チェック等を</a:t>
            </a:r>
            <a:r>
              <a:rPr kumimoji="1" lang="en-US" altLang="ja-JP" sz="1000" dirty="0">
                <a:solidFill>
                  <a:schemeClr val="tx1"/>
                </a:solidFill>
                <a:latin typeface="+mn-ea"/>
              </a:rPr>
              <a:t>z</a:t>
            </a:r>
            <a:r>
              <a:rPr kumimoji="1" lang="ja-JP" altLang="en-US" sz="1000">
                <a:solidFill>
                  <a:schemeClr val="tx1"/>
                </a:solidFill>
                <a:latin typeface="+mn-ea"/>
              </a:rPr>
              <a:t>実施</a:t>
            </a:r>
            <a:endParaRPr kumimoji="1" lang="en-US" altLang="ja-JP" sz="1000" dirty="0">
              <a:solidFill>
                <a:schemeClr val="tx1"/>
              </a:solidFill>
              <a:latin typeface="+mn-ea"/>
            </a:endParaRPr>
          </a:p>
          <a:p>
            <a:pPr marL="1792288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　　　　　　　　　　　　　　　　　　　　　　　　　　　　　　　　　　　　　　　　　</a:t>
            </a:r>
          </a:p>
          <a:p>
            <a:pPr marL="1792288">
              <a:lnSpc>
                <a:spcPct val="130000"/>
              </a:lnSpc>
              <a:spcAft>
                <a:spcPts val="600"/>
              </a:spcAft>
            </a:pP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5ADF4A-F01C-5703-E9E9-AFA7B6288C18}"/>
              </a:ext>
            </a:extLst>
          </p:cNvPr>
          <p:cNvSpPr/>
          <p:nvPr/>
        </p:nvSpPr>
        <p:spPr>
          <a:xfrm>
            <a:off x="7179272" y="3861048"/>
            <a:ext cx="1341797" cy="816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環境整備関連</a:t>
            </a:r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37DCEA84-1896-CB95-A20B-20E92570A6F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6240419" y="2251296"/>
            <a:ext cx="2120128" cy="10993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0B6E9C54-66C4-409B-618A-D3ECA50544C7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3754568" y="864818"/>
            <a:ext cx="2120126" cy="387233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9CA829D-025F-F2B6-7CBF-21E5F91D805D}"/>
              </a:ext>
            </a:extLst>
          </p:cNvPr>
          <p:cNvSpPr/>
          <p:nvPr/>
        </p:nvSpPr>
        <p:spPr>
          <a:xfrm>
            <a:off x="2207568" y="3861047"/>
            <a:ext cx="1341797" cy="816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000" dirty="0">
                <a:solidFill>
                  <a:schemeClr val="tx1"/>
                </a:solidFill>
                <a:latin typeface="+mn-ea"/>
              </a:rPr>
              <a:t>環境整備関連</a:t>
            </a:r>
          </a:p>
        </p:txBody>
      </p:sp>
    </p:spTree>
    <p:extLst>
      <p:ext uri="{BB962C8B-B14F-4D97-AF65-F5344CB8AC3E}">
        <p14:creationId xmlns:p14="http://schemas.microsoft.com/office/powerpoint/2010/main" val="64962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4D4D4D"/>
      </a:dk1>
      <a:lt1>
        <a:srgbClr val="FFFFFF"/>
      </a:lt1>
      <a:dk2>
        <a:srgbClr val="28889C"/>
      </a:dk2>
      <a:lt2>
        <a:srgbClr val="E7E6E6"/>
      </a:lt2>
      <a:accent1>
        <a:srgbClr val="425563"/>
      </a:accent1>
      <a:accent2>
        <a:srgbClr val="C85A8C"/>
      </a:accent2>
      <a:accent3>
        <a:srgbClr val="CE0106"/>
      </a:accent3>
      <a:accent4>
        <a:srgbClr val="EBC83C"/>
      </a:accent4>
      <a:accent5>
        <a:srgbClr val="00A08C"/>
      </a:accent5>
      <a:accent6>
        <a:srgbClr val="3B5998"/>
      </a:accent6>
      <a:hlink>
        <a:srgbClr val="1DA1F2"/>
      </a:hlink>
      <a:folHlink>
        <a:srgbClr val="954F72"/>
      </a:folHlink>
    </a:clrScheme>
    <a:fontScheme name="メイリオ‗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  <a:effectLst/>
      </a:spPr>
      <a:bodyPr rtlCol="0" anchor="ctr"/>
      <a:lstStyle>
        <a:defPPr algn="ctr">
          <a:lnSpc>
            <a:spcPct val="130000"/>
          </a:lnSpc>
          <a:spcAft>
            <a:spcPts val="600"/>
          </a:spcAft>
          <a:defRPr kumimoji="1" sz="1600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spcAft>
            <a:spcPts val="600"/>
          </a:spcAft>
          <a:defRPr kumimoji="1" sz="16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400</Words>
  <Application>Microsoft Office PowerPoint</Application>
  <PresentationFormat>ワイド画面</PresentationFormat>
  <Paragraphs>106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メイリオ</vt:lpstr>
      <vt:lpstr>游ゴシック</vt:lpstr>
      <vt:lpstr>Arial</vt:lpstr>
      <vt:lpstr>Segoe UI</vt:lpstr>
      <vt:lpstr>Wingdings</vt:lpstr>
      <vt:lpstr>Office テーマ</vt:lpstr>
      <vt:lpstr>プロジェクト体制</vt:lpstr>
      <vt:lpstr>プロジェクト体制　1ページ目</vt:lpstr>
      <vt:lpstr>プロジェクト体制　２ページ目</vt:lpstr>
      <vt:lpstr>プロジェクト体制　３ページ目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2021-02-13T08:28:15Z</dcterms:created>
  <dcterms:modified xsi:type="dcterms:W3CDTF">2023-06-16T16:50:08Z</dcterms:modified>
</cp:coreProperties>
</file>