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56" r:id="rId5"/>
    <p:sldId id="278" r:id="rId6"/>
    <p:sldId id="288" r:id="rId7"/>
    <p:sldId id="279" r:id="rId8"/>
    <p:sldId id="300" r:id="rId9"/>
    <p:sldId id="303" r:id="rId10"/>
    <p:sldId id="299" r:id="rId11"/>
    <p:sldId id="301" r:id="rId12"/>
    <p:sldId id="304" r:id="rId13"/>
    <p:sldId id="302" r:id="rId14"/>
    <p:sldId id="305" r:id="rId15"/>
    <p:sldId id="298"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5238" autoAdjust="0"/>
  </p:normalViewPr>
  <p:slideViewPr>
    <p:cSldViewPr snapToGrid="0" showGuides="1">
      <p:cViewPr varScale="1">
        <p:scale>
          <a:sx n="114" d="100"/>
          <a:sy n="114" d="100"/>
        </p:scale>
        <p:origin x="300" y="10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12/16/2019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6028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529188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5328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95304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870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4210384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38196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158335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93795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12/16/2019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12/16/2019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open?id=16RQztUqCfJOlbooHqYlJrp6Q7iL65uZB"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425265"/>
            <a:ext cx="9144000" cy="1661993"/>
          </a:xfrm>
        </p:spPr>
        <p:txBody>
          <a:bodyPr lIns="0" tIns="0" rIns="0" bIns="0" anchor="t">
            <a:spAutoFit/>
          </a:bodyPr>
          <a:lstStyle/>
          <a:p>
            <a:r>
              <a:rPr lang="en-US" b="1" dirty="0">
                <a:solidFill>
                  <a:schemeClr val="bg1"/>
                </a:solidFill>
              </a:rPr>
              <a:t>CREDIT EDA CASE STUDY Analysis</a:t>
            </a:r>
            <a:endParaRPr lang="en-US" dirty="0">
              <a:solidFill>
                <a:schemeClr val="accent4"/>
              </a:solidFill>
            </a:endParaRPr>
          </a:p>
        </p:txBody>
      </p:sp>
      <p:grpSp>
        <p:nvGrpSpPr>
          <p:cNvPr id="3" name="Group 2">
            <a:extLst>
              <a:ext uri="{FF2B5EF4-FFF2-40B4-BE49-F238E27FC236}">
                <a16:creationId xmlns:a16="http://schemas.microsoft.com/office/drawing/2014/main" id="{A0C64C33-5063-4FDF-AA01-0B761C521A24}"/>
              </a:ext>
            </a:extLst>
          </p:cNvPr>
          <p:cNvGrpSpPr/>
          <p:nvPr/>
        </p:nvGrpSpPr>
        <p:grpSpPr>
          <a:xfrm>
            <a:off x="4325258" y="-1770743"/>
            <a:ext cx="3541486" cy="3769865"/>
            <a:chOff x="4325258" y="-1770743"/>
            <a:chExt cx="3541486" cy="3769865"/>
          </a:xfrm>
        </p:grpSpPr>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747893" y="2712860"/>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itle 1">
            <a:extLst>
              <a:ext uri="{FF2B5EF4-FFF2-40B4-BE49-F238E27FC236}">
                <a16:creationId xmlns:a16="http://schemas.microsoft.com/office/drawing/2014/main" id="{81C9FB5D-EA0B-4868-A837-DF0CB19A7695}"/>
              </a:ext>
            </a:extLst>
          </p:cNvPr>
          <p:cNvSpPr txBox="1">
            <a:spLocks/>
          </p:cNvSpPr>
          <p:nvPr/>
        </p:nvSpPr>
        <p:spPr>
          <a:xfrm>
            <a:off x="8271877" y="5928420"/>
            <a:ext cx="3259986" cy="387798"/>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b="1" dirty="0">
                <a:solidFill>
                  <a:schemeClr val="bg1"/>
                </a:solidFill>
              </a:rPr>
              <a:t>DHEERAJTHEJA ALLURU</a:t>
            </a:r>
            <a:endParaRPr lang="en-US" sz="1400" dirty="0">
              <a:solidFill>
                <a:schemeClr val="accent4"/>
              </a:solidFill>
            </a:endParaRPr>
          </a:p>
          <a:p>
            <a:r>
              <a:rPr lang="en-US" sz="1400" b="1" dirty="0">
                <a:solidFill>
                  <a:schemeClr val="bg1"/>
                </a:solidFill>
              </a:rPr>
              <a:t> V </a:t>
            </a:r>
            <a:r>
              <a:rPr lang="en-US" sz="1400" b="1" dirty="0" err="1">
                <a:solidFill>
                  <a:schemeClr val="bg1"/>
                </a:solidFill>
              </a:rPr>
              <a:t>V</a:t>
            </a:r>
            <a:r>
              <a:rPr lang="en-US" sz="1400" b="1" dirty="0">
                <a:solidFill>
                  <a:schemeClr val="bg1"/>
                </a:solidFill>
              </a:rPr>
              <a:t> SATYA SAI KIRAN  KUSUMANCHI</a:t>
            </a:r>
            <a:endParaRPr lang="en-US" sz="1400" dirty="0">
              <a:solidFill>
                <a:schemeClr val="accent4"/>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Bivariate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655079" y="1378852"/>
            <a:ext cx="6257970" cy="4524315"/>
          </a:xfrm>
          <a:prstGeom prst="rect">
            <a:avLst/>
          </a:prstGeom>
        </p:spPr>
        <p:txBody>
          <a:bodyPr wrap="square">
            <a:spAutoFit/>
          </a:bodyPr>
          <a:lstStyle/>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As observed in the </a:t>
            </a:r>
            <a:r>
              <a:rPr lang="en-US" sz="1600" b="1" dirty="0">
                <a:solidFill>
                  <a:schemeClr val="accent5">
                    <a:lumMod val="75000"/>
                  </a:schemeClr>
                </a:solidFill>
                <a:latin typeface="Calibri" panose="020F0502020204030204" pitchFamily="34" charset="0"/>
                <a:cs typeface="Calibri" panose="020F0502020204030204" pitchFamily="34" charset="0"/>
              </a:rPr>
              <a:t>histplot</a:t>
            </a:r>
            <a:r>
              <a:rPr lang="en-US" sz="1600" dirty="0">
                <a:solidFill>
                  <a:schemeClr val="accent5">
                    <a:lumMod val="75000"/>
                  </a:schemeClr>
                </a:solidFill>
                <a:latin typeface="Calibri" panose="020F0502020204030204" pitchFamily="34" charset="0"/>
                <a:cs typeface="Calibri" panose="020F0502020204030204" pitchFamily="34" charset="0"/>
              </a:rPr>
              <a:t> as drawn between the target and the age in years, it can be inferred that the applicants around age of 30 are more inclined to default the loan</a:t>
            </a:r>
            <a:r>
              <a:rPr lang="en-US" sz="1600" b="1" dirty="0">
                <a:solidFill>
                  <a:schemeClr val="accent5">
                    <a:lumMod val="75000"/>
                  </a:schemeClr>
                </a:solidFill>
                <a:latin typeface="Calibri" panose="020F0502020204030204" pitchFamily="34" charset="0"/>
                <a:cs typeface="Calibri" panose="020F0502020204030204" pitchFamily="34" charset="0"/>
              </a:rPr>
              <a:t>.</a:t>
            </a: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As per the AMT_Income_Total for each value of Target variable (1st row,4th) graph it is observed that the median income of the applicant is less for the applicants who are inclined to default the loan.</a:t>
            </a: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With respect to the annuity, as observed from the below distribution plot (2nd row, 2nd), most of the applicants have some annuity between 0-50000. and in that bracket, it can be inferred that there is more possibility for the people finding difficulty in repaying the loan.</a:t>
            </a: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Amount credit, it is observed that the majority of the applicants fall under the 100000 below and can be inferred the applicants face difficulty in repaying the loans if their credit is nearer to 100000.</a:t>
            </a: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As observed in the </a:t>
            </a:r>
            <a:r>
              <a:rPr lang="en-US" sz="1600" b="1" dirty="0">
                <a:solidFill>
                  <a:schemeClr val="accent5">
                    <a:lumMod val="75000"/>
                  </a:schemeClr>
                </a:solidFill>
                <a:latin typeface="Calibri" panose="020F0502020204030204" pitchFamily="34" charset="0"/>
                <a:cs typeface="Calibri" panose="020F0502020204030204" pitchFamily="34" charset="0"/>
              </a:rPr>
              <a:t>distplot</a:t>
            </a:r>
            <a:r>
              <a:rPr lang="en-US" sz="1600" dirty="0">
                <a:solidFill>
                  <a:schemeClr val="accent5">
                    <a:lumMod val="75000"/>
                  </a:schemeClr>
                </a:solidFill>
                <a:latin typeface="Calibri" panose="020F0502020204030204" pitchFamily="34" charset="0"/>
                <a:cs typeface="Calibri" panose="020F0502020204030204" pitchFamily="34" charset="0"/>
              </a:rPr>
              <a:t> drawn for the number of queries being sent to the credit bureau, it can be inferred that whenever there are more queries, we have seen that the applicants have more difficulty in repaying the loan.</a:t>
            </a:r>
          </a:p>
        </p:txBody>
      </p:sp>
      <p:sp>
        <p:nvSpPr>
          <p:cNvPr id="16" name="Rectangle 15">
            <a:extLst>
              <a:ext uri="{FF2B5EF4-FFF2-40B4-BE49-F238E27FC236}">
                <a16:creationId xmlns:a16="http://schemas.microsoft.com/office/drawing/2014/main" id="{D6489214-43CA-411D-9713-3CC93E877B8C}"/>
              </a:ext>
            </a:extLst>
          </p:cNvPr>
          <p:cNvSpPr/>
          <p:nvPr/>
        </p:nvSpPr>
        <p:spPr>
          <a:xfrm>
            <a:off x="240437" y="955237"/>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find it difficult to repay loan, TARGET: 1,0</a:t>
            </a:r>
            <a:endParaRPr lang="en-US" sz="1400" dirty="0"/>
          </a:p>
        </p:txBody>
      </p:sp>
      <p:pic>
        <p:nvPicPr>
          <p:cNvPr id="8194" name="Picture 2">
            <a:extLst>
              <a:ext uri="{FF2B5EF4-FFF2-40B4-BE49-F238E27FC236}">
                <a16:creationId xmlns:a16="http://schemas.microsoft.com/office/drawing/2014/main" id="{D56DBA72-51B4-45E2-880C-92D7B76DB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62" y="1709462"/>
            <a:ext cx="4458878" cy="196487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E3E3C7F-515B-4502-9C68-079DEC337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31" y="4113214"/>
            <a:ext cx="4565002" cy="227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15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3: Historical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655079" y="1298495"/>
            <a:ext cx="6257970" cy="5293757"/>
          </a:xfrm>
          <a:prstGeom prst="rect">
            <a:avLst/>
          </a:prstGeom>
        </p:spPr>
        <p:txBody>
          <a:bodyPr wrap="square">
            <a:spAutoFit/>
          </a:bodyPr>
          <a:lstStyle/>
          <a:p>
            <a:pPr marL="342900" indent="-342900">
              <a:buFont typeface="Wingdings" panose="05000000000000000000" pitchFamily="2" charset="2"/>
              <a:buChar char="Ø"/>
            </a:pPr>
            <a:r>
              <a:rPr lang="en-US" sz="1600" b="1" dirty="0">
                <a:solidFill>
                  <a:schemeClr val="accent5">
                    <a:lumMod val="75000"/>
                  </a:schemeClr>
                </a:solidFill>
                <a:latin typeface="Calibri" panose="020F0502020204030204" pitchFamily="34" charset="0"/>
                <a:cs typeface="Calibri" panose="020F0502020204030204" pitchFamily="34" charset="0"/>
              </a:rPr>
              <a:t>The Applicants who were having trouble repaying now are having a chance that they were in X-sell for a previous loan. This might be because we have sold the credit product which they might not require.</a:t>
            </a:r>
          </a:p>
          <a:p>
            <a:r>
              <a:rPr lang="en-US" sz="1600" b="1" dirty="0">
                <a:solidFill>
                  <a:schemeClr val="accent5">
                    <a:lumMod val="75000"/>
                  </a:schemeClr>
                </a:solidFill>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Applicants who are having the Annuity below the 100k in the history are most likely to have problem in repaying the loan, It could be possibly they might be taking the new loan for the annuity itself.</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Applicants who has taken loan amount below 500K previously are having trouble paying the loan now.</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If they have a credit history less than 5 Lakhs the chances are, they might be having trouble in clearing the current loan.</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applicants who have taken loan less than 500K worth of goods price might face problem in repaying the loan now.</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b="1" dirty="0">
                <a:solidFill>
                  <a:schemeClr val="accent5">
                    <a:lumMod val="75000"/>
                  </a:schemeClr>
                </a:solidFill>
                <a:latin typeface="Calibri" panose="020F0502020204030204" pitchFamily="34" charset="0"/>
                <a:cs typeface="Calibri" panose="020F0502020204030204" pitchFamily="34" charset="0"/>
              </a:rPr>
              <a:t>Applicants who has less down payment history has more chances of defaulting the loan or delaying the loan payment for current one.</a:t>
            </a:r>
          </a:p>
          <a:p>
            <a:pPr marL="342900" indent="-342900">
              <a:buFont typeface="+mj-lt"/>
              <a:buAutoNum type="arabicPeriod"/>
            </a:pPr>
            <a:endParaRPr lang="en-US" dirty="0"/>
          </a:p>
        </p:txBody>
      </p:sp>
      <p:sp>
        <p:nvSpPr>
          <p:cNvPr id="16" name="Rectangle 15">
            <a:extLst>
              <a:ext uri="{FF2B5EF4-FFF2-40B4-BE49-F238E27FC236}">
                <a16:creationId xmlns:a16="http://schemas.microsoft.com/office/drawing/2014/main" id="{D6489214-43CA-411D-9713-3CC93E877B8C}"/>
              </a:ext>
            </a:extLst>
          </p:cNvPr>
          <p:cNvSpPr/>
          <p:nvPr/>
        </p:nvSpPr>
        <p:spPr>
          <a:xfrm>
            <a:off x="240437" y="955237"/>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find it difficult to repay loan, TARGET: 1</a:t>
            </a:r>
            <a:endParaRPr lang="en-US" sz="1400" dirty="0"/>
          </a:p>
        </p:txBody>
      </p:sp>
      <p:pic>
        <p:nvPicPr>
          <p:cNvPr id="9218" name="Picture 2">
            <a:extLst>
              <a:ext uri="{FF2B5EF4-FFF2-40B4-BE49-F238E27FC236}">
                <a16:creationId xmlns:a16="http://schemas.microsoft.com/office/drawing/2014/main" id="{E94903A1-E829-4C45-99B4-306268F7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70" y="1854368"/>
            <a:ext cx="5063874" cy="374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49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277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Inferences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F27EDBF-9E34-48A3-BF30-EAE2AAD9D3BF}"/>
              </a:ext>
            </a:extLst>
          </p:cNvPr>
          <p:cNvSpPr/>
          <p:nvPr/>
        </p:nvSpPr>
        <p:spPr>
          <a:xfrm>
            <a:off x="628649" y="966097"/>
            <a:ext cx="11220451" cy="5632311"/>
          </a:xfrm>
          <a:prstGeom prst="rect">
            <a:avLst/>
          </a:prstGeom>
        </p:spPr>
        <p:txBody>
          <a:bodyPr wrap="square">
            <a:spAutoFit/>
          </a:bodyPr>
          <a:lstStyle/>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From prior analysis on Age_In_Years, we can infer that the applicants around age of 30 are more inclined to default. - Assumption: This could be because of the less savings or inexperienced financial planning.</a:t>
            </a:r>
          </a:p>
          <a:p>
            <a:endParaRPr lang="en-US"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Applicants who might delay the repayment, most of the are in the income range between 100K to 250K (who fall under non-taxable bracket in India).</a:t>
            </a:r>
          </a:p>
          <a:p>
            <a:endParaRPr lang="en-US"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Applicants with higher Income could have reactively higher credit and annuity but chances of them defaulting/ late payment is less.</a:t>
            </a:r>
          </a:p>
          <a:p>
            <a:endParaRPr lang="en-US"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The price of Goods for which they are taking the loan is in the range of 100K, 750K (1 to 3 times of the income earned).</a:t>
            </a:r>
          </a:p>
          <a:p>
            <a:endParaRPr lang="en-US"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From prior analysis, the correlation between the Income and Loan is not high which meant that the people with relatively low income are also taking more loans.</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As analyzed the Number of queries being sent to the credit bureau, we can infer that whenever there are more queries, the applicants have more difficulty in repaying the loan. This means when bank wanted to query more times for credit score and finally got the loan disbursed the chances are the applicant might default is high</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The Applicants who were having trouble repaying now are having a chance that they were in X-sell for a previous loan. Assumption: This might be because we have sold the financial product which they might not require.</a:t>
            </a:r>
            <a:endParaRPr lang="en-US" b="1"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mj-lt"/>
              <a:buAutoNum type="arabicPeriod"/>
            </a:pPr>
            <a:endParaRPr lang="en-US" b="1" dirty="0"/>
          </a:p>
        </p:txBody>
      </p:sp>
    </p:spTree>
    <p:extLst>
      <p:ext uri="{BB962C8B-B14F-4D97-AF65-F5344CB8AC3E}">
        <p14:creationId xmlns:p14="http://schemas.microsoft.com/office/powerpoint/2010/main" val="422130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5422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EDA Credit Case Study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18394" y="35422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456943"/>
            <a:ext cx="1371600" cy="246221"/>
          </a:xfrm>
          <a:prstGeom prst="rect">
            <a:avLst/>
          </a:prstGeom>
        </p:spPr>
        <p:txBody>
          <a:bodyPr wrap="square" lIns="0" tIns="0" rIns="0" bIns="0" anchor="ctr">
            <a:spAutoFit/>
          </a:bodyPr>
          <a:lstStyle/>
          <a:p>
            <a:pPr algn="ctr"/>
            <a:r>
              <a:rPr lang="en-US" sz="1600" dirty="0">
                <a:solidFill>
                  <a:schemeClr val="bg1"/>
                </a:solidFill>
              </a:rPr>
              <a:t>Objective1</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741965"/>
            <a:ext cx="1371600" cy="246221"/>
          </a:xfrm>
          <a:prstGeom prst="rect">
            <a:avLst/>
          </a:prstGeom>
        </p:spPr>
        <p:txBody>
          <a:bodyPr wrap="square" lIns="0" tIns="0" rIns="0" bIns="0" anchor="ctr">
            <a:spAutoFit/>
          </a:bodyPr>
          <a:lstStyle/>
          <a:p>
            <a:pPr algn="ctr"/>
            <a:r>
              <a:rPr lang="en-US" sz="1600" dirty="0">
                <a:solidFill>
                  <a:schemeClr val="bg1"/>
                </a:solidFill>
              </a:rPr>
              <a:t>Objective 2</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anchor="ctr">
            <a:spAutoFit/>
          </a:bodyPr>
          <a:lstStyle/>
          <a:p>
            <a:pPr algn="ctr"/>
            <a:r>
              <a:rPr lang="en-US" sz="1600" dirty="0">
                <a:solidFill>
                  <a:schemeClr val="bg1"/>
                </a:solidFill>
              </a:rPr>
              <a:t>Data Source</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606329"/>
            <a:ext cx="1371600" cy="246221"/>
          </a:xfrm>
          <a:prstGeom prst="rect">
            <a:avLst/>
          </a:prstGeom>
        </p:spPr>
        <p:txBody>
          <a:bodyPr wrap="square" lIns="0" tIns="0" rIns="0" bIns="0" anchor="ctr">
            <a:spAutoFit/>
          </a:bodyPr>
          <a:lstStyle/>
          <a:p>
            <a:pPr algn="ctr"/>
            <a:r>
              <a:rPr lang="en-US" sz="1600" dirty="0">
                <a:solidFill>
                  <a:schemeClr val="bg1"/>
                </a:solidFill>
              </a:rPr>
              <a:t>Phase 2</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Phase 1 </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Phase 3</a:t>
            </a:r>
          </a:p>
        </p:txBody>
      </p:sp>
      <p:sp>
        <p:nvSpPr>
          <p:cNvPr id="90" name="Rectangle 89">
            <a:extLst>
              <a:ext uri="{FF2B5EF4-FFF2-40B4-BE49-F238E27FC236}">
                <a16:creationId xmlns:a16="http://schemas.microsoft.com/office/drawing/2014/main" id="{79B46693-ED1F-429F-9B11-2794939E3B99}"/>
              </a:ext>
            </a:extLst>
          </p:cNvPr>
          <p:cNvSpPr/>
          <p:nvPr/>
        </p:nvSpPr>
        <p:spPr>
          <a:xfrm>
            <a:off x="6423858" y="4553186"/>
            <a:ext cx="1730295" cy="473784"/>
          </a:xfrm>
          <a:prstGeom prst="rect">
            <a:avLst/>
          </a:prstGeom>
        </p:spPr>
        <p:txBody>
          <a:bodyPr wrap="square" lIns="0" tIns="0" rIns="0" bIns="0" anchor="ctr">
            <a:spAutoFit/>
          </a:bodyPr>
          <a:lstStyle/>
          <a:p>
            <a:pPr algn="ctr">
              <a:lnSpc>
                <a:spcPts val="1900"/>
              </a:lnSpc>
            </a:pPr>
            <a:r>
              <a:rPr lang="en-US" sz="1400" dirty="0">
                <a:solidFill>
                  <a:schemeClr val="accent5">
                    <a:lumMod val="75000"/>
                  </a:schemeClr>
                </a:solidFill>
                <a:latin typeface="Calibri" panose="020F0502020204030204" pitchFamily="34" charset="0"/>
                <a:cs typeface="Calibri" panose="020F0502020204030204" pitchFamily="34" charset="0"/>
              </a:rPr>
              <a:t>EDA_CaseStudy.ipynb attached in the zip file</a:t>
            </a:r>
          </a:p>
        </p:txBody>
      </p:sp>
      <p:sp>
        <p:nvSpPr>
          <p:cNvPr id="91" name="Rectangle 90">
            <a:extLst>
              <a:ext uri="{FF2B5EF4-FFF2-40B4-BE49-F238E27FC236}">
                <a16:creationId xmlns:a16="http://schemas.microsoft.com/office/drawing/2014/main" id="{0F8D1DEA-0363-4C10-925D-1D68E14CCEF4}"/>
              </a:ext>
            </a:extLst>
          </p:cNvPr>
          <p:cNvSpPr/>
          <p:nvPr/>
        </p:nvSpPr>
        <p:spPr>
          <a:xfrm>
            <a:off x="3883422" y="4631549"/>
            <a:ext cx="2278062" cy="1441677"/>
          </a:xfrm>
          <a:prstGeom prst="rect">
            <a:avLst/>
          </a:prstGeom>
        </p:spPr>
        <p:txBody>
          <a:bodyPr wrap="square" lIns="0" tIns="0" rIns="0" bIns="0" anchor="ctr">
            <a:spAutoFit/>
          </a:bodyPr>
          <a:lstStyle/>
          <a:p>
            <a:pPr>
              <a:lnSpc>
                <a:spcPts val="1900"/>
              </a:lnSpc>
            </a:pPr>
            <a:r>
              <a:rPr lang="en-US" sz="1400" dirty="0">
                <a:solidFill>
                  <a:schemeClr val="accent5">
                    <a:lumMod val="75000"/>
                  </a:schemeClr>
                </a:solidFill>
                <a:latin typeface="Calibri" panose="020F0502020204030204" pitchFamily="34" charset="0"/>
                <a:cs typeface="Calibri" panose="020F0502020204030204" pitchFamily="34" charset="0"/>
              </a:rPr>
              <a:t>1.The current applicants who have applied now</a:t>
            </a:r>
          </a:p>
          <a:p>
            <a:pPr>
              <a:lnSpc>
                <a:spcPts val="1900"/>
              </a:lnSpc>
            </a:pPr>
            <a:r>
              <a:rPr lang="en-US" sz="1400" dirty="0">
                <a:solidFill>
                  <a:schemeClr val="accent5">
                    <a:lumMod val="75000"/>
                  </a:schemeClr>
                </a:solidFill>
                <a:latin typeface="Calibri" panose="020F0502020204030204" pitchFamily="34" charset="0"/>
                <a:cs typeface="Calibri" panose="020F0502020204030204" pitchFamily="34" charset="0"/>
              </a:rPr>
              <a:t>2. Historical data for the same customer with previous loan history.</a:t>
            </a:r>
          </a:p>
          <a:p>
            <a:pPr>
              <a:lnSpc>
                <a:spcPts val="1900"/>
              </a:lnSpc>
            </a:pPr>
            <a:r>
              <a:rPr lang="en-US" sz="1400" dirty="0">
                <a:solidFill>
                  <a:schemeClr val="accent5">
                    <a:lumMod val="75000"/>
                  </a:schemeClr>
                </a:solidFill>
                <a:latin typeface="Calibri" panose="020F0502020204030204" pitchFamily="34" charset="0"/>
                <a:cs typeface="Calibri" panose="020F0502020204030204" pitchFamily="34" charset="0"/>
              </a:rPr>
              <a:t>Both can be found </a:t>
            </a:r>
            <a:r>
              <a:rPr lang="en-US" sz="1400" dirty="0">
                <a:solidFill>
                  <a:srgbClr val="C0000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here</a:t>
            </a:r>
            <a:r>
              <a:rPr lang="en-US" sz="1400" dirty="0">
                <a:solidFill>
                  <a:srgbClr val="C00000"/>
                </a:solidFill>
                <a:latin typeface="Calibri" panose="020F0502020204030204" pitchFamily="34" charset="0"/>
                <a:cs typeface="Calibri" panose="020F0502020204030204" pitchFamily="34" charset="0"/>
              </a:rPr>
              <a:t> </a:t>
            </a:r>
          </a:p>
        </p:txBody>
      </p:sp>
      <p:sp>
        <p:nvSpPr>
          <p:cNvPr id="89" name="Rectangle 88">
            <a:extLst>
              <a:ext uri="{FF2B5EF4-FFF2-40B4-BE49-F238E27FC236}">
                <a16:creationId xmlns:a16="http://schemas.microsoft.com/office/drawing/2014/main" id="{AAC2972F-490F-4F2F-8A08-930B8C850374}"/>
              </a:ext>
            </a:extLst>
          </p:cNvPr>
          <p:cNvSpPr/>
          <p:nvPr/>
        </p:nvSpPr>
        <p:spPr>
          <a:xfrm>
            <a:off x="10718727" y="4790078"/>
            <a:ext cx="1348582" cy="1685333"/>
          </a:xfrm>
          <a:prstGeom prst="rect">
            <a:avLst/>
          </a:prstGeom>
        </p:spPr>
        <p:txBody>
          <a:bodyPr wrap="square" lIns="0" tIns="0" rIns="0" bIns="0" anchor="ctr">
            <a:spAutoFit/>
          </a:bodyPr>
          <a:lstStyle/>
          <a:p>
            <a:pPr>
              <a:lnSpc>
                <a:spcPts val="1900"/>
              </a:lnSpc>
            </a:pPr>
            <a:r>
              <a:rPr lang="en-US" sz="1400" b="1" dirty="0">
                <a:solidFill>
                  <a:schemeClr val="accent5">
                    <a:lumMod val="75000"/>
                  </a:schemeClr>
                </a:solidFill>
                <a:cs typeface="Segoe UI" panose="020B0502040204020203" pitchFamily="34" charset="0"/>
              </a:rPr>
              <a:t>Univariate and Bivariate Analysis for the datasets in terms of TARGET variable using the historical (Previous) data.</a:t>
            </a:r>
          </a:p>
        </p:txBody>
      </p:sp>
      <p:sp>
        <p:nvSpPr>
          <p:cNvPr id="92" name="Rectangle 91">
            <a:extLst>
              <a:ext uri="{FF2B5EF4-FFF2-40B4-BE49-F238E27FC236}">
                <a16:creationId xmlns:a16="http://schemas.microsoft.com/office/drawing/2014/main" id="{A69BDC62-882D-49FD-B60A-05F493B04723}"/>
              </a:ext>
            </a:extLst>
          </p:cNvPr>
          <p:cNvSpPr/>
          <p:nvPr/>
        </p:nvSpPr>
        <p:spPr>
          <a:xfrm>
            <a:off x="317500" y="1370620"/>
            <a:ext cx="1310482" cy="2172646"/>
          </a:xfrm>
          <a:prstGeom prst="rect">
            <a:avLst/>
          </a:prstGeom>
        </p:spPr>
        <p:txBody>
          <a:bodyPr wrap="square" lIns="0" tIns="0" rIns="0" bIns="0" anchor="ctr">
            <a:spAutoFit/>
          </a:bodyPr>
          <a:lstStyle/>
          <a:p>
            <a:pPr>
              <a:lnSpc>
                <a:spcPts val="1900"/>
              </a:lnSpc>
            </a:pPr>
            <a:r>
              <a:rPr lang="en-US" sz="1400" dirty="0">
                <a:solidFill>
                  <a:schemeClr val="accent5">
                    <a:lumMod val="75000"/>
                  </a:schemeClr>
                </a:solidFill>
                <a:latin typeface="Calibri" panose="020F0502020204030204" pitchFamily="34" charset="0"/>
                <a:cs typeface="Calibri" panose="020F0502020204030204" pitchFamily="34" charset="0"/>
              </a:rPr>
              <a:t>To ensure that the bad loans are reduced to greater extent by analyzing the underlying pattern of the historical and current data.</a:t>
            </a:r>
          </a:p>
        </p:txBody>
      </p:sp>
      <p:sp>
        <p:nvSpPr>
          <p:cNvPr id="93" name="Rectangle 92">
            <a:extLst>
              <a:ext uri="{FF2B5EF4-FFF2-40B4-BE49-F238E27FC236}">
                <a16:creationId xmlns:a16="http://schemas.microsoft.com/office/drawing/2014/main" id="{FC109BEC-95E0-4EA0-B65C-A8353481F394}"/>
              </a:ext>
            </a:extLst>
          </p:cNvPr>
          <p:cNvSpPr/>
          <p:nvPr/>
        </p:nvSpPr>
        <p:spPr>
          <a:xfrm>
            <a:off x="250429" y="4250710"/>
            <a:ext cx="1348582" cy="1685333"/>
          </a:xfrm>
          <a:prstGeom prst="rect">
            <a:avLst/>
          </a:prstGeom>
        </p:spPr>
        <p:txBody>
          <a:bodyPr wrap="square" lIns="0" tIns="0" rIns="0" bIns="0" anchor="ctr">
            <a:spAutoFit/>
          </a:bodyPr>
          <a:lstStyle/>
          <a:p>
            <a:pPr>
              <a:lnSpc>
                <a:spcPts val="1900"/>
              </a:lnSpc>
            </a:pPr>
            <a:r>
              <a:rPr lang="en-US" sz="1400" dirty="0">
                <a:solidFill>
                  <a:schemeClr val="accent5">
                    <a:lumMod val="75000"/>
                  </a:schemeClr>
                </a:solidFill>
                <a:latin typeface="Calibri" panose="020F0502020204030204" pitchFamily="34" charset="0"/>
                <a:cs typeface="Calibri" panose="020F0502020204030204" pitchFamily="34" charset="0"/>
              </a:rPr>
              <a:t>To ensure that the  intended and reliable  candidates get the loan so that there is no loss to institution.</a:t>
            </a:r>
          </a:p>
        </p:txBody>
      </p:sp>
      <p:sp>
        <p:nvSpPr>
          <p:cNvPr id="32" name="Rectangle 31">
            <a:extLst>
              <a:ext uri="{FF2B5EF4-FFF2-40B4-BE49-F238E27FC236}">
                <a16:creationId xmlns:a16="http://schemas.microsoft.com/office/drawing/2014/main" id="{6FB6F295-B0E3-43A1-AA1C-0F2F7B13AF72}"/>
              </a:ext>
            </a:extLst>
          </p:cNvPr>
          <p:cNvSpPr/>
          <p:nvPr/>
        </p:nvSpPr>
        <p:spPr>
          <a:xfrm>
            <a:off x="10718727" y="3052690"/>
            <a:ext cx="1348582" cy="1441677"/>
          </a:xfrm>
          <a:prstGeom prst="rect">
            <a:avLst/>
          </a:prstGeom>
        </p:spPr>
        <p:txBody>
          <a:bodyPr wrap="square" lIns="0" tIns="0" rIns="0" bIns="0" anchor="ctr">
            <a:spAutoFit/>
          </a:bodyPr>
          <a:lstStyle/>
          <a:p>
            <a:pPr>
              <a:lnSpc>
                <a:spcPts val="1900"/>
              </a:lnSpc>
            </a:pPr>
            <a:r>
              <a:rPr lang="en-US" sz="1400" b="1" dirty="0">
                <a:solidFill>
                  <a:schemeClr val="accent5">
                    <a:lumMod val="75000"/>
                  </a:schemeClr>
                </a:solidFill>
                <a:cs typeface="Segoe UI" panose="020B0502040204020203" pitchFamily="34" charset="0"/>
              </a:rPr>
              <a:t>Univariate and Bivariate Analysis for the datasets in terms of TARGET variable in Application data.</a:t>
            </a:r>
          </a:p>
        </p:txBody>
      </p:sp>
      <p:sp>
        <p:nvSpPr>
          <p:cNvPr id="33" name="Rectangle 32">
            <a:extLst>
              <a:ext uri="{FF2B5EF4-FFF2-40B4-BE49-F238E27FC236}">
                <a16:creationId xmlns:a16="http://schemas.microsoft.com/office/drawing/2014/main" id="{303367B0-5A88-47BC-B771-060EB947D584}"/>
              </a:ext>
            </a:extLst>
          </p:cNvPr>
          <p:cNvSpPr/>
          <p:nvPr/>
        </p:nvSpPr>
        <p:spPr>
          <a:xfrm>
            <a:off x="10481468" y="480591"/>
            <a:ext cx="1678421" cy="2659959"/>
          </a:xfrm>
          <a:prstGeom prst="rect">
            <a:avLst/>
          </a:prstGeom>
        </p:spPr>
        <p:txBody>
          <a:bodyPr wrap="square" lIns="0" tIns="0" rIns="0" bIns="0" anchor="ctr">
            <a:spAutoFit/>
          </a:bodyPr>
          <a:lstStyle/>
          <a:p>
            <a:pPr>
              <a:lnSpc>
                <a:spcPts val="1900"/>
              </a:lnSpc>
            </a:pPr>
            <a:r>
              <a:rPr lang="en-US" sz="1400" b="1" dirty="0">
                <a:solidFill>
                  <a:schemeClr val="accent5">
                    <a:lumMod val="75000"/>
                  </a:schemeClr>
                </a:solidFill>
                <a:latin typeface="Calibri" panose="020F0502020204030204" pitchFamily="34" charset="0"/>
                <a:cs typeface="Calibri" panose="020F0502020204030204" pitchFamily="34" charset="0"/>
              </a:rPr>
              <a:t>Feature Engineering</a:t>
            </a:r>
            <a:r>
              <a:rPr lang="en-US" sz="1400" dirty="0">
                <a:solidFill>
                  <a:schemeClr val="accent5">
                    <a:lumMod val="75000"/>
                  </a:schemeClr>
                </a:solidFill>
                <a:latin typeface="Calibri" panose="020F0502020204030204" pitchFamily="34" charset="0"/>
                <a:cs typeface="Calibri" panose="020F0502020204030204" pitchFamily="34" charset="0"/>
              </a:rPr>
              <a:t>:</a:t>
            </a:r>
          </a:p>
          <a:p>
            <a:pPr marL="285750" indent="-285750">
              <a:lnSpc>
                <a:spcPts val="1900"/>
              </a:lnSpc>
              <a:buFont typeface="Arial" panose="020B0604020202020204" pitchFamily="34" charset="0"/>
              <a:buChar char="•"/>
            </a:pPr>
            <a:r>
              <a:rPr lang="en-US" sz="1200" dirty="0">
                <a:solidFill>
                  <a:schemeClr val="accent5">
                    <a:lumMod val="75000"/>
                  </a:schemeClr>
                </a:solidFill>
                <a:latin typeface="Calibri Light" panose="020F0302020204030204" pitchFamily="34" charset="0"/>
                <a:cs typeface="Calibri Light" panose="020F0302020204030204" pitchFamily="34" charset="0"/>
              </a:rPr>
              <a:t>Load of data.</a:t>
            </a:r>
          </a:p>
          <a:p>
            <a:pPr marL="285750" indent="-285750">
              <a:lnSpc>
                <a:spcPts val="1900"/>
              </a:lnSpc>
              <a:buFont typeface="Arial" panose="020B0604020202020204" pitchFamily="34" charset="0"/>
              <a:buChar char="•"/>
            </a:pPr>
            <a:r>
              <a:rPr lang="en-US" sz="1200" dirty="0">
                <a:solidFill>
                  <a:schemeClr val="accent5">
                    <a:lumMod val="75000"/>
                  </a:schemeClr>
                </a:solidFill>
                <a:latin typeface="Calibri Light" panose="020F0302020204030204" pitchFamily="34" charset="0"/>
                <a:cs typeface="Calibri Light" panose="020F0302020204030204" pitchFamily="34" charset="0"/>
              </a:rPr>
              <a:t>Dropping unnecessary and sparsely(&lt;50%) populated variables.</a:t>
            </a:r>
          </a:p>
          <a:p>
            <a:pPr marL="285750" indent="-285750">
              <a:lnSpc>
                <a:spcPts val="1900"/>
              </a:lnSpc>
              <a:buFont typeface="Arial" panose="020B0604020202020204" pitchFamily="34" charset="0"/>
              <a:buChar char="•"/>
            </a:pPr>
            <a:r>
              <a:rPr lang="en-US" sz="1200" dirty="0">
                <a:solidFill>
                  <a:schemeClr val="accent5">
                    <a:lumMod val="75000"/>
                  </a:schemeClr>
                </a:solidFill>
                <a:latin typeface="Calibri Light" panose="020F0302020204030204" pitchFamily="34" charset="0"/>
                <a:cs typeface="Calibri Light" panose="020F0302020204030204" pitchFamily="34" charset="0"/>
              </a:rPr>
              <a:t>Data Imbalance Checks.</a:t>
            </a:r>
          </a:p>
          <a:p>
            <a:pPr marL="285750" indent="-285750">
              <a:lnSpc>
                <a:spcPts val="1900"/>
              </a:lnSpc>
              <a:buFont typeface="Arial" panose="020B0604020202020204" pitchFamily="34" charset="0"/>
              <a:buChar char="•"/>
            </a:pPr>
            <a:r>
              <a:rPr lang="en-US" sz="1200" dirty="0">
                <a:solidFill>
                  <a:schemeClr val="accent5">
                    <a:lumMod val="75000"/>
                  </a:schemeClr>
                </a:solidFill>
                <a:latin typeface="Calibri Light" panose="020F0302020204030204" pitchFamily="34" charset="0"/>
                <a:cs typeface="Calibri Light" panose="020F0302020204030204" pitchFamily="34" charset="0"/>
              </a:rPr>
              <a:t>Data Imputations using statistical Techniques</a:t>
            </a:r>
            <a:r>
              <a:rPr lang="en-US" sz="1200" dirty="0">
                <a:solidFill>
                  <a:schemeClr val="accent5">
                    <a:lumMod val="75000"/>
                  </a:schemeClr>
                </a:solidFill>
                <a:cs typeface="Segoe UI" panose="020B0502040204020203" pitchFamily="34" charset="0"/>
              </a:rPr>
              <a:t>.</a:t>
            </a:r>
          </a:p>
          <a:p>
            <a:pPr marL="285750" indent="-285750">
              <a:lnSpc>
                <a:spcPts val="1900"/>
              </a:lnSpc>
              <a:buFont typeface="Arial" panose="020B0604020202020204" pitchFamily="34" charset="0"/>
              <a:buChar char="•"/>
            </a:pP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4376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359588" y="522898"/>
            <a:ext cx="483241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9703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1</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13136"/>
            <a:ext cx="472541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A34ED4-FE5E-42EC-BAAA-CE6BFC98D667}"/>
              </a:ext>
            </a:extLst>
          </p:cNvPr>
          <p:cNvSpPr txBox="1"/>
          <p:nvPr/>
        </p:nvSpPr>
        <p:spPr>
          <a:xfrm>
            <a:off x="89086" y="927910"/>
            <a:ext cx="6527540" cy="7909858"/>
          </a:xfrm>
          <a:prstGeom prst="rect">
            <a:avLst/>
          </a:prstGeom>
          <a:noFill/>
        </p:spPr>
        <p:txBody>
          <a:bodyPr wrap="square" rtlCol="0">
            <a:spAutoFit/>
          </a:bodyPr>
          <a:lstStyle/>
          <a:p>
            <a:r>
              <a:rPr lang="en-US" b="1" dirty="0">
                <a:solidFill>
                  <a:schemeClr val="accent5">
                    <a:lumMod val="75000"/>
                  </a:schemeClr>
                </a:solidFill>
                <a:latin typeface="Calibri" panose="020F0502020204030204" pitchFamily="34" charset="0"/>
                <a:cs typeface="Calibri" panose="020F0502020204030204" pitchFamily="34" charset="0"/>
              </a:rPr>
              <a:t>Feature Engineering:</a:t>
            </a:r>
          </a:p>
          <a:p>
            <a:endParaRPr lang="en-US" b="1"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accent5">
                    <a:lumMod val="75000"/>
                  </a:schemeClr>
                </a:solidFill>
                <a:latin typeface="Calibri" panose="020F0502020204030204" pitchFamily="34" charset="0"/>
                <a:cs typeface="Calibri" panose="020F0502020204030204" pitchFamily="34" charset="0"/>
              </a:rPr>
              <a:t>Dropped the Columns </a:t>
            </a:r>
            <a:r>
              <a:rPr lang="en-US" dirty="0">
                <a:solidFill>
                  <a:schemeClr val="accent5">
                    <a:lumMod val="75000"/>
                  </a:schemeClr>
                </a:solidFill>
                <a:latin typeface="Calibri" panose="020F0502020204030204" pitchFamily="34" charset="0"/>
                <a:cs typeface="Calibri" panose="020F0502020204030204" pitchFamily="34" charset="0"/>
              </a:rPr>
              <a:t>which are populated less than 50 %, as these might not be helpful in giving the right understanding of the data.</a:t>
            </a:r>
            <a:endParaRPr lang="en-US" b="1"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accent5">
                    <a:lumMod val="75000"/>
                  </a:schemeClr>
                </a:solidFill>
                <a:latin typeface="Calibri" panose="020F0502020204030204" pitchFamily="34" charset="0"/>
                <a:cs typeface="Calibri" panose="020F0502020204030204" pitchFamily="34" charset="0"/>
              </a:rPr>
              <a:t>Retained only the important columns that are found to be relevant for the analysis.</a:t>
            </a:r>
          </a:p>
          <a:p>
            <a:pPr marL="285750" indent="-285750">
              <a:buFont typeface="Arial" panose="020B0604020202020204" pitchFamily="34" charset="0"/>
              <a:buChar char="•"/>
            </a:pPr>
            <a:r>
              <a:rPr lang="en-US" b="1" dirty="0">
                <a:solidFill>
                  <a:schemeClr val="accent5">
                    <a:lumMod val="75000"/>
                  </a:schemeClr>
                </a:solidFill>
                <a:latin typeface="Calibri" panose="020F0502020204030204" pitchFamily="34" charset="0"/>
                <a:cs typeface="Calibri" panose="020F0502020204030204" pitchFamily="34" charset="0"/>
              </a:rPr>
              <a:t>Data Imputations:</a:t>
            </a:r>
          </a:p>
          <a:p>
            <a:pPr marL="742950" lvl="1"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Categorical Variables: Used MODE for the imputation </a:t>
            </a:r>
          </a:p>
          <a:p>
            <a:pPr lvl="2"/>
            <a:r>
              <a:rPr lang="en-US" sz="1600" dirty="0">
                <a:solidFill>
                  <a:schemeClr val="accent5">
                    <a:lumMod val="75000"/>
                  </a:schemeClr>
                </a:solidFill>
                <a:latin typeface="Calibri" panose="020F0502020204030204" pitchFamily="34" charset="0"/>
                <a:cs typeface="Calibri" panose="020F0502020204030204" pitchFamily="34" charset="0"/>
              </a:rPr>
              <a:t>E.g.: OCCUPATION_TYPE</a:t>
            </a:r>
          </a:p>
          <a:p>
            <a:pPr marL="742950" lvl="1"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Quantitative Variables: Used Median / Mode for the imputation based on outliers. </a:t>
            </a:r>
          </a:p>
          <a:p>
            <a:pPr lvl="1"/>
            <a:r>
              <a:rPr lang="en-US" sz="1600" dirty="0">
                <a:solidFill>
                  <a:schemeClr val="accent5">
                    <a:lumMod val="75000"/>
                  </a:schemeClr>
                </a:solidFill>
                <a:latin typeface="Calibri" panose="020F0502020204030204" pitchFamily="34" charset="0"/>
                <a:cs typeface="Calibri" panose="020F0502020204030204" pitchFamily="34" charset="0"/>
              </a:rPr>
              <a:t>	E.g.:  AMT_ANNUITY, AMS_GOOD_PRICE and   </a:t>
            </a:r>
          </a:p>
          <a:p>
            <a:pPr lvl="1"/>
            <a:r>
              <a:rPr lang="en-US" sz="1600" dirty="0">
                <a:solidFill>
                  <a:schemeClr val="accent5">
                    <a:lumMod val="75000"/>
                  </a:schemeClr>
                </a:solidFill>
                <a:latin typeface="Calibri" panose="020F0502020204030204" pitchFamily="34" charset="0"/>
                <a:cs typeface="Calibri" panose="020F0502020204030204" pitchFamily="34" charset="0"/>
              </a:rPr>
              <a:t>                    CNT_FAM_MEMBERS</a:t>
            </a:r>
            <a:endParaRPr lang="en-US"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accent5">
                    <a:lumMod val="75000"/>
                  </a:schemeClr>
                </a:solidFill>
                <a:latin typeface="Calibri" panose="020F0502020204030204" pitchFamily="34" charset="0"/>
                <a:cs typeface="Calibri" panose="020F0502020204030204" pitchFamily="34" charset="0"/>
              </a:rPr>
              <a:t>Binned the Continuous Variables.</a:t>
            </a:r>
          </a:p>
          <a:p>
            <a:pPr marL="285750" indent="-285750">
              <a:buFont typeface="Arial" panose="020B0604020202020204" pitchFamily="34" charset="0"/>
              <a:buChar char="•"/>
            </a:pPr>
            <a:r>
              <a:rPr lang="en-US" b="1" dirty="0">
                <a:solidFill>
                  <a:schemeClr val="accent5">
                    <a:lumMod val="75000"/>
                  </a:schemeClr>
                </a:solidFill>
                <a:latin typeface="Calibri" panose="020F0502020204030204" pitchFamily="34" charset="0"/>
                <a:cs typeface="Calibri" panose="020F0502020204030204" pitchFamily="34" charset="0"/>
              </a:rPr>
              <a:t>Outliers Identification and Treatment </a:t>
            </a:r>
            <a:r>
              <a:rPr lang="en-US" dirty="0">
                <a:solidFill>
                  <a:schemeClr val="accent5">
                    <a:lumMod val="75000"/>
                  </a:schemeClr>
                </a:solidFill>
                <a:latin typeface="Calibri" panose="020F0502020204030204" pitchFamily="34" charset="0"/>
                <a:cs typeface="Calibri" panose="020F0502020204030204" pitchFamily="34" charset="0"/>
              </a:rPr>
              <a:t>– Chose the columns: </a:t>
            </a:r>
            <a:r>
              <a:rPr lang="en-US" sz="1400" dirty="0">
                <a:solidFill>
                  <a:schemeClr val="accent5">
                    <a:lumMod val="75000"/>
                  </a:schemeClr>
                </a:solidFill>
                <a:latin typeface="Calibri" panose="020F0502020204030204" pitchFamily="34" charset="0"/>
                <a:cs typeface="Calibri" panose="020F0502020204030204" pitchFamily="34" charset="0"/>
              </a:rPr>
              <a:t>CNT_CHILDREN and CNT_FAM_MEMBERS</a:t>
            </a:r>
            <a:r>
              <a:rPr lang="en-US" dirty="0">
                <a:solidFill>
                  <a:schemeClr val="accent5">
                    <a:lumMod val="7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b="1" dirty="0">
                <a:solidFill>
                  <a:schemeClr val="accent5">
                    <a:lumMod val="75000"/>
                  </a:schemeClr>
                </a:solidFill>
                <a:latin typeface="Calibri" panose="020F0502020204030204" pitchFamily="34" charset="0"/>
                <a:cs typeface="Calibri" panose="020F0502020204030204" pitchFamily="34" charset="0"/>
              </a:rPr>
              <a:t>Data Imbalance checks for TARGET</a:t>
            </a:r>
            <a:r>
              <a:rPr lang="en-US" dirty="0">
                <a:solidFill>
                  <a:schemeClr val="accent5">
                    <a:lumMod val="75000"/>
                  </a:schemeClr>
                </a:solidFill>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dirty="0">
                <a:solidFill>
                  <a:schemeClr val="accent5">
                    <a:lumMod val="75000"/>
                  </a:schemeClr>
                </a:solidFill>
                <a:latin typeface="Calibri" panose="020F0502020204030204" pitchFamily="34" charset="0"/>
                <a:cs typeface="Calibri" panose="020F0502020204030204" pitchFamily="34" charset="0"/>
              </a:rPr>
              <a:t>Percentage of clients with difficulty(%) : 8.07</a:t>
            </a:r>
          </a:p>
          <a:p>
            <a:pPr marL="742950" lvl="1" indent="-285750">
              <a:buFont typeface="Arial" panose="020B0604020202020204" pitchFamily="34" charset="0"/>
              <a:buChar char="•"/>
            </a:pPr>
            <a:r>
              <a:rPr lang="en-US" dirty="0">
                <a:solidFill>
                  <a:schemeClr val="accent5">
                    <a:lumMod val="75000"/>
                  </a:schemeClr>
                </a:solidFill>
                <a:latin typeface="Calibri" panose="020F0502020204030204" pitchFamily="34" charset="0"/>
                <a:cs typeface="Calibri" panose="020F0502020204030204" pitchFamily="34" charset="0"/>
              </a:rPr>
              <a:t>Percentage of clients with No difficulty(%): 91.93</a:t>
            </a:r>
          </a:p>
          <a:p>
            <a:pPr marL="742950" lvl="1" indent="-285750">
              <a:buFont typeface="Arial" panose="020B0604020202020204" pitchFamily="34" charset="0"/>
              <a:buChar char="•"/>
            </a:pPr>
            <a:r>
              <a:rPr lang="en-US" dirty="0">
                <a:solidFill>
                  <a:schemeClr val="accent5">
                    <a:lumMod val="75000"/>
                  </a:schemeClr>
                </a:solidFill>
                <a:latin typeface="Calibri" panose="020F0502020204030204" pitchFamily="34" charset="0"/>
                <a:cs typeface="Calibri" panose="020F0502020204030204" pitchFamily="34" charset="0"/>
              </a:rPr>
              <a:t>Ratio of data_imbalance: 11.387:1</a:t>
            </a:r>
          </a:p>
          <a:p>
            <a:pPr lvl="1"/>
            <a:endParaRPr lang="en-US" dirty="0"/>
          </a:p>
          <a:p>
            <a:pPr lvl="1"/>
            <a:endParaRPr lang="en-US" dirty="0"/>
          </a:p>
          <a:p>
            <a:pPr lvl="1"/>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2050" name="Picture 2">
            <a:extLst>
              <a:ext uri="{FF2B5EF4-FFF2-40B4-BE49-F238E27FC236}">
                <a16:creationId xmlns:a16="http://schemas.microsoft.com/office/drawing/2014/main" id="{4D234162-447D-4604-A65C-7879AFC13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087" y="836129"/>
            <a:ext cx="5249200" cy="18403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1EC5DFCD-EB20-448A-BB7F-E736DD6ED4A5}"/>
              </a:ext>
            </a:extLst>
          </p:cNvPr>
          <p:cNvGrpSpPr/>
          <p:nvPr/>
        </p:nvGrpSpPr>
        <p:grpSpPr>
          <a:xfrm>
            <a:off x="6910711" y="2936552"/>
            <a:ext cx="2865083" cy="1748563"/>
            <a:chOff x="6847087" y="2676468"/>
            <a:chExt cx="2865083" cy="1748563"/>
          </a:xfrm>
        </p:grpSpPr>
        <p:pic>
          <p:nvPicPr>
            <p:cNvPr id="2052" name="Picture 4">
              <a:extLst>
                <a:ext uri="{FF2B5EF4-FFF2-40B4-BE49-F238E27FC236}">
                  <a16:creationId xmlns:a16="http://schemas.microsoft.com/office/drawing/2014/main" id="{FB42EAAC-B64C-4D83-800E-D6C5A5348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7087" y="2930384"/>
              <a:ext cx="2314668" cy="14946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FBA3774-76BF-41B1-8ACC-596F00FCA049}"/>
                </a:ext>
              </a:extLst>
            </p:cNvPr>
            <p:cNvSpPr txBox="1"/>
            <p:nvPr/>
          </p:nvSpPr>
          <p:spPr>
            <a:xfrm>
              <a:off x="7652551" y="2676468"/>
              <a:ext cx="2059619" cy="253916"/>
            </a:xfrm>
            <a:prstGeom prst="rect">
              <a:avLst/>
            </a:prstGeom>
            <a:noFill/>
          </p:spPr>
          <p:txBody>
            <a:bodyPr wrap="square" rtlCol="0">
              <a:spAutoFit/>
            </a:bodyPr>
            <a:lstStyle/>
            <a:p>
              <a:r>
                <a:rPr lang="en-US" sz="1000" b="1" dirty="0"/>
                <a:t>Data Imbalance </a:t>
              </a:r>
            </a:p>
          </p:txBody>
        </p:sp>
      </p:grpSp>
      <p:cxnSp>
        <p:nvCxnSpPr>
          <p:cNvPr id="17" name="Straight Connector 16">
            <a:extLst>
              <a:ext uri="{FF2B5EF4-FFF2-40B4-BE49-F238E27FC236}">
                <a16:creationId xmlns:a16="http://schemas.microsoft.com/office/drawing/2014/main" id="{7A9599AE-DA04-44AA-A7E7-E821097F9928}"/>
              </a:ext>
            </a:extLst>
          </p:cNvPr>
          <p:cNvCxnSpPr/>
          <p:nvPr/>
        </p:nvCxnSpPr>
        <p:spPr>
          <a:xfrm>
            <a:off x="6942338" y="2880655"/>
            <a:ext cx="5153949"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F82C3D-055A-4469-8C4F-8C4E336EE3BA}"/>
              </a:ext>
            </a:extLst>
          </p:cNvPr>
          <p:cNvCxnSpPr>
            <a:cxnSpLocks/>
          </p:cNvCxnSpPr>
          <p:nvPr/>
        </p:nvCxnSpPr>
        <p:spPr>
          <a:xfrm>
            <a:off x="9471687" y="3019156"/>
            <a:ext cx="0" cy="358583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7D8D937-CEF8-4D7C-A1EC-1BB8A589E760}"/>
              </a:ext>
            </a:extLst>
          </p:cNvPr>
          <p:cNvGrpSpPr/>
          <p:nvPr/>
        </p:nvGrpSpPr>
        <p:grpSpPr>
          <a:xfrm>
            <a:off x="9438182" y="2989698"/>
            <a:ext cx="2658105" cy="3772291"/>
            <a:chOff x="9532213" y="2964957"/>
            <a:chExt cx="2844774" cy="3354979"/>
          </a:xfrm>
        </p:grpSpPr>
        <p:pic>
          <p:nvPicPr>
            <p:cNvPr id="18" name="Picture 17">
              <a:extLst>
                <a:ext uri="{FF2B5EF4-FFF2-40B4-BE49-F238E27FC236}">
                  <a16:creationId xmlns:a16="http://schemas.microsoft.com/office/drawing/2014/main" id="{076E132A-BBD6-4888-A984-FA6F1EF07194}"/>
                </a:ext>
              </a:extLst>
            </p:cNvPr>
            <p:cNvPicPr>
              <a:picLocks noChangeAspect="1"/>
            </p:cNvPicPr>
            <p:nvPr/>
          </p:nvPicPr>
          <p:blipFill rotWithShape="1">
            <a:blip r:embed="rId5"/>
            <a:srcRect r="10956"/>
            <a:stretch/>
          </p:blipFill>
          <p:spPr>
            <a:xfrm>
              <a:off x="9702149" y="4848509"/>
              <a:ext cx="2517814" cy="1471427"/>
            </a:xfrm>
            <a:prstGeom prst="rect">
              <a:avLst/>
            </a:prstGeom>
          </p:spPr>
        </p:pic>
        <p:grpSp>
          <p:nvGrpSpPr>
            <p:cNvPr id="24" name="Group 23">
              <a:extLst>
                <a:ext uri="{FF2B5EF4-FFF2-40B4-BE49-F238E27FC236}">
                  <a16:creationId xmlns:a16="http://schemas.microsoft.com/office/drawing/2014/main" id="{CC7C9AFB-F859-44D3-920F-FA8A0C5499AB}"/>
                </a:ext>
              </a:extLst>
            </p:cNvPr>
            <p:cNvGrpSpPr/>
            <p:nvPr/>
          </p:nvGrpSpPr>
          <p:grpSpPr>
            <a:xfrm>
              <a:off x="9532213" y="2964957"/>
              <a:ext cx="2844774" cy="1750486"/>
              <a:chOff x="9532213" y="2964957"/>
              <a:chExt cx="2844774" cy="1750486"/>
            </a:xfrm>
          </p:grpSpPr>
          <p:sp>
            <p:nvSpPr>
              <p:cNvPr id="19" name="TextBox 18">
                <a:extLst>
                  <a:ext uri="{FF2B5EF4-FFF2-40B4-BE49-F238E27FC236}">
                    <a16:creationId xmlns:a16="http://schemas.microsoft.com/office/drawing/2014/main" id="{0AB58DA1-4D27-456F-BA4A-DAE1FC473D85}"/>
                  </a:ext>
                </a:extLst>
              </p:cNvPr>
              <p:cNvSpPr txBox="1"/>
              <p:nvPr/>
            </p:nvSpPr>
            <p:spPr>
              <a:xfrm>
                <a:off x="9532213" y="2964957"/>
                <a:ext cx="2844774" cy="355848"/>
              </a:xfrm>
              <a:prstGeom prst="rect">
                <a:avLst/>
              </a:prstGeom>
              <a:noFill/>
            </p:spPr>
            <p:txBody>
              <a:bodyPr wrap="square" rtlCol="0">
                <a:spAutoFit/>
              </a:bodyPr>
              <a:lstStyle/>
              <a:p>
                <a:r>
                  <a:rPr lang="en-US" sz="1000" b="1" dirty="0"/>
                  <a:t>Outliers Treatment – (Spread of Family members Count)</a:t>
                </a:r>
              </a:p>
            </p:txBody>
          </p:sp>
          <p:pic>
            <p:nvPicPr>
              <p:cNvPr id="23" name="Picture 22">
                <a:extLst>
                  <a:ext uri="{FF2B5EF4-FFF2-40B4-BE49-F238E27FC236}">
                    <a16:creationId xmlns:a16="http://schemas.microsoft.com/office/drawing/2014/main" id="{8EE1C990-0C86-45E2-A49F-510AFE240A5C}"/>
                  </a:ext>
                </a:extLst>
              </p:cNvPr>
              <p:cNvPicPr>
                <a:picLocks noChangeAspect="1"/>
              </p:cNvPicPr>
              <p:nvPr/>
            </p:nvPicPr>
            <p:blipFill>
              <a:blip r:embed="rId6"/>
              <a:stretch>
                <a:fillRect/>
              </a:stretch>
            </p:blipFill>
            <p:spPr>
              <a:xfrm>
                <a:off x="9816225" y="3336228"/>
                <a:ext cx="2403716" cy="1379215"/>
              </a:xfrm>
              <a:prstGeom prst="rect">
                <a:avLst/>
              </a:prstGeom>
            </p:spPr>
          </p:pic>
        </p:grpSp>
      </p:grpSp>
      <p:grpSp>
        <p:nvGrpSpPr>
          <p:cNvPr id="28" name="Group 27">
            <a:extLst>
              <a:ext uri="{FF2B5EF4-FFF2-40B4-BE49-F238E27FC236}">
                <a16:creationId xmlns:a16="http://schemas.microsoft.com/office/drawing/2014/main" id="{6B60EB11-BE5F-4C12-9E91-CD274DAA1410}"/>
              </a:ext>
            </a:extLst>
          </p:cNvPr>
          <p:cNvGrpSpPr/>
          <p:nvPr/>
        </p:nvGrpSpPr>
        <p:grpSpPr>
          <a:xfrm>
            <a:off x="6664403" y="4939030"/>
            <a:ext cx="2484591" cy="1665955"/>
            <a:chOff x="6667130" y="5044595"/>
            <a:chExt cx="2484591" cy="1813405"/>
          </a:xfrm>
        </p:grpSpPr>
        <p:pic>
          <p:nvPicPr>
            <p:cNvPr id="27" name="Picture 26">
              <a:extLst>
                <a:ext uri="{FF2B5EF4-FFF2-40B4-BE49-F238E27FC236}">
                  <a16:creationId xmlns:a16="http://schemas.microsoft.com/office/drawing/2014/main" id="{75041640-7DB3-4985-BBA7-958FCBBE2F03}"/>
                </a:ext>
              </a:extLst>
            </p:cNvPr>
            <p:cNvPicPr>
              <a:picLocks noChangeAspect="1"/>
            </p:cNvPicPr>
            <p:nvPr/>
          </p:nvPicPr>
          <p:blipFill>
            <a:blip r:embed="rId7"/>
            <a:stretch>
              <a:fillRect/>
            </a:stretch>
          </p:blipFill>
          <p:spPr>
            <a:xfrm>
              <a:off x="6667130" y="5212991"/>
              <a:ext cx="2484591" cy="1645009"/>
            </a:xfrm>
            <a:prstGeom prst="rect">
              <a:avLst/>
            </a:prstGeom>
          </p:spPr>
        </p:pic>
        <p:sp>
          <p:nvSpPr>
            <p:cNvPr id="31" name="TextBox 30">
              <a:extLst>
                <a:ext uri="{FF2B5EF4-FFF2-40B4-BE49-F238E27FC236}">
                  <a16:creationId xmlns:a16="http://schemas.microsoft.com/office/drawing/2014/main" id="{24870AE2-E72E-43C7-A47A-FE7B0628AC4F}"/>
                </a:ext>
              </a:extLst>
            </p:cNvPr>
            <p:cNvSpPr txBox="1"/>
            <p:nvPr/>
          </p:nvSpPr>
          <p:spPr>
            <a:xfrm>
              <a:off x="7119030" y="5044595"/>
              <a:ext cx="1903483" cy="246222"/>
            </a:xfrm>
            <a:prstGeom prst="rect">
              <a:avLst/>
            </a:prstGeom>
            <a:noFill/>
          </p:spPr>
          <p:txBody>
            <a:bodyPr wrap="square" rtlCol="0">
              <a:spAutoFit/>
            </a:bodyPr>
            <a:lstStyle/>
            <a:p>
              <a:r>
                <a:rPr lang="en-US" sz="1000" b="1" dirty="0"/>
                <a:t>Data Imputation (using Mode)</a:t>
              </a:r>
            </a:p>
          </p:txBody>
        </p:sp>
      </p:grpSp>
      <p:cxnSp>
        <p:nvCxnSpPr>
          <p:cNvPr id="32" name="Straight Connector 31">
            <a:extLst>
              <a:ext uri="{FF2B5EF4-FFF2-40B4-BE49-F238E27FC236}">
                <a16:creationId xmlns:a16="http://schemas.microsoft.com/office/drawing/2014/main" id="{0AC59962-F453-47B8-B41A-0E61AEC9A08B}"/>
              </a:ext>
            </a:extLst>
          </p:cNvPr>
          <p:cNvCxnSpPr>
            <a:cxnSpLocks/>
          </p:cNvCxnSpPr>
          <p:nvPr/>
        </p:nvCxnSpPr>
        <p:spPr>
          <a:xfrm flipH="1">
            <a:off x="6664403" y="836129"/>
            <a:ext cx="2727" cy="576885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FD34260-DEC2-4861-9950-991AB62F789B}"/>
              </a:ext>
            </a:extLst>
          </p:cNvPr>
          <p:cNvSpPr txBox="1"/>
          <p:nvPr/>
        </p:nvSpPr>
        <p:spPr>
          <a:xfrm>
            <a:off x="11825686" y="4161453"/>
            <a:ext cx="393185" cy="276999"/>
          </a:xfrm>
          <a:prstGeom prst="rect">
            <a:avLst/>
          </a:prstGeom>
          <a:noFill/>
        </p:spPr>
        <p:txBody>
          <a:bodyPr wrap="none" rtlCol="0">
            <a:spAutoFit/>
          </a:bodyPr>
          <a:lstStyle/>
          <a:p>
            <a:r>
              <a:rPr lang="en-IN" sz="1200" b="1" dirty="0">
                <a:solidFill>
                  <a:srgbClr val="C00000"/>
                </a:solidFill>
              </a:rPr>
              <a:t>Pre</a:t>
            </a:r>
          </a:p>
        </p:txBody>
      </p:sp>
      <p:sp>
        <p:nvSpPr>
          <p:cNvPr id="3" name="TextBox 2">
            <a:extLst>
              <a:ext uri="{FF2B5EF4-FFF2-40B4-BE49-F238E27FC236}">
                <a16:creationId xmlns:a16="http://schemas.microsoft.com/office/drawing/2014/main" id="{C4EAB634-DB74-4D45-BE63-022D17F572DB}"/>
              </a:ext>
            </a:extLst>
          </p:cNvPr>
          <p:cNvSpPr txBox="1"/>
          <p:nvPr/>
        </p:nvSpPr>
        <p:spPr>
          <a:xfrm>
            <a:off x="11825686" y="5791237"/>
            <a:ext cx="587661" cy="276999"/>
          </a:xfrm>
          <a:prstGeom prst="rect">
            <a:avLst/>
          </a:prstGeom>
          <a:noFill/>
        </p:spPr>
        <p:txBody>
          <a:bodyPr wrap="square" rtlCol="0">
            <a:spAutoFit/>
          </a:bodyPr>
          <a:lstStyle/>
          <a:p>
            <a:r>
              <a:rPr lang="en-IN" sz="1200" b="1" dirty="0">
                <a:solidFill>
                  <a:srgbClr val="00B050"/>
                </a:solidFill>
              </a:rPr>
              <a:t>Post</a:t>
            </a:r>
          </a:p>
        </p:txBody>
      </p:sp>
    </p:spTree>
    <p:extLst>
      <p:ext uri="{BB962C8B-B14F-4D97-AF65-F5344CB8AC3E}">
        <p14:creationId xmlns:p14="http://schemas.microsoft.com/office/powerpoint/2010/main" val="286375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Univariate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pic>
        <p:nvPicPr>
          <p:cNvPr id="5" name="Picture 4">
            <a:extLst>
              <a:ext uri="{FF2B5EF4-FFF2-40B4-BE49-F238E27FC236}">
                <a16:creationId xmlns:a16="http://schemas.microsoft.com/office/drawing/2014/main" id="{499146BA-F408-4235-85ED-20F19DA314E3}"/>
              </a:ext>
            </a:extLst>
          </p:cNvPr>
          <p:cNvPicPr>
            <a:picLocks noChangeAspect="1"/>
          </p:cNvPicPr>
          <p:nvPr/>
        </p:nvPicPr>
        <p:blipFill>
          <a:blip r:embed="rId3"/>
          <a:stretch>
            <a:fillRect/>
          </a:stretch>
        </p:blipFill>
        <p:spPr>
          <a:xfrm>
            <a:off x="240437" y="1499144"/>
            <a:ext cx="4739934" cy="3598906"/>
          </a:xfrm>
          <a:prstGeom prst="rect">
            <a:avLst/>
          </a:prstGeom>
        </p:spPr>
      </p:pic>
      <p:sp>
        <p:nvSpPr>
          <p:cNvPr id="6" name="Rectangle 5">
            <a:extLst>
              <a:ext uri="{FF2B5EF4-FFF2-40B4-BE49-F238E27FC236}">
                <a16:creationId xmlns:a16="http://schemas.microsoft.com/office/drawing/2014/main" id="{E7C5E1C1-B204-43D3-9763-3ECEA6AA6782}"/>
              </a:ext>
            </a:extLst>
          </p:cNvPr>
          <p:cNvSpPr/>
          <p:nvPr/>
        </p:nvSpPr>
        <p:spPr>
          <a:xfrm>
            <a:off x="5655079" y="1298495"/>
            <a:ext cx="6257970" cy="447847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applicants who don’t own a car,  there is a chance that they don't find difficulty in repaying the loan. (Assumption: It could be because there wont be expense on car).</a:t>
            </a:r>
          </a:p>
          <a:p>
            <a:pPr marL="285750" indent="-285750">
              <a:lnSpc>
                <a:spcPct val="150000"/>
              </a:lnSpc>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applicants who own a real estate property there is a chance that they don't find difficulty in repaying the loan. (Assumption: It could be because they don't need to pay rent for living or get steady income on realty).</a:t>
            </a:r>
          </a:p>
          <a:p>
            <a:pPr marL="285750" indent="-285750">
              <a:lnSpc>
                <a:spcPct val="150000"/>
              </a:lnSpc>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applicants who own a mobile phone, phone, Email, work phone there is a chance that they don't find difficulty in repaying the loan. ( Assumption: It could be because , it is common to own a mobile phone now a days and they get reminders about the loan payment timely).</a:t>
            </a:r>
          </a:p>
        </p:txBody>
      </p:sp>
      <p:sp>
        <p:nvSpPr>
          <p:cNvPr id="16" name="Rectangle 15">
            <a:extLst>
              <a:ext uri="{FF2B5EF4-FFF2-40B4-BE49-F238E27FC236}">
                <a16:creationId xmlns:a16="http://schemas.microsoft.com/office/drawing/2014/main" id="{D6489214-43CA-411D-9713-3CC93E877B8C}"/>
              </a:ext>
            </a:extLst>
          </p:cNvPr>
          <p:cNvSpPr/>
          <p:nvPr/>
        </p:nvSpPr>
        <p:spPr>
          <a:xfrm>
            <a:off x="240437" y="854352"/>
            <a:ext cx="5103917" cy="467051"/>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don’t find it difficult to repay loan</a:t>
            </a:r>
          </a:p>
          <a:p>
            <a:pPr>
              <a:lnSpc>
                <a:spcPts val="1900"/>
              </a:lnSpc>
            </a:pPr>
            <a:r>
              <a:rPr lang="en-US" sz="1400" b="1" dirty="0">
                <a:solidFill>
                  <a:schemeClr val="accent4">
                    <a:lumMod val="75000"/>
                  </a:schemeClr>
                </a:solidFill>
                <a:latin typeface="+mj-lt"/>
                <a:cs typeface="Segoe UI" panose="020B0502040204020203" pitchFamily="34" charset="0"/>
              </a:rPr>
              <a:t>TARGET:0</a:t>
            </a:r>
            <a:endParaRPr lang="en-US" sz="1400" dirty="0"/>
          </a:p>
        </p:txBody>
      </p:sp>
      <p:pic>
        <p:nvPicPr>
          <p:cNvPr id="17" name="Picture 2">
            <a:extLst>
              <a:ext uri="{FF2B5EF4-FFF2-40B4-BE49-F238E27FC236}">
                <a16:creationId xmlns:a16="http://schemas.microsoft.com/office/drawing/2014/main" id="{AA6623BA-4022-47E0-B965-4119733846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450"/>
          <a:stretch/>
        </p:blipFill>
        <p:spPr bwMode="auto">
          <a:xfrm>
            <a:off x="173656" y="5115292"/>
            <a:ext cx="4806715" cy="166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14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Univariate Analysis</a:t>
            </a:r>
            <a:br>
              <a:rPr lang="en-US" sz="2800" dirty="0">
                <a:solidFill>
                  <a:schemeClr val="accent5">
                    <a:lumMod val="75000"/>
                  </a:schemeClr>
                </a:solidFill>
              </a:rPr>
            </a:br>
            <a:endParaRPr lang="en-US" sz="2800" dirty="0">
              <a:solidFill>
                <a:schemeClr val="accent5">
                  <a:lumMod val="7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585769" y="1536174"/>
            <a:ext cx="6257970" cy="5016758"/>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It is understood  that for this category of applicants they are taking more cash loans, most of them are married and single, and they are working professionals or commercial associates.</a:t>
            </a:r>
          </a:p>
          <a:p>
            <a:pPr marL="285750" indent="-285750">
              <a:buFont typeface="Wingdings" panose="05000000000000000000" pitchFamily="2" charset="2"/>
              <a:buChar char="Ø"/>
            </a:pPr>
            <a:endParaRPr lang="en-US" sz="1600"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who are in this category are lower secondary and above educated and are mostly living in a house / apartment.</a:t>
            </a:r>
          </a:p>
          <a:p>
            <a:pPr marL="285750" indent="-285750">
              <a:buFont typeface="Wingdings" panose="05000000000000000000" pitchFamily="2" charset="2"/>
              <a:buChar char="Ø"/>
            </a:pPr>
            <a:endParaRPr lang="en-US" sz="1600"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who belong to this category are females and typically with a family size of two, and most of them don't have a child.</a:t>
            </a:r>
          </a:p>
          <a:p>
            <a:pPr marL="285750" indent="-285750">
              <a:buFont typeface="Wingdings" panose="05000000000000000000" pitchFamily="2" charset="2"/>
              <a:buChar char="Ø"/>
            </a:pPr>
            <a:endParaRPr lang="en-US" sz="1600"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in this category reside in the type 2 and 3 regions.</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in this category belong to the 30 to 60 years age group.</a:t>
            </a:r>
          </a:p>
          <a:p>
            <a:pPr marL="285750" indent="-285750">
              <a:buFont typeface="Wingdings" panose="05000000000000000000" pitchFamily="2" charset="2"/>
              <a:buChar char="Ø"/>
            </a:pPr>
            <a:endParaRPr lang="en-US" sz="1600" dirty="0">
              <a:solidFill>
                <a:schemeClr val="accent5">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Applicants in this category mostly fall under the occupation of laborers who work in the Business Entity type 3 organizations/ self employed/they didn't mention.</a:t>
            </a:r>
          </a:p>
        </p:txBody>
      </p:sp>
      <p:sp>
        <p:nvSpPr>
          <p:cNvPr id="16" name="Rectangle 15">
            <a:extLst>
              <a:ext uri="{FF2B5EF4-FFF2-40B4-BE49-F238E27FC236}">
                <a16:creationId xmlns:a16="http://schemas.microsoft.com/office/drawing/2014/main" id="{D6489214-43CA-411D-9713-3CC93E877B8C}"/>
              </a:ext>
            </a:extLst>
          </p:cNvPr>
          <p:cNvSpPr/>
          <p:nvPr/>
        </p:nvSpPr>
        <p:spPr>
          <a:xfrm>
            <a:off x="240437" y="872033"/>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Applicants who find it difficult to repay the loan, TARGET: 0</a:t>
            </a:r>
            <a:endParaRPr lang="en-US" sz="1400" dirty="0"/>
          </a:p>
        </p:txBody>
      </p:sp>
      <p:pic>
        <p:nvPicPr>
          <p:cNvPr id="3074" name="Picture 2">
            <a:extLst>
              <a:ext uri="{FF2B5EF4-FFF2-40B4-BE49-F238E27FC236}">
                <a16:creationId xmlns:a16="http://schemas.microsoft.com/office/drawing/2014/main" id="{DEB3E6F0-A29A-414E-83E8-8ECA84889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51" y="1492010"/>
            <a:ext cx="4053008" cy="358545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6A73CDB-104E-4818-9ABD-5B0645FB4A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450"/>
          <a:stretch/>
        </p:blipFill>
        <p:spPr bwMode="auto">
          <a:xfrm>
            <a:off x="83400" y="5147445"/>
            <a:ext cx="4248551" cy="1610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95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Univariate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655079" y="1129913"/>
            <a:ext cx="6257970" cy="2031325"/>
          </a:xfrm>
          <a:prstGeom prst="rect">
            <a:avLst/>
          </a:prstGeom>
        </p:spPr>
        <p:txBody>
          <a:bodyPr wrap="square">
            <a:spAutoFit/>
          </a:bodyPr>
          <a:lstStyle/>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Higher the income of Applicant, higher is the annuity amount, amount of goods’ price and Credit amount.</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Higher the Good Price for the loans the applicants are applying for, higher is the credit amount they are looking for. </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In the same way, higher the price of goods for which loan is intended, higher is the annuity amount.</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Higher the amount of Credit, higher the annuity amount.</a:t>
            </a:r>
          </a:p>
        </p:txBody>
      </p:sp>
      <p:sp>
        <p:nvSpPr>
          <p:cNvPr id="16" name="Rectangle 15">
            <a:extLst>
              <a:ext uri="{FF2B5EF4-FFF2-40B4-BE49-F238E27FC236}">
                <a16:creationId xmlns:a16="http://schemas.microsoft.com/office/drawing/2014/main" id="{D6489214-43CA-411D-9713-3CC93E877B8C}"/>
              </a:ext>
            </a:extLst>
          </p:cNvPr>
          <p:cNvSpPr/>
          <p:nvPr/>
        </p:nvSpPr>
        <p:spPr>
          <a:xfrm>
            <a:off x="240437" y="955237"/>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find no difficult to repay loan, TARGET: 0</a:t>
            </a:r>
            <a:endParaRPr lang="en-US" sz="1400" dirty="0"/>
          </a:p>
        </p:txBody>
      </p:sp>
      <p:pic>
        <p:nvPicPr>
          <p:cNvPr id="7170" name="Picture 2">
            <a:extLst>
              <a:ext uri="{FF2B5EF4-FFF2-40B4-BE49-F238E27FC236}">
                <a16:creationId xmlns:a16="http://schemas.microsoft.com/office/drawing/2014/main" id="{B3969D60-2A14-44A6-B776-ACBE8CFAB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18" y="1660124"/>
            <a:ext cx="5089567" cy="431454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2BF1F5D-6E12-42BE-A8DA-E21A13BE8F58}"/>
              </a:ext>
            </a:extLst>
          </p:cNvPr>
          <p:cNvSpPr/>
          <p:nvPr/>
        </p:nvSpPr>
        <p:spPr>
          <a:xfrm>
            <a:off x="6010275" y="3438237"/>
            <a:ext cx="4798283" cy="2492990"/>
          </a:xfrm>
          <a:prstGeom prst="rect">
            <a:avLst/>
          </a:prstGeom>
        </p:spPr>
        <p:txBody>
          <a:bodyPr wrap="square">
            <a:spAutoFit/>
          </a:bodyPr>
          <a:lstStyle/>
          <a:p>
            <a:r>
              <a:rPr lang="en-US" sz="1600" b="1" dirty="0">
                <a:solidFill>
                  <a:schemeClr val="accent5">
                    <a:lumMod val="75000"/>
                  </a:schemeClr>
                </a:solidFill>
                <a:latin typeface="Calibri" panose="020F0502020204030204" pitchFamily="34" charset="0"/>
                <a:cs typeface="Calibri" panose="020F0502020204030204" pitchFamily="34" charset="0"/>
              </a:rPr>
              <a:t>Top10 highly correlated variable in the df0 are</a:t>
            </a:r>
            <a:r>
              <a:rPr lang="en-US" sz="1600" dirty="0">
                <a:solidFill>
                  <a:schemeClr val="accent5">
                    <a:lumMod val="75000"/>
                  </a:schemeClr>
                </a:solidFill>
              </a:rPr>
              <a:t>:</a:t>
            </a:r>
          </a:p>
          <a:p>
            <a:r>
              <a:rPr lang="en-US" sz="1400" dirty="0">
                <a:solidFill>
                  <a:schemeClr val="accent5">
                    <a:lumMod val="75000"/>
                  </a:schemeClr>
                </a:solidFill>
                <a:latin typeface="Calibri" panose="020F0502020204030204" pitchFamily="34" charset="0"/>
                <a:cs typeface="Calibri" panose="020F0502020204030204" pitchFamily="34" charset="0"/>
              </a:rPr>
              <a:t>1. AGE_IN_YEARS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DAYS_BIRTH</a:t>
            </a:r>
          </a:p>
          <a:p>
            <a:r>
              <a:rPr lang="en-US" sz="1400" dirty="0">
                <a:solidFill>
                  <a:schemeClr val="accent5">
                    <a:lumMod val="75000"/>
                  </a:schemeClr>
                </a:solidFill>
                <a:latin typeface="Calibri" panose="020F0502020204030204" pitchFamily="34" charset="0"/>
                <a:cs typeface="Calibri" panose="020F0502020204030204" pitchFamily="34" charset="0"/>
              </a:rPr>
              <a:t>2. AMT_GOODS_PRICE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AMT_CREDIT</a:t>
            </a:r>
          </a:p>
          <a:p>
            <a:r>
              <a:rPr lang="en-US" sz="1400" dirty="0">
                <a:solidFill>
                  <a:schemeClr val="accent5">
                    <a:lumMod val="75000"/>
                  </a:schemeClr>
                </a:solidFill>
                <a:latin typeface="Calibri" panose="020F0502020204030204" pitchFamily="34" charset="0"/>
                <a:cs typeface="Calibri" panose="020F0502020204030204" pitchFamily="34" charset="0"/>
              </a:rPr>
              <a:t>3. CNT_FAM_MEMBERS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CNT_CHILDREN</a:t>
            </a:r>
          </a:p>
          <a:p>
            <a:r>
              <a:rPr lang="en-US" sz="1400" dirty="0">
                <a:solidFill>
                  <a:schemeClr val="accent5">
                    <a:lumMod val="75000"/>
                  </a:schemeClr>
                </a:solidFill>
                <a:latin typeface="Calibri" panose="020F0502020204030204" pitchFamily="34" charset="0"/>
                <a:cs typeface="Calibri" panose="020F0502020204030204" pitchFamily="34" charset="0"/>
              </a:rPr>
              <a:t>4. AMT_GOODS_PRICE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AMT_ANNUITY</a:t>
            </a:r>
          </a:p>
          <a:p>
            <a:r>
              <a:rPr lang="en-US" sz="1400" dirty="0">
                <a:solidFill>
                  <a:schemeClr val="accent5">
                    <a:lumMod val="75000"/>
                  </a:schemeClr>
                </a:solidFill>
                <a:latin typeface="Calibri" panose="020F0502020204030204" pitchFamily="34" charset="0"/>
                <a:cs typeface="Calibri" panose="020F0502020204030204" pitchFamily="34" charset="0"/>
              </a:rPr>
              <a:t>5. AMT_ANNUITY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AMT_CREDIT</a:t>
            </a:r>
          </a:p>
          <a:p>
            <a:r>
              <a:rPr lang="en-US" sz="1400" dirty="0">
                <a:solidFill>
                  <a:schemeClr val="accent5">
                    <a:lumMod val="75000"/>
                  </a:schemeClr>
                </a:solidFill>
                <a:latin typeface="Calibri" panose="020F0502020204030204" pitchFamily="34" charset="0"/>
                <a:cs typeface="Calibri" panose="020F0502020204030204" pitchFamily="34" charset="0"/>
              </a:rPr>
              <a:t>6. DAYS_EMPLOYED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DAYS_BIRTH</a:t>
            </a:r>
          </a:p>
          <a:p>
            <a:r>
              <a:rPr lang="en-US" sz="1400" dirty="0">
                <a:solidFill>
                  <a:schemeClr val="accent5">
                    <a:lumMod val="75000"/>
                  </a:schemeClr>
                </a:solidFill>
                <a:latin typeface="Calibri" panose="020F0502020204030204" pitchFamily="34" charset="0"/>
                <a:cs typeface="Calibri" panose="020F0502020204030204" pitchFamily="34" charset="0"/>
              </a:rPr>
              <a:t>7. AGE_IN_YEARS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DAYS_EMPLOYED</a:t>
            </a:r>
          </a:p>
          <a:p>
            <a:r>
              <a:rPr lang="en-US" sz="1400" dirty="0">
                <a:solidFill>
                  <a:schemeClr val="accent5">
                    <a:lumMod val="75000"/>
                  </a:schemeClr>
                </a:solidFill>
                <a:latin typeface="Calibri" panose="020F0502020204030204" pitchFamily="34" charset="0"/>
                <a:cs typeface="Calibri" panose="020F0502020204030204" pitchFamily="34" charset="0"/>
              </a:rPr>
              <a:t>8. AMT_ANNUITY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AMT_INCOME_TOTAL</a:t>
            </a:r>
          </a:p>
          <a:p>
            <a:r>
              <a:rPr lang="en-US" sz="1400" dirty="0">
                <a:solidFill>
                  <a:schemeClr val="accent5">
                    <a:lumMod val="75000"/>
                  </a:schemeClr>
                </a:solidFill>
                <a:latin typeface="Calibri" panose="020F0502020204030204" pitchFamily="34" charset="0"/>
                <a:cs typeface="Calibri" panose="020F0502020204030204" pitchFamily="34" charset="0"/>
              </a:rPr>
              <a:t>9. AMT_GOODS_PRICE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AMT_INCOME_TOTAL</a:t>
            </a:r>
          </a:p>
          <a:p>
            <a:r>
              <a:rPr lang="en-US" sz="1400" dirty="0">
                <a:solidFill>
                  <a:schemeClr val="accent5">
                    <a:lumMod val="75000"/>
                  </a:schemeClr>
                </a:solidFill>
                <a:latin typeface="Calibri" panose="020F0502020204030204" pitchFamily="34" charset="0"/>
                <a:cs typeface="Calibri" panose="020F0502020204030204" pitchFamily="34" charset="0"/>
              </a:rPr>
              <a:t>10. AMT_CREDIT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AMT_INCOME_TOTAL</a:t>
            </a:r>
          </a:p>
        </p:txBody>
      </p:sp>
    </p:spTree>
    <p:extLst>
      <p:ext uri="{BB962C8B-B14F-4D97-AF65-F5344CB8AC3E}">
        <p14:creationId xmlns:p14="http://schemas.microsoft.com/office/powerpoint/2010/main" val="161451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Univariate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500110" y="1499144"/>
            <a:ext cx="6257970" cy="2800767"/>
          </a:xfrm>
          <a:prstGeom prst="rect">
            <a:avLst/>
          </a:prstGeom>
        </p:spPr>
        <p:txBody>
          <a:bodyPr wrap="square">
            <a:spAutoFit/>
          </a:bodyPr>
          <a:lstStyle/>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applicants who doesn't own a car there is a chance that they find difficulty in repaying the loan, this might be because they are not in a condition of affording the car also</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For the applicants who own a real estate property there is a chance that they find difficulty in repaying the loan. It might be deprecating assets class which needs more investment</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we could get an inference with owning a mobile or phone or email or employee phone, which states that even they are informed about the remainder they find difficulty in repaying the loan in proper time</a:t>
            </a:r>
          </a:p>
        </p:txBody>
      </p:sp>
      <p:sp>
        <p:nvSpPr>
          <p:cNvPr id="16" name="Rectangle 15">
            <a:extLst>
              <a:ext uri="{FF2B5EF4-FFF2-40B4-BE49-F238E27FC236}">
                <a16:creationId xmlns:a16="http://schemas.microsoft.com/office/drawing/2014/main" id="{D6489214-43CA-411D-9713-3CC93E877B8C}"/>
              </a:ext>
            </a:extLst>
          </p:cNvPr>
          <p:cNvSpPr/>
          <p:nvPr/>
        </p:nvSpPr>
        <p:spPr>
          <a:xfrm>
            <a:off x="240437" y="894346"/>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find it difficult to repay loan, TARGET: 1</a:t>
            </a:r>
            <a:endParaRPr lang="en-US" sz="1400" dirty="0"/>
          </a:p>
        </p:txBody>
      </p:sp>
      <p:pic>
        <p:nvPicPr>
          <p:cNvPr id="2" name="Picture 1">
            <a:extLst>
              <a:ext uri="{FF2B5EF4-FFF2-40B4-BE49-F238E27FC236}">
                <a16:creationId xmlns:a16="http://schemas.microsoft.com/office/drawing/2014/main" id="{E5C03F98-79A8-40BE-9F59-E568804F7E9B}"/>
              </a:ext>
            </a:extLst>
          </p:cNvPr>
          <p:cNvPicPr>
            <a:picLocks noChangeAspect="1"/>
          </p:cNvPicPr>
          <p:nvPr/>
        </p:nvPicPr>
        <p:blipFill>
          <a:blip r:embed="rId3"/>
          <a:stretch>
            <a:fillRect/>
          </a:stretch>
        </p:blipFill>
        <p:spPr>
          <a:xfrm>
            <a:off x="119729" y="1499144"/>
            <a:ext cx="5029313" cy="4835952"/>
          </a:xfrm>
          <a:prstGeom prst="rect">
            <a:avLst/>
          </a:prstGeom>
        </p:spPr>
      </p:pic>
    </p:spTree>
    <p:extLst>
      <p:ext uri="{BB962C8B-B14F-4D97-AF65-F5344CB8AC3E}">
        <p14:creationId xmlns:p14="http://schemas.microsoft.com/office/powerpoint/2010/main" val="1838456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Univariate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655079" y="1422031"/>
            <a:ext cx="6257970" cy="5047536"/>
          </a:xfrm>
          <a:prstGeom prst="rect">
            <a:avLst/>
          </a:prstGeom>
        </p:spPr>
        <p:txBody>
          <a:bodyPr wrap="square">
            <a:spAutoFit/>
          </a:bodyPr>
          <a:lstStyle/>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in this category reside in the type 2 and 3 regions.</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in this category belong to the 20 to 50 years age group.</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Applicants in this category mostly fall under the occupation of laborer's who work in Business Entity type 3 organizations/ self employed/ they didn't mention.</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As observed, most of the applicants who are not able to repay the loans on time are having the credit somewhere between (100k to 750k) and annuity between 10k to 50k.</a:t>
            </a:r>
          </a:p>
          <a:p>
            <a:endParaRPr lang="en-US" sz="1600" dirty="0">
              <a:solidFill>
                <a:schemeClr val="accent5">
                  <a:lumMod val="75000"/>
                </a:schemeClr>
              </a:solidFill>
              <a:latin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Most of the applicants in the category are in the income range between 100K to 250K.</a:t>
            </a:r>
          </a:p>
          <a:p>
            <a:endParaRPr lang="en-US" sz="1600" dirty="0">
              <a:solidFill>
                <a:schemeClr val="accent5">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1600" dirty="0">
                <a:solidFill>
                  <a:schemeClr val="accent5">
                    <a:lumMod val="75000"/>
                  </a:schemeClr>
                </a:solidFill>
                <a:latin typeface="Calibri" panose="020F0502020204030204" pitchFamily="34" charset="0"/>
                <a:cs typeface="Calibri" panose="020F0502020204030204" pitchFamily="34" charset="0"/>
              </a:rPr>
              <a:t>The Goods price for which they are taking the loan are in the range of 100K, 750K.</a:t>
            </a:r>
          </a:p>
          <a:p>
            <a:pPr marL="342900" indent="-342900">
              <a:buFont typeface="+mj-lt"/>
              <a:buAutoNum type="arabicPeriod"/>
            </a:pPr>
            <a:endParaRPr lang="en-US" dirty="0"/>
          </a:p>
        </p:txBody>
      </p:sp>
      <p:sp>
        <p:nvSpPr>
          <p:cNvPr id="16" name="Rectangle 15">
            <a:extLst>
              <a:ext uri="{FF2B5EF4-FFF2-40B4-BE49-F238E27FC236}">
                <a16:creationId xmlns:a16="http://schemas.microsoft.com/office/drawing/2014/main" id="{D6489214-43CA-411D-9713-3CC93E877B8C}"/>
              </a:ext>
            </a:extLst>
          </p:cNvPr>
          <p:cNvSpPr/>
          <p:nvPr/>
        </p:nvSpPr>
        <p:spPr>
          <a:xfrm>
            <a:off x="240436" y="831701"/>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find it difficult to repay loan, TARGET: 1</a:t>
            </a:r>
            <a:endParaRPr lang="en-US" sz="1400" dirty="0"/>
          </a:p>
        </p:txBody>
      </p:sp>
      <p:pic>
        <p:nvPicPr>
          <p:cNvPr id="5124" name="Picture 4">
            <a:extLst>
              <a:ext uri="{FF2B5EF4-FFF2-40B4-BE49-F238E27FC236}">
                <a16:creationId xmlns:a16="http://schemas.microsoft.com/office/drawing/2014/main" id="{3A4F3CE9-2B8B-4CCC-9B5E-EB2496C39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36" y="1499144"/>
            <a:ext cx="4369659" cy="5239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53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29095" y="522898"/>
            <a:ext cx="35629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0437" y="29120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accent5">
                    <a:lumMod val="75000"/>
                  </a:schemeClr>
                </a:solidFill>
              </a:rPr>
              <a:t>Phase 2: Univariate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8657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a:cxnSpLocks/>
          </p:cNvCxnSpPr>
          <p:nvPr/>
        </p:nvCxnSpPr>
        <p:spPr>
          <a:xfrm>
            <a:off x="5465061" y="745322"/>
            <a:ext cx="0" cy="603759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DB637A-4822-4FE9-8AEA-11DEA7859049}"/>
              </a:ext>
            </a:extLst>
          </p:cNvPr>
          <p:cNvSpPr/>
          <p:nvPr/>
        </p:nvSpPr>
        <p:spPr>
          <a:xfrm>
            <a:off x="5655079" y="906775"/>
            <a:ext cx="2743195" cy="223138"/>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Observations:</a:t>
            </a:r>
            <a:endParaRPr lang="en-US" sz="1400" dirty="0"/>
          </a:p>
        </p:txBody>
      </p:sp>
      <p:sp>
        <p:nvSpPr>
          <p:cNvPr id="6" name="Rectangle 5">
            <a:extLst>
              <a:ext uri="{FF2B5EF4-FFF2-40B4-BE49-F238E27FC236}">
                <a16:creationId xmlns:a16="http://schemas.microsoft.com/office/drawing/2014/main" id="{E7C5E1C1-B204-43D3-9763-3ECEA6AA6782}"/>
              </a:ext>
            </a:extLst>
          </p:cNvPr>
          <p:cNvSpPr/>
          <p:nvPr/>
        </p:nvSpPr>
        <p:spPr>
          <a:xfrm>
            <a:off x="5655079" y="1293374"/>
            <a:ext cx="6257970" cy="2862322"/>
          </a:xfrm>
          <a:prstGeom prst="rect">
            <a:avLst/>
          </a:prstGeom>
        </p:spPr>
        <p:txBody>
          <a:bodyPr wrap="square">
            <a:spAutoFit/>
          </a:bodyPr>
          <a:lstStyle/>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Higher the price of Goods for which loan is taken,  higher is the Credit Amount and Annuity amount.</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Higher the amount of Credit, higher is the Annuity amount.</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Observed that the correlation between the Income amount of client and Credit amount is not high.</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And there is very less correlation between Credit amount and Family size.</a:t>
            </a:r>
          </a:p>
          <a:p>
            <a:pPr marL="342900" indent="-342900">
              <a:buFont typeface="Wingdings" panose="05000000000000000000" pitchFamily="2" charset="2"/>
              <a:buChar char="Ø"/>
            </a:pPr>
            <a:r>
              <a:rPr lang="en-US" dirty="0">
                <a:solidFill>
                  <a:schemeClr val="accent5">
                    <a:lumMod val="75000"/>
                  </a:schemeClr>
                </a:solidFill>
                <a:latin typeface="Calibri" panose="020F0502020204030204" pitchFamily="34" charset="0"/>
                <a:cs typeface="Calibri" panose="020F0502020204030204" pitchFamily="34" charset="0"/>
              </a:rPr>
              <a:t>And there is less significance of credit amount to number of children in a family.</a:t>
            </a:r>
          </a:p>
          <a:p>
            <a:endParaRPr lang="en-US" dirty="0">
              <a:solidFill>
                <a:schemeClr val="accent5">
                  <a:lumMod val="75000"/>
                </a:schemeClr>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6489214-43CA-411D-9713-3CC93E877B8C}"/>
              </a:ext>
            </a:extLst>
          </p:cNvPr>
          <p:cNvSpPr/>
          <p:nvPr/>
        </p:nvSpPr>
        <p:spPr>
          <a:xfrm>
            <a:off x="240437" y="955237"/>
            <a:ext cx="5103917" cy="4667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Data Set: Applicant who find it difficult to repay loan, TARGET: 1</a:t>
            </a:r>
            <a:endParaRPr lang="en-US" sz="1400" dirty="0"/>
          </a:p>
        </p:txBody>
      </p:sp>
      <p:pic>
        <p:nvPicPr>
          <p:cNvPr id="10242" name="Picture 2">
            <a:extLst>
              <a:ext uri="{FF2B5EF4-FFF2-40B4-BE49-F238E27FC236}">
                <a16:creationId xmlns:a16="http://schemas.microsoft.com/office/drawing/2014/main" id="{2D1FFA8E-065B-4786-B498-5A7C65738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4" y="1633179"/>
            <a:ext cx="5257490" cy="44568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BE580A2-2302-4F3A-9211-8D54DD20834C}"/>
              </a:ext>
            </a:extLst>
          </p:cNvPr>
          <p:cNvSpPr/>
          <p:nvPr/>
        </p:nvSpPr>
        <p:spPr>
          <a:xfrm>
            <a:off x="6007066" y="3969324"/>
            <a:ext cx="6096000" cy="2492990"/>
          </a:xfrm>
          <a:prstGeom prst="rect">
            <a:avLst/>
          </a:prstGeom>
        </p:spPr>
        <p:txBody>
          <a:bodyPr>
            <a:spAutoFit/>
          </a:bodyPr>
          <a:lstStyle/>
          <a:p>
            <a:r>
              <a:rPr lang="en-US" sz="1600" b="1" dirty="0">
                <a:solidFill>
                  <a:schemeClr val="accent5">
                    <a:lumMod val="75000"/>
                  </a:schemeClr>
                </a:solidFill>
                <a:latin typeface="Calibri" panose="020F0502020204030204" pitchFamily="34" charset="0"/>
                <a:cs typeface="Calibri" panose="020F0502020204030204" pitchFamily="34" charset="0"/>
              </a:rPr>
              <a:t>Top 10 highly correlated variable in df1 are : </a:t>
            </a:r>
          </a:p>
          <a:p>
            <a:r>
              <a:rPr lang="en-US" sz="1400" dirty="0">
                <a:solidFill>
                  <a:schemeClr val="accent5">
                    <a:lumMod val="75000"/>
                  </a:schemeClr>
                </a:solidFill>
                <a:latin typeface="Calibri" panose="020F0502020204030204" pitchFamily="34" charset="0"/>
                <a:cs typeface="Calibri" panose="020F0502020204030204" pitchFamily="34" charset="0"/>
              </a:rPr>
              <a:t>1. AMT_GOODS_PRICE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AMT_CREDIT</a:t>
            </a:r>
          </a:p>
          <a:p>
            <a:r>
              <a:rPr lang="en-US" sz="1400" dirty="0">
                <a:solidFill>
                  <a:schemeClr val="accent5">
                    <a:lumMod val="75000"/>
                  </a:schemeClr>
                </a:solidFill>
                <a:latin typeface="Calibri" panose="020F0502020204030204" pitchFamily="34" charset="0"/>
                <a:cs typeface="Calibri" panose="020F0502020204030204" pitchFamily="34" charset="0"/>
              </a:rPr>
              <a:t>2. CNT_FAM_MEMBERS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CNT_CHILDREN</a:t>
            </a:r>
          </a:p>
          <a:p>
            <a:r>
              <a:rPr lang="en-US" sz="1400" dirty="0">
                <a:solidFill>
                  <a:schemeClr val="accent5">
                    <a:lumMod val="75000"/>
                  </a:schemeClr>
                </a:solidFill>
                <a:latin typeface="Calibri" panose="020F0502020204030204" pitchFamily="34" charset="0"/>
                <a:cs typeface="Calibri" panose="020F0502020204030204" pitchFamily="34" charset="0"/>
              </a:rPr>
              <a:t>3. AMT_GOODS_PRICE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AMT_ANNUITY</a:t>
            </a:r>
          </a:p>
          <a:p>
            <a:r>
              <a:rPr lang="en-US" sz="1400" dirty="0">
                <a:solidFill>
                  <a:schemeClr val="accent5">
                    <a:lumMod val="75000"/>
                  </a:schemeClr>
                </a:solidFill>
                <a:latin typeface="Calibri" panose="020F0502020204030204" pitchFamily="34" charset="0"/>
                <a:cs typeface="Calibri" panose="020F0502020204030204" pitchFamily="34" charset="0"/>
              </a:rPr>
              <a:t>4. AMT_ANNUITY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AMT_CREDIT</a:t>
            </a:r>
          </a:p>
          <a:p>
            <a:r>
              <a:rPr lang="en-US" sz="1400" dirty="0">
                <a:solidFill>
                  <a:schemeClr val="accent5">
                    <a:lumMod val="75000"/>
                  </a:schemeClr>
                </a:solidFill>
                <a:latin typeface="Calibri" panose="020F0502020204030204" pitchFamily="34" charset="0"/>
                <a:cs typeface="Calibri" panose="020F0502020204030204" pitchFamily="34" charset="0"/>
              </a:rPr>
              <a:t>5. AGE_IN_YEARS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DAYS_EMPLOYED</a:t>
            </a:r>
          </a:p>
          <a:p>
            <a:r>
              <a:rPr lang="en-US" sz="1400" dirty="0">
                <a:solidFill>
                  <a:schemeClr val="accent5">
                    <a:lumMod val="75000"/>
                  </a:schemeClr>
                </a:solidFill>
                <a:latin typeface="Calibri" panose="020F0502020204030204" pitchFamily="34" charset="0"/>
                <a:cs typeface="Calibri" panose="020F0502020204030204" pitchFamily="34" charset="0"/>
              </a:rPr>
              <a:t>6. DAYS_EMPLOYED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DAYS_BIRTH</a:t>
            </a:r>
          </a:p>
          <a:p>
            <a:r>
              <a:rPr lang="en-US" sz="1400" dirty="0">
                <a:solidFill>
                  <a:schemeClr val="accent5">
                    <a:lumMod val="75000"/>
                  </a:schemeClr>
                </a:solidFill>
                <a:latin typeface="Calibri" panose="020F0502020204030204" pitchFamily="34" charset="0"/>
                <a:cs typeface="Calibri" panose="020F0502020204030204" pitchFamily="34" charset="0"/>
              </a:rPr>
              <a:t>7. AGE_IN_YEARS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DAYS_REGISTRATION</a:t>
            </a:r>
          </a:p>
          <a:p>
            <a:r>
              <a:rPr lang="en-US" sz="1400" dirty="0">
                <a:solidFill>
                  <a:schemeClr val="accent5">
                    <a:lumMod val="75000"/>
                  </a:schemeClr>
                </a:solidFill>
                <a:latin typeface="Calibri" panose="020F0502020204030204" pitchFamily="34" charset="0"/>
                <a:cs typeface="Calibri" panose="020F0502020204030204" pitchFamily="34" charset="0"/>
              </a:rPr>
              <a:t>8. DAYS_REGISTRATION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DAYS_BIRTH</a:t>
            </a:r>
          </a:p>
          <a:p>
            <a:r>
              <a:rPr lang="en-US" sz="1400" dirty="0">
                <a:solidFill>
                  <a:schemeClr val="accent5">
                    <a:lumMod val="75000"/>
                  </a:schemeClr>
                </a:solidFill>
                <a:latin typeface="Calibri" panose="020F0502020204030204" pitchFamily="34" charset="0"/>
                <a:cs typeface="Calibri" panose="020F0502020204030204" pitchFamily="34" charset="0"/>
              </a:rPr>
              <a:t>9. AGE_IN_YEARS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CNT_CHILDREN</a:t>
            </a:r>
          </a:p>
          <a:p>
            <a:r>
              <a:rPr lang="en-US" sz="1400" dirty="0">
                <a:solidFill>
                  <a:schemeClr val="accent5">
                    <a:lumMod val="75000"/>
                  </a:schemeClr>
                </a:solidFill>
                <a:latin typeface="Calibri" panose="020F0502020204030204" pitchFamily="34" charset="0"/>
                <a:cs typeface="Calibri" panose="020F0502020204030204" pitchFamily="34" charset="0"/>
              </a:rPr>
              <a:t>10. DAYS_REGISTRATION </a:t>
            </a:r>
            <a:r>
              <a:rPr lang="en-US" sz="1200" dirty="0">
                <a:solidFill>
                  <a:schemeClr val="accent5">
                    <a:lumMod val="75000"/>
                  </a:schemeClr>
                </a:solidFill>
                <a:latin typeface="Calibri" panose="020F0502020204030204" pitchFamily="34" charset="0"/>
                <a:cs typeface="Calibri" panose="020F0502020204030204" pitchFamily="34" charset="0"/>
              </a:rPr>
              <a:t>&amp;</a:t>
            </a:r>
            <a:r>
              <a:rPr lang="en-US" sz="1400" dirty="0">
                <a:solidFill>
                  <a:schemeClr val="accent5">
                    <a:lumMod val="75000"/>
                  </a:schemeClr>
                </a:solidFill>
                <a:latin typeface="Calibri" panose="020F0502020204030204" pitchFamily="34" charset="0"/>
                <a:cs typeface="Calibri" panose="020F0502020204030204" pitchFamily="34" charset="0"/>
              </a:rPr>
              <a:t> DAYS_BIRTH</a:t>
            </a:r>
          </a:p>
        </p:txBody>
      </p:sp>
    </p:spTree>
    <p:extLst>
      <p:ext uri="{BB962C8B-B14F-4D97-AF65-F5344CB8AC3E}">
        <p14:creationId xmlns:p14="http://schemas.microsoft.com/office/powerpoint/2010/main" val="327196454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2128</Words>
  <Application>Microsoft Office PowerPoint</Application>
  <PresentationFormat>Widescreen</PresentationFormat>
  <Paragraphs>191</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Century Gothic</vt:lpstr>
      <vt:lpstr>Segoe UI Light</vt:lpstr>
      <vt:lpstr>Wingdings</vt:lpstr>
      <vt:lpstr>Office Theme</vt:lpstr>
      <vt:lpstr>CREDIT EDA CASE STUDY Analysis</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2019-11-17T14:32:03Z</dcterms:created>
  <dcterms:modified xsi:type="dcterms:W3CDTF">2019-12-16T12:41:19Z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sakusuma@microsoft.com</vt:lpwstr>
  </property>
  <property fmtid="{D5CDD505-2E9C-101B-9397-08002B2CF9AE}" pid="6" name="MSIP_Label_f42aa342-8706-4288-bd11-ebb85995028c_SetDate">
    <vt:lpwstr>2019-11-17T14:57:04.2748561Z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7816ca64-161a-492c-aa5e-7f70415fce1c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