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3524" r:id="rId2"/>
    <p:sldId id="13525" r:id="rId3"/>
    <p:sldId id="13526" r:id="rId4"/>
    <p:sldId id="13527" r:id="rId5"/>
    <p:sldId id="1352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B0518-4A15-4207-9574-2C7C3EF3488C}" v="1120" dt="2020-09-17T10:10:36.164"/>
    <p1510:client id="{8F6B297C-8BBB-402F-AAD6-62E8B00CDEF1}" v="187" dt="2020-09-17T09:44:51.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17T09:15:34.517"/>
    </inkml:context>
    <inkml:brush xml:id="br0">
      <inkml:brushProperty name="width" value="0.35" units="cm"/>
      <inkml:brushProperty name="height" value="0.35" units="cm"/>
      <inkml:brushProperty name="color" value="#FFFFFF"/>
      <inkml:brushProperty name="ignorePressure" value="1"/>
    </inkml:brush>
  </inkml:definitions>
  <inkml:trace contextRef="#ctx0" brushRef="#br0">289 1331,'2'0,"0"0,0 0,1 0,-1-1,0 1,0-1,0 0,0 1,0-1,0 0,0 0,0-1,0 1,0 0,-1-1,1 1,0-1,-1 1,1-1,-1 0,0 1,1-1,-1 0,0 0,0 0,0 0,-1 0,1 0,1-5,1-5,-1-1,0-1,-1 1,-1-14,1 2,1 13,0 1,0-1,1 1,0 0,1 0,1 0,-1 0,2 1,7-12,8-9,39-43,-35 45,99-108,-62 72,76-105,-127 154,-1 0,8-21,-14 22,-4 14,-1 1,1 0,0 0,0 0,0 0,-1 0,1-1,0 1,0 0,0 0,-1 0,1 0,0 0,0 0,-1 0,1 0,0 0,0 0,-1 0,1 0,0 0,0 0,-1 0,1 0,0 0,0 0,-1 0,1 1,0-1,0 0,0 0,-1 0,1 0,-28 21,-626 608,556-524,81-90,14-19,5-10,18-55,34-77,41-67,-77 173,283-547,-294 574,5-6,-2 0,0-1,-1-1,0 1,8-37,-34 100,-237 622,-7 19,192-492,50-135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17T09:15:37.229"/>
    </inkml:context>
    <inkml:brush xml:id="br0">
      <inkml:brushProperty name="width" value="0.35" units="cm"/>
      <inkml:brushProperty name="height" value="0.35" units="cm"/>
      <inkml:brushProperty name="color" value="#FFFFFF"/>
      <inkml:brushProperty name="ignorePressure" value="1"/>
    </inkml:brush>
  </inkml:definitions>
  <inkml:trace contextRef="#ctx0" brushRef="#br0">275 753,'314'-288,"-203"191,166-139,-257 219,-2 0,33-21,-51 37,1 1,-1-1,1 1,-1-1,1 1,-1 0,1-1,0 1,-1 0,1 0,0-1,-1 1,1 0,0 0,-1 0,1 0,0 0,0 0,-1 0,1 0,0 0,-1 0,2 0,-2 1,1 0,-1-1,0 1,0-1,1 1,-1-1,0 1,0 0,0-1,1 1,-1-1,0 1,0 0,0-1,0 1,0 0,-1-1,1 1,0-1,0 2,-16 40,-18 23,-3-2,-74 97,81-120,-291 374,-82 116,387-507,-78 124,90-140,0 1,1-1,-5 16,8-22,-1 0,1 0,0 0,-1 0,1 0,0 0,0 0,0-1,0 1,0 0,0 0,0 0,0 0,0 0,0 0,1 0,-1 0,0 0,1 0,-1-1,0 1,1 0,-1 0,1 0,-1-1,1 1,0 0,-1-1,1 1,0 0,-1-1,1 1,0-1,0 1,0-1,-1 1,1-1,0 0,0 1,0-1,0 0,1 0,2 0,-1 0,0-1,0 1,0-1,0 0,0 0,0 0,0 0,0-1,0 1,0-1,-1 0,1 1,0-1,-1-1,0 1,1 0,1-3,72-76,-31 29,587-575,40 40,-671 586,37-29,-2-2,-1-2,35-43,-62 69,-1-1,2 1,-1 1,1-1,0 1,1 1,0 0,0 0,11-4,-20 10,0-1,0 1,-1-1,1 1,0-1,0 1,0 0,0-1,0 1,0 0,0 0,0 0,0 0,0 0,0 0,0 0,0 0,0 0,0 0,0 0,0 1,0-1,0 0,0 1,0-1,0 1,-1-1,1 1,0-1,0 1,0 0,-1-1,1 1,0 0,-1 0,1-1,-1 1,1 0,-1 0,1 0,-1 0,1 1,0 4,0-1,0 1,0 0,-1-1,0 1,0 0,-1 6,-5 26,-1-1,-2 1,-19 49,-51 106,76-186,-187 396,176-369,13-29,6-9,145-167,-20 21,-56 73,3 3,113-83,-147 128,-42 29,0-1,0 1,-1-1,1 1,0-1,0 1,0 0,-1-1,1 1,0 0,0-1,0 1,0 0,0 0,0 0,0 0,-1 0,3 0,-3 1,0-1,0 1,0-1,1 0,-1 1,0-1,0 1,0-1,0 1,0-1,0 1,0-1,0 1,0-1,0 0,-1 1,1-1,0 1,0-1,0 1,0-1,-1 0,1 1,-1 0,-19 30,-21 16,-50 44,56-58,1 1,2 1,-35 50,62-77,-1 1,0-1,1 1,-5 13,9-19,0 0,0 0,0-1,1 1,-1 0,1 0,0 0,0 0,0 0,0 0,1 0,-1 0,1 0,-1 0,1-1,1 5,6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4E8A4-1B6A-400E-B45D-1AC4A0753651}" type="datetimeFigureOut">
              <a:rPr lang="en-IN" smtClean="0"/>
              <a:t>17-09-2020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DF69F-83E1-486C-AD82-799CD90E1B3C}" type="slidenum">
              <a:rPr lang="en-IN" smtClean="0"/>
              <a:t>‹#›</a:t>
            </a:fld>
            <a:endParaRPr lang="en-IN"/>
          </a:p>
        </p:txBody>
      </p:sp>
    </p:spTree>
    <p:extLst>
      <p:ext uri="{BB962C8B-B14F-4D97-AF65-F5344CB8AC3E}">
        <p14:creationId xmlns:p14="http://schemas.microsoft.com/office/powerpoint/2010/main" val="400927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isticshowto.com/dependent-variable-defini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statisticshowto.com/independent-variable-defini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b="1" dirty="0">
                <a:solidFill>
                  <a:schemeClr val="accent1"/>
                </a:solidFill>
              </a:rPr>
              <a:t>Correlation</a:t>
            </a:r>
            <a:r>
              <a:rPr lang="en-IN" dirty="0"/>
              <a:t>: </a:t>
            </a:r>
            <a:r>
              <a:rPr lang="en-IN" b="0" i="0" dirty="0">
                <a:solidFill>
                  <a:srgbClr val="292929"/>
                </a:solidFill>
                <a:effectLst/>
                <a:latin typeface="medium-content-serif-font"/>
              </a:rPr>
              <a:t>This explains how one or more variables are related to each other.  It gives us the idea about the degree of the relationship of the two variables. </a:t>
            </a:r>
          </a:p>
          <a:p>
            <a:pPr marL="742950" lvl="1" indent="-285750">
              <a:buFont typeface="Arial" panose="020B0604020202020204" pitchFamily="34" charset="0"/>
              <a:buChar char="•"/>
            </a:pPr>
            <a:r>
              <a:rPr lang="en-IN" dirty="0">
                <a:solidFill>
                  <a:srgbClr val="292929"/>
                </a:solidFill>
                <a:latin typeface="medium-content-serif-font"/>
              </a:rPr>
              <a:t>Positive Correlation : </a:t>
            </a:r>
            <a:r>
              <a:rPr lang="en-IN" b="0" i="0" dirty="0">
                <a:solidFill>
                  <a:srgbClr val="292929"/>
                </a:solidFill>
                <a:effectLst/>
                <a:latin typeface="medium-content-serif-font"/>
              </a:rPr>
              <a:t>one variable increase then the value of the other variable(s) also increases</a:t>
            </a:r>
            <a:endParaRPr lang="en-IN" dirty="0">
              <a:solidFill>
                <a:srgbClr val="292929"/>
              </a:solidFill>
              <a:latin typeface="medium-content-serif-font"/>
            </a:endParaRPr>
          </a:p>
          <a:p>
            <a:pPr marL="742950" lvl="1" indent="-285750">
              <a:buFont typeface="Arial" panose="020B0604020202020204" pitchFamily="34" charset="0"/>
              <a:buChar char="•"/>
            </a:pPr>
            <a:r>
              <a:rPr lang="en-IN" dirty="0">
                <a:solidFill>
                  <a:srgbClr val="292929"/>
                </a:solidFill>
                <a:latin typeface="medium-content-serif-font"/>
              </a:rPr>
              <a:t>Negative Correlation : T</a:t>
            </a:r>
            <a:r>
              <a:rPr lang="en-IN" b="0" i="0" dirty="0">
                <a:solidFill>
                  <a:srgbClr val="292929"/>
                </a:solidFill>
                <a:effectLst/>
                <a:latin typeface="medium-content-serif-font"/>
              </a:rPr>
              <a:t>he value of one variable increase then the value of the other variable(s) decreases</a:t>
            </a:r>
            <a:endParaRPr lang="en-IN" dirty="0">
              <a:solidFill>
                <a:srgbClr val="292929"/>
              </a:solidFill>
              <a:latin typeface="medium-content-serif-font"/>
            </a:endParaRPr>
          </a:p>
          <a:p>
            <a:pPr marL="742950" lvl="1" indent="-285750">
              <a:buFont typeface="Arial" panose="020B0604020202020204" pitchFamily="34" charset="0"/>
              <a:buChar char="•"/>
            </a:pPr>
            <a:r>
              <a:rPr lang="en-IN" dirty="0">
                <a:solidFill>
                  <a:srgbClr val="292929"/>
                </a:solidFill>
                <a:latin typeface="medium-content-serif-font"/>
              </a:rPr>
              <a:t>Neutral Correlation : T</a:t>
            </a:r>
            <a:r>
              <a:rPr lang="en-IN" b="0" i="0" dirty="0">
                <a:solidFill>
                  <a:srgbClr val="292929"/>
                </a:solidFill>
                <a:effectLst/>
                <a:latin typeface="medium-content-serif-font"/>
              </a:rPr>
              <a:t>he value of one variable increase or decrease then the value of the other variable(s) doesn’t increase or decreases (add pictures)</a:t>
            </a:r>
          </a:p>
          <a:p>
            <a:endParaRPr lang="en-IN" dirty="0"/>
          </a:p>
          <a:p>
            <a:r>
              <a:rPr lang="en-IN" b="1" dirty="0">
                <a:solidFill>
                  <a:schemeClr val="accent1"/>
                </a:solidFill>
              </a:rPr>
              <a:t>Multicollinearity</a:t>
            </a:r>
            <a:r>
              <a:rPr lang="en-IN" dirty="0"/>
              <a:t>: If the degree of correlation between variables is high enough, it can cause problems when you fit the model and interpret the results</a:t>
            </a:r>
          </a:p>
          <a:p>
            <a:endParaRPr lang="en-IN" dirty="0"/>
          </a:p>
          <a:p>
            <a:endParaRPr lang="en-IN" dirty="0"/>
          </a:p>
          <a:p>
            <a:r>
              <a:rPr lang="en-IN" sz="1200" dirty="0"/>
              <a:t>	</a:t>
            </a:r>
          </a:p>
          <a:p>
            <a:r>
              <a:rPr lang="en-IN" sz="1200" dirty="0"/>
              <a:t>	Suppose </a:t>
            </a:r>
            <a:r>
              <a:rPr lang="en-IN" sz="1200" i="1" dirty="0"/>
              <a:t>y=m</a:t>
            </a:r>
            <a:r>
              <a:rPr lang="en-IN" sz="1200" i="1" baseline="-25000" dirty="0"/>
              <a:t>1</a:t>
            </a:r>
            <a:r>
              <a:rPr lang="en-IN" sz="1200" i="1" dirty="0"/>
              <a:t>x</a:t>
            </a:r>
            <a:r>
              <a:rPr lang="en-IN" sz="1200" i="1" baseline="-25000" dirty="0"/>
              <a:t>1</a:t>
            </a:r>
            <a:r>
              <a:rPr lang="en-IN" sz="1200" i="1" dirty="0"/>
              <a:t>+m</a:t>
            </a:r>
            <a:r>
              <a:rPr lang="en-IN" sz="1200" i="1" baseline="-25000" dirty="0"/>
              <a:t>2</a:t>
            </a:r>
            <a:r>
              <a:rPr lang="en-IN" sz="1200" i="1" dirty="0"/>
              <a:t>x</a:t>
            </a:r>
            <a:r>
              <a:rPr lang="en-IN" sz="1200" i="1" baseline="-25000" dirty="0"/>
              <a:t>2</a:t>
            </a:r>
            <a:r>
              <a:rPr lang="en-IN" sz="1200" i="1" dirty="0"/>
              <a:t>+m</a:t>
            </a:r>
            <a:r>
              <a:rPr lang="en-IN" sz="1200" i="1" baseline="-25000" dirty="0"/>
              <a:t>3</a:t>
            </a:r>
            <a:r>
              <a:rPr lang="en-IN" sz="1200" i="1" dirty="0"/>
              <a:t>x</a:t>
            </a:r>
            <a:r>
              <a:rPr lang="en-IN" sz="1200" i="1" baseline="-25000" dirty="0"/>
              <a:t>3</a:t>
            </a:r>
            <a:r>
              <a:rPr lang="en-IN" sz="1200" i="1" dirty="0"/>
              <a:t>+---+c </a:t>
            </a:r>
            <a:r>
              <a:rPr lang="en-IN" sz="1200" dirty="0"/>
              <a:t>is a linear equation</a:t>
            </a:r>
          </a:p>
          <a:p>
            <a:r>
              <a:rPr lang="en-IN" sz="1200" dirty="0"/>
              <a:t>		y	= dependent variable (predicted value)</a:t>
            </a:r>
          </a:p>
          <a:p>
            <a:r>
              <a:rPr lang="en-IN" sz="1200" dirty="0"/>
              <a:t>		m</a:t>
            </a:r>
            <a:r>
              <a:rPr lang="en-IN" sz="1200" baseline="-25000" dirty="0"/>
              <a:t>1</a:t>
            </a:r>
            <a:r>
              <a:rPr lang="en-IN" sz="1200" dirty="0"/>
              <a:t>,m</a:t>
            </a:r>
            <a:r>
              <a:rPr lang="en-IN" sz="1200" baseline="-25000" dirty="0"/>
              <a:t>2</a:t>
            </a:r>
            <a:r>
              <a:rPr lang="en-IN" sz="1200" dirty="0"/>
              <a:t>,m</a:t>
            </a:r>
            <a:r>
              <a:rPr lang="en-IN" sz="1200" baseline="-25000" dirty="0"/>
              <a:t>3</a:t>
            </a:r>
            <a:r>
              <a:rPr lang="en-IN" sz="1200" dirty="0"/>
              <a:t>…	= slope</a:t>
            </a:r>
          </a:p>
          <a:p>
            <a:r>
              <a:rPr lang="en-IN" sz="1200" dirty="0"/>
              <a:t>		x</a:t>
            </a:r>
            <a:r>
              <a:rPr lang="en-IN" sz="1200" baseline="-25000" dirty="0"/>
              <a:t>1</a:t>
            </a:r>
            <a:r>
              <a:rPr lang="en-IN" sz="1200" dirty="0"/>
              <a:t>,x</a:t>
            </a:r>
            <a:r>
              <a:rPr lang="en-IN" sz="1200" baseline="-25000" dirty="0"/>
              <a:t>2</a:t>
            </a:r>
            <a:r>
              <a:rPr lang="en-IN" sz="1200" dirty="0"/>
              <a:t>,x</a:t>
            </a:r>
            <a:r>
              <a:rPr lang="en-IN" sz="1200" baseline="-25000" dirty="0"/>
              <a:t>3</a:t>
            </a:r>
            <a:r>
              <a:rPr lang="en-IN" sz="1200" dirty="0"/>
              <a:t>…	= independent variable (features)</a:t>
            </a:r>
          </a:p>
          <a:p>
            <a:r>
              <a:rPr lang="en-IN" sz="1200" dirty="0"/>
              <a:t>		c	= constant</a:t>
            </a:r>
          </a:p>
          <a:p>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5B7DF69F-83E1-486C-AD82-799CD90E1B3C}" type="slidenum">
              <a:rPr lang="en-IN" smtClean="0"/>
              <a:t>3</a:t>
            </a:fld>
            <a:endParaRPr lang="en-IN"/>
          </a:p>
        </p:txBody>
      </p:sp>
    </p:spTree>
    <p:extLst>
      <p:ext uri="{BB962C8B-B14F-4D97-AF65-F5344CB8AC3E}">
        <p14:creationId xmlns:p14="http://schemas.microsoft.com/office/powerpoint/2010/main" val="400551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Krub"/>
              </a:rPr>
              <a:t>Dummies: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If there are n number of categories in categorical attribute, n-1 new attributes will be created. These attributes created are called Dummy Variables. Hence, dummy variables are “proxy” variables for categorical data in regression models</a:t>
            </a:r>
          </a:p>
          <a:p>
            <a:endParaRPr lang="en-IN" b="0" i="0" dirty="0">
              <a:solidFill>
                <a:srgbClr val="000000"/>
              </a:solidFill>
              <a:effectLst/>
              <a:latin typeface="Krub"/>
            </a:endParaRPr>
          </a:p>
          <a:p>
            <a:r>
              <a:rPr lang="en-IN" b="0" i="0" dirty="0">
                <a:solidFill>
                  <a:srgbClr val="000000"/>
                </a:solidFill>
                <a:effectLst/>
                <a:latin typeface="Krub"/>
              </a:rPr>
              <a:t>The P Value basically helps to answer the question: ‘Does the data really represent the observed effect?’.</a:t>
            </a:r>
          </a:p>
          <a:p>
            <a:endParaRPr lang="en-IN" dirty="0"/>
          </a:p>
        </p:txBody>
      </p:sp>
      <p:sp>
        <p:nvSpPr>
          <p:cNvPr id="4" name="Slide Number Placeholder 3"/>
          <p:cNvSpPr>
            <a:spLocks noGrp="1"/>
          </p:cNvSpPr>
          <p:nvPr>
            <p:ph type="sldNum" sz="quarter" idx="5"/>
          </p:nvPr>
        </p:nvSpPr>
        <p:spPr/>
        <p:txBody>
          <a:bodyPr/>
          <a:lstStyle/>
          <a:p>
            <a:fld id="{5B7DF69F-83E1-486C-AD82-799CD90E1B3C}" type="slidenum">
              <a:rPr lang="en-IN" smtClean="0"/>
              <a:t>4</a:t>
            </a:fld>
            <a:endParaRPr lang="en-IN"/>
          </a:p>
        </p:txBody>
      </p:sp>
    </p:spTree>
    <p:extLst>
      <p:ext uri="{BB962C8B-B14F-4D97-AF65-F5344CB8AC3E}">
        <p14:creationId xmlns:p14="http://schemas.microsoft.com/office/powerpoint/2010/main" val="36659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much </a:t>
            </a:r>
          </a:p>
          <a:p>
            <a:endParaRPr lang="en-IN" dirty="0"/>
          </a:p>
          <a:p>
            <a:r>
              <a:rPr lang="en-IN" b="0" i="0" dirty="0">
                <a:solidFill>
                  <a:srgbClr val="777777"/>
                </a:solidFill>
                <a:effectLst/>
                <a:latin typeface="pt sans"/>
              </a:rPr>
              <a:t> R</a:t>
            </a:r>
            <a:r>
              <a:rPr lang="en-IN" b="0" i="0" baseline="30000" dirty="0">
                <a:solidFill>
                  <a:srgbClr val="777777"/>
                </a:solidFill>
                <a:effectLst/>
                <a:latin typeface="pt sans"/>
              </a:rPr>
              <a:t>2</a:t>
            </a:r>
            <a:r>
              <a:rPr lang="en-IN" b="0" i="0" dirty="0">
                <a:solidFill>
                  <a:srgbClr val="777777"/>
                </a:solidFill>
                <a:effectLst/>
                <a:latin typeface="pt sans"/>
              </a:rPr>
              <a:t> assumes that every single variable explains the </a:t>
            </a:r>
            <a:r>
              <a:rPr lang="en-IN" b="0" i="1" dirty="0">
                <a:solidFill>
                  <a:srgbClr val="777777"/>
                </a:solidFill>
                <a:effectLst/>
                <a:latin typeface="pt sans"/>
              </a:rPr>
              <a:t>variation in the </a:t>
            </a:r>
            <a:r>
              <a:rPr lang="en-IN" b="0" i="1" u="none" strike="noStrike" dirty="0">
                <a:solidFill>
                  <a:srgbClr val="05A9C5"/>
                </a:solidFill>
                <a:effectLst/>
                <a:latin typeface="inherit"/>
                <a:hlinkClick r:id="rId3"/>
              </a:rPr>
              <a:t>dependent variable</a:t>
            </a:r>
            <a:r>
              <a:rPr lang="en-IN" b="0" i="0" dirty="0">
                <a:solidFill>
                  <a:srgbClr val="777777"/>
                </a:solidFill>
                <a:effectLst/>
                <a:latin typeface="pt sans"/>
              </a:rPr>
              <a:t>. The adjusted R</a:t>
            </a:r>
            <a:r>
              <a:rPr lang="en-IN" b="0" i="0" baseline="30000" dirty="0">
                <a:solidFill>
                  <a:srgbClr val="777777"/>
                </a:solidFill>
                <a:effectLst/>
                <a:latin typeface="pt sans"/>
              </a:rPr>
              <a:t>2</a:t>
            </a:r>
            <a:r>
              <a:rPr lang="en-IN" b="0" i="0" dirty="0">
                <a:solidFill>
                  <a:srgbClr val="777777"/>
                </a:solidFill>
                <a:effectLst/>
                <a:latin typeface="pt sans"/>
              </a:rPr>
              <a:t> tells you the percentage of </a:t>
            </a:r>
            <a:r>
              <a:rPr lang="en-IN" b="0" i="1" dirty="0">
                <a:solidFill>
                  <a:srgbClr val="777777"/>
                </a:solidFill>
                <a:effectLst/>
                <a:latin typeface="pt sans"/>
              </a:rPr>
              <a:t>variation explained by only the </a:t>
            </a:r>
            <a:r>
              <a:rPr lang="en-IN" b="0" i="1" u="none" strike="noStrike" dirty="0">
                <a:solidFill>
                  <a:srgbClr val="05A9C5"/>
                </a:solidFill>
                <a:effectLst/>
                <a:latin typeface="inherit"/>
                <a:hlinkClick r:id="rId4"/>
              </a:rPr>
              <a:t>independent variables</a:t>
            </a:r>
            <a:r>
              <a:rPr lang="en-IN" b="0" i="1" dirty="0">
                <a:solidFill>
                  <a:srgbClr val="777777"/>
                </a:solidFill>
                <a:effectLst/>
                <a:latin typeface="pt sans"/>
              </a:rPr>
              <a:t> that actually affect the dependent variable</a:t>
            </a:r>
            <a:r>
              <a:rPr lang="en-IN" b="0" i="0" dirty="0">
                <a:solidFill>
                  <a:srgbClr val="777777"/>
                </a:solidFill>
                <a:effectLst/>
                <a:latin typeface="pt sans"/>
              </a:rPr>
              <a:t>.</a:t>
            </a:r>
            <a:r>
              <a:rPr lang="en-IN" dirty="0"/>
              <a:t>% of your prediction can be explained by your model.</a:t>
            </a:r>
          </a:p>
          <a:p>
            <a:endParaRPr lang="en-IN" dirty="0"/>
          </a:p>
        </p:txBody>
      </p:sp>
      <p:sp>
        <p:nvSpPr>
          <p:cNvPr id="4" name="Slide Number Placeholder 3"/>
          <p:cNvSpPr>
            <a:spLocks noGrp="1"/>
          </p:cNvSpPr>
          <p:nvPr>
            <p:ph type="sldNum" sz="quarter" idx="5"/>
          </p:nvPr>
        </p:nvSpPr>
        <p:spPr/>
        <p:txBody>
          <a:bodyPr/>
          <a:lstStyle/>
          <a:p>
            <a:fld id="{5B7DF69F-83E1-486C-AD82-799CD90E1B3C}" type="slidenum">
              <a:rPr lang="en-IN" smtClean="0"/>
              <a:t>5</a:t>
            </a:fld>
            <a:endParaRPr lang="en-IN"/>
          </a:p>
        </p:txBody>
      </p:sp>
    </p:spTree>
    <p:extLst>
      <p:ext uri="{BB962C8B-B14F-4D97-AF65-F5344CB8AC3E}">
        <p14:creationId xmlns:p14="http://schemas.microsoft.com/office/powerpoint/2010/main" val="194644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B173-9CC9-42F2-8E31-3FC58E22F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3B674F-3130-496D-949C-05CC7E2FE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6DC465-9AF0-409C-9A89-04CECD8FBBA7}"/>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CA726C5B-4ED9-4B9B-A52D-484F7653C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A409F-D6D2-4D4E-8DF9-290FC993BB2B}"/>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23530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6365-A424-4997-8FC8-90136D2AAE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A8387-1EE4-413D-813A-F7C6665F3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F27DE-9B00-4DBD-BD5F-583B328E0E49}"/>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32286887-F041-4E1D-8985-708590192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FA453-5514-423B-9B71-4150F50126D6}"/>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131289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D6927-29C1-4FA6-9167-E0537EB5E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44E73-D146-4A26-A058-D5604791D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C2E18-B5C0-42B1-98BC-6ECE63F50626}"/>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A50BFD7B-957A-4AB7-BF28-18AFAF26E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13564-1356-4FBC-9180-4AF254FADCFF}"/>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2775987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rface_Hub_Agenda_Side_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2684" y="2266716"/>
            <a:ext cx="5487829" cy="1470025"/>
          </a:xfrm>
        </p:spPr>
        <p:txBody>
          <a:bodyPr anchor="b"/>
          <a:lstStyle>
            <a:lvl1pPr algn="l">
              <a:defRPr sz="4400">
                <a:solidFill>
                  <a:schemeClr val="tx1">
                    <a:lumMod val="75000"/>
                    <a:lumOff val="25000"/>
                    <a:alpha val="99000"/>
                  </a:schemeClr>
                </a:solidFill>
              </a:defRPr>
            </a:lvl1pPr>
          </a:lstStyle>
          <a:p>
            <a:r>
              <a:rPr lang="en-US"/>
              <a:t>Click to add title</a:t>
            </a:r>
          </a:p>
        </p:txBody>
      </p:sp>
      <p:sp>
        <p:nvSpPr>
          <p:cNvPr id="3" name="Subtitle 2"/>
          <p:cNvSpPr>
            <a:spLocks noGrp="1"/>
          </p:cNvSpPr>
          <p:nvPr>
            <p:ph type="subTitle" idx="1" hasCustomPrompt="1"/>
          </p:nvPr>
        </p:nvSpPr>
        <p:spPr>
          <a:xfrm>
            <a:off x="552684" y="3736741"/>
            <a:ext cx="5487829" cy="545755"/>
          </a:xfrm>
        </p:spPr>
        <p:txBody>
          <a:bodyPr anchor="t">
            <a:noAutofit/>
          </a:bodyPr>
          <a:lstStyle>
            <a:lvl1pPr marL="0" indent="0" algn="l" defTabSz="914400" rtl="0" eaLnBrk="1" latinLnBrk="0" hangingPunct="1">
              <a:spcBef>
                <a:spcPts val="0"/>
              </a:spcBef>
              <a:spcAft>
                <a:spcPts val="600"/>
              </a:spcAft>
              <a:buSzPct val="90000"/>
              <a:buFont typeface="Wingdings" pitchFamily="2" charset="2"/>
              <a:buNone/>
              <a:defRPr lang="en-US" sz="2000" kern="1200" dirty="0">
                <a:solidFill>
                  <a:schemeClr val="accent1">
                    <a:alpha val="99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
        <p:nvSpPr>
          <p:cNvPr id="11" name="Rectangle 10"/>
          <p:cNvSpPr/>
          <p:nvPr userDrawn="1"/>
        </p:nvSpPr>
        <p:spPr>
          <a:xfrm rot="10800000" flipV="1">
            <a:off x="1" y="-1"/>
            <a:ext cx="20855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786489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80D5-9EFF-4A90-AF38-CC84E7D2C4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D92172-6DF3-4EAF-9FA7-C04066E39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EA85E-1307-406D-AD67-86D677B4F5D3}"/>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EB24A7B2-195A-4EDE-B869-5BA132861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B1889-1B2C-4A5C-93FA-F47F0C620051}"/>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56858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0191-AC79-403A-A172-2BBFDB98E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43834F-8DAB-4C71-88E2-E09E60012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D8690A-79EC-45D9-9210-886FECD5D74F}"/>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2D0491E0-F933-44AA-B820-3781A1DB2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CE88A-BD42-4012-BA71-EB697347054E}"/>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14979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CCD7-251A-4C9D-B9F4-61906D0A1A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72FA0-4D56-4142-8D3F-C92214B8C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9E155A-1B7C-4775-8184-E563A3F71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1E53DB-E041-458D-9BB8-C61316068F82}"/>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6" name="Footer Placeholder 5">
            <a:extLst>
              <a:ext uri="{FF2B5EF4-FFF2-40B4-BE49-F238E27FC236}">
                <a16:creationId xmlns:a16="http://schemas.microsoft.com/office/drawing/2014/main" id="{92B97766-919A-4E03-8C69-AE2769FC1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F8EA0-BF0F-48FA-A5A2-C0EB7A728B91}"/>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425292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0821-71C6-4F3F-B670-E31FD85825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346A6-97A1-4215-85B4-99CE56623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F5D36-1038-46E3-8DD0-DF2AB1B01D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007630-1920-426A-BF30-D448B9426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FF778C-8320-40AA-B50C-7903011CC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3717F9-90E6-4831-B5EA-F4F09BB4D8F7}"/>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8" name="Footer Placeholder 7">
            <a:extLst>
              <a:ext uri="{FF2B5EF4-FFF2-40B4-BE49-F238E27FC236}">
                <a16:creationId xmlns:a16="http://schemas.microsoft.com/office/drawing/2014/main" id="{E5C912C7-AAE9-4FE8-BFC3-E3F0A0E705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E3F1AD-14DE-425E-BCB1-F6E015336CBD}"/>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20742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7BFE-1835-4A9C-B308-1DC6688F75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982707-D3B2-442A-8019-7B15C4ACCAAD}"/>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4" name="Footer Placeholder 3">
            <a:extLst>
              <a:ext uri="{FF2B5EF4-FFF2-40B4-BE49-F238E27FC236}">
                <a16:creationId xmlns:a16="http://schemas.microsoft.com/office/drawing/2014/main" id="{D8E08DF8-8F39-45E5-BF3B-2D64B38230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6AD61-842D-43EF-999D-D5C08F9A9A3D}"/>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06293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58F2F-E561-4E72-9912-05689EC93920}"/>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3" name="Footer Placeholder 2">
            <a:extLst>
              <a:ext uri="{FF2B5EF4-FFF2-40B4-BE49-F238E27FC236}">
                <a16:creationId xmlns:a16="http://schemas.microsoft.com/office/drawing/2014/main" id="{FD32DDF1-8D82-4451-9503-B322B5F82B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468C83-97CC-4028-BC1D-9E72142FCE32}"/>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23606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4ED5-1DD4-4336-8F25-87ACCC988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D7C964-50D5-4D2F-B7E5-D22845BAD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CC898E-D0F2-4923-A1EE-885CD1BE2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CCA44-8846-48E6-8608-64DA66899BBA}"/>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6" name="Footer Placeholder 5">
            <a:extLst>
              <a:ext uri="{FF2B5EF4-FFF2-40B4-BE49-F238E27FC236}">
                <a16:creationId xmlns:a16="http://schemas.microsoft.com/office/drawing/2014/main" id="{E1A22E4B-B69A-4E1A-8097-A8BEAC7F3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0BFB71-4C3C-4CDC-8D36-505422AD0656}"/>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03174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5233-914A-4B49-A45C-A2C9188B1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BB00B9-4CB5-4FF0-B403-B120BEEEC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7C8A1F-4173-46D5-8750-A5DFBEFF6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44C16-3776-4881-AEF3-B86B834EB3AF}"/>
              </a:ext>
            </a:extLst>
          </p:cNvPr>
          <p:cNvSpPr>
            <a:spLocks noGrp="1"/>
          </p:cNvSpPr>
          <p:nvPr>
            <p:ph type="dt" sz="half" idx="10"/>
          </p:nvPr>
        </p:nvSpPr>
        <p:spPr/>
        <p:txBody>
          <a:bodyPr/>
          <a:lstStyle/>
          <a:p>
            <a:fld id="{91927FA2-DBDD-4C43-9036-ACB271D97EE2}" type="datetimeFigureOut">
              <a:rPr lang="en-IN" smtClean="0"/>
              <a:t>17-09-2020</a:t>
            </a:fld>
            <a:endParaRPr lang="en-IN"/>
          </a:p>
        </p:txBody>
      </p:sp>
      <p:sp>
        <p:nvSpPr>
          <p:cNvPr id="6" name="Footer Placeholder 5">
            <a:extLst>
              <a:ext uri="{FF2B5EF4-FFF2-40B4-BE49-F238E27FC236}">
                <a16:creationId xmlns:a16="http://schemas.microsoft.com/office/drawing/2014/main" id="{E094129F-A456-47D9-9987-2CD48BF30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0FF950-2630-4460-89A1-C1CE6AB2DDED}"/>
              </a:ext>
            </a:extLst>
          </p:cNvPr>
          <p:cNvSpPr>
            <a:spLocks noGrp="1"/>
          </p:cNvSpPr>
          <p:nvPr>
            <p:ph type="sldNum" sz="quarter" idx="12"/>
          </p:nvPr>
        </p:nvSpPr>
        <p:spPr/>
        <p:txBody>
          <a:bodyPr/>
          <a:lstStyle/>
          <a:p>
            <a:fld id="{8BB80DA4-52DB-42E6-82F8-D758CA59E217}" type="slidenum">
              <a:rPr lang="en-IN" smtClean="0"/>
              <a:t>‹#›</a:t>
            </a:fld>
            <a:endParaRPr lang="en-IN"/>
          </a:p>
        </p:txBody>
      </p:sp>
    </p:spTree>
    <p:extLst>
      <p:ext uri="{BB962C8B-B14F-4D97-AF65-F5344CB8AC3E}">
        <p14:creationId xmlns:p14="http://schemas.microsoft.com/office/powerpoint/2010/main" val="393698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F4A48-79A1-453F-B447-FA2F95E5F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9AF029-0FB7-4748-A74B-4AC064238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0F3F5-6222-497B-A54B-0E9A80F9B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27FA2-DBDD-4C43-9036-ACB271D97EE2}" type="datetimeFigureOut">
              <a:rPr lang="en-IN" smtClean="0"/>
              <a:t>17-09-2020</a:t>
            </a:fld>
            <a:endParaRPr lang="en-IN"/>
          </a:p>
        </p:txBody>
      </p:sp>
      <p:sp>
        <p:nvSpPr>
          <p:cNvPr id="5" name="Footer Placeholder 4">
            <a:extLst>
              <a:ext uri="{FF2B5EF4-FFF2-40B4-BE49-F238E27FC236}">
                <a16:creationId xmlns:a16="http://schemas.microsoft.com/office/drawing/2014/main" id="{35B8D69B-5DE9-4367-A1DF-9115F5D6B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6BA7CF-0202-460C-B1B7-95650707D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80DA4-52DB-42E6-82F8-D758CA59E217}" type="slidenum">
              <a:rPr lang="en-IN" smtClean="0"/>
              <a:t>‹#›</a:t>
            </a:fld>
            <a:endParaRPr lang="en-IN"/>
          </a:p>
        </p:txBody>
      </p:sp>
    </p:spTree>
    <p:extLst>
      <p:ext uri="{BB962C8B-B14F-4D97-AF65-F5344CB8AC3E}">
        <p14:creationId xmlns:p14="http://schemas.microsoft.com/office/powerpoint/2010/main" val="107846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rinda-menon-pk-33009795/" TargetMode="External"/><Relationship Id="rId2" Type="http://schemas.openxmlformats.org/officeDocument/2006/relationships/hyperlink" Target="http://www.linkedin.com/in/saikirankusumanchi" TargetMode="External"/><Relationship Id="rId1" Type="http://schemas.openxmlformats.org/officeDocument/2006/relationships/slideLayout" Target="../slideLayouts/slideLayout12.xml"/><Relationship Id="rId4" Type="http://schemas.openxmlformats.org/officeDocument/2006/relationships/hyperlink" Target="mailto:idcdat@microsof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D9C3-4D0E-47B7-BDE9-D13834ED477A}"/>
              </a:ext>
            </a:extLst>
          </p:cNvPr>
          <p:cNvSpPr>
            <a:spLocks noGrp="1"/>
          </p:cNvSpPr>
          <p:nvPr>
            <p:ph type="ctrTitle"/>
          </p:nvPr>
        </p:nvSpPr>
        <p:spPr>
          <a:xfrm>
            <a:off x="552684" y="2266717"/>
            <a:ext cx="10839216" cy="1413744"/>
          </a:xfrm>
        </p:spPr>
        <p:txBody>
          <a:bodyPr>
            <a:normAutofit/>
          </a:bodyPr>
          <a:lstStyle/>
          <a:p>
            <a:r>
              <a:rPr lang="en-US" sz="4000"/>
              <a:t>Machine Learning – Linear Regression Inside-Out			</a:t>
            </a:r>
          </a:p>
        </p:txBody>
      </p:sp>
      <p:sp>
        <p:nvSpPr>
          <p:cNvPr id="3" name="Subtitle 2">
            <a:extLst>
              <a:ext uri="{FF2B5EF4-FFF2-40B4-BE49-F238E27FC236}">
                <a16:creationId xmlns:a16="http://schemas.microsoft.com/office/drawing/2014/main" id="{CBF89036-8D15-4B92-878D-745EC7D5E6DF}"/>
              </a:ext>
            </a:extLst>
          </p:cNvPr>
          <p:cNvSpPr>
            <a:spLocks noGrp="1"/>
          </p:cNvSpPr>
          <p:nvPr>
            <p:ph type="subTitle" idx="1"/>
          </p:nvPr>
        </p:nvSpPr>
        <p:spPr>
          <a:xfrm>
            <a:off x="552684" y="3736741"/>
            <a:ext cx="11288796" cy="880979"/>
          </a:xfrm>
        </p:spPr>
        <p:txBody>
          <a:bodyPr/>
          <a:lstStyle/>
          <a:p>
            <a:r>
              <a:rPr lang="en-US"/>
              <a:t>Part 3/6 – Code walkthrough and fundamental modelling concepts (such as p-value, Univariate / Bi-variate, scaling, dummies, Model Building, R2 score, RFE, VIF, Correlation etc.)</a:t>
            </a:r>
          </a:p>
        </p:txBody>
      </p:sp>
      <p:sp>
        <p:nvSpPr>
          <p:cNvPr id="4" name="TextBox 3">
            <a:extLst>
              <a:ext uri="{FF2B5EF4-FFF2-40B4-BE49-F238E27FC236}">
                <a16:creationId xmlns:a16="http://schemas.microsoft.com/office/drawing/2014/main" id="{66CD4289-9CCB-44B5-ABD3-023131544C24}"/>
              </a:ext>
            </a:extLst>
          </p:cNvPr>
          <p:cNvSpPr txBox="1"/>
          <p:nvPr/>
        </p:nvSpPr>
        <p:spPr>
          <a:xfrm>
            <a:off x="7527235" y="5314122"/>
            <a:ext cx="4664765" cy="646331"/>
          </a:xfrm>
          <a:prstGeom prst="rect">
            <a:avLst/>
          </a:prstGeom>
          <a:noFill/>
        </p:spPr>
        <p:txBody>
          <a:bodyPr wrap="square" rtlCol="0">
            <a:spAutoFit/>
          </a:bodyPr>
          <a:lstStyle/>
          <a:p>
            <a:pPr algn="r"/>
            <a:r>
              <a:rPr lang="en-US" dirty="0">
                <a:hlinkClick r:id="rId2"/>
              </a:rPr>
              <a:t>Sai Kiran Kusumanchi</a:t>
            </a:r>
            <a:r>
              <a:rPr lang="en-US" dirty="0">
                <a:hlinkClick r:id="rId2"/>
              </a:rPr>
              <a:t> </a:t>
            </a:r>
            <a:r>
              <a:rPr lang="en-US" dirty="0"/>
              <a:t>&amp; </a:t>
            </a:r>
            <a:r>
              <a:rPr lang="en-US" dirty="0">
                <a:hlinkClick r:id="rId3"/>
              </a:rPr>
              <a:t>Vrinda Menon</a:t>
            </a:r>
            <a:endParaRPr lang="en-US" dirty="0"/>
          </a:p>
          <a:p>
            <a:pPr algn="r"/>
            <a:r>
              <a:rPr lang="en-US" dirty="0">
                <a:hlinkClick r:id="rId4"/>
              </a:rPr>
              <a:t>IDC – Devices Analytics and Data Science Team</a:t>
            </a:r>
            <a:endParaRPr lang="en-US" dirty="0"/>
          </a:p>
        </p:txBody>
      </p:sp>
    </p:spTree>
    <p:extLst>
      <p:ext uri="{BB962C8B-B14F-4D97-AF65-F5344CB8AC3E}">
        <p14:creationId xmlns:p14="http://schemas.microsoft.com/office/powerpoint/2010/main" val="298021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3737-77BE-4423-B48D-41CE058F7D05}"/>
              </a:ext>
            </a:extLst>
          </p:cNvPr>
          <p:cNvSpPr>
            <a:spLocks noGrp="1"/>
          </p:cNvSpPr>
          <p:nvPr>
            <p:ph type="ctrTitle"/>
          </p:nvPr>
        </p:nvSpPr>
        <p:spPr>
          <a:xfrm>
            <a:off x="312420" y="426720"/>
            <a:ext cx="5301373" cy="673501"/>
          </a:xfrm>
        </p:spPr>
        <p:txBody>
          <a:bodyPr>
            <a:normAutofit fontScale="90000"/>
          </a:bodyPr>
          <a:lstStyle/>
          <a:p>
            <a:r>
              <a:rPr lang="en-US"/>
              <a:t>Agenda</a:t>
            </a:r>
          </a:p>
        </p:txBody>
      </p:sp>
      <p:sp>
        <p:nvSpPr>
          <p:cNvPr id="3" name="Subtitle 2">
            <a:extLst>
              <a:ext uri="{FF2B5EF4-FFF2-40B4-BE49-F238E27FC236}">
                <a16:creationId xmlns:a16="http://schemas.microsoft.com/office/drawing/2014/main" id="{5EBFB74D-0022-4979-9156-19C06D2350BF}"/>
              </a:ext>
            </a:extLst>
          </p:cNvPr>
          <p:cNvSpPr>
            <a:spLocks noGrp="1"/>
          </p:cNvSpPr>
          <p:nvPr>
            <p:ph type="subTitle" idx="1"/>
          </p:nvPr>
        </p:nvSpPr>
        <p:spPr>
          <a:xfrm>
            <a:off x="552684" y="1463041"/>
            <a:ext cx="9406656" cy="2819456"/>
          </a:xfrm>
        </p:spPr>
        <p:txBody>
          <a:bodyPr/>
          <a:lstStyle/>
          <a:p>
            <a:pPr marL="342900" indent="-342900">
              <a:buFont typeface="Wingdings" panose="05000000000000000000" pitchFamily="2" charset="2"/>
              <a:buChar char="Ø"/>
            </a:pPr>
            <a:r>
              <a:rPr lang="en-US" dirty="0"/>
              <a:t>Introduction to new concepts : 10 mins [Vrinda]</a:t>
            </a:r>
          </a:p>
          <a:p>
            <a:pPr marL="342900" indent="-342900">
              <a:buFont typeface="Wingdings" panose="05000000000000000000" pitchFamily="2" charset="2"/>
              <a:buChar char="Ø"/>
            </a:pPr>
            <a:r>
              <a:rPr lang="en-US" dirty="0"/>
              <a:t>Quick Recap of last session : 2 mins [Sai]</a:t>
            </a:r>
          </a:p>
          <a:p>
            <a:pPr marL="342900" indent="-342900">
              <a:buFont typeface="Wingdings" panose="05000000000000000000" pitchFamily="2" charset="2"/>
              <a:buChar char="Ø"/>
            </a:pPr>
            <a:r>
              <a:rPr lang="en-US" dirty="0"/>
              <a:t>Problem Statement for Todays Case Study : 5 mins [Sai]</a:t>
            </a:r>
          </a:p>
          <a:p>
            <a:pPr marL="342900" indent="-342900">
              <a:buFont typeface="Wingdings" panose="05000000000000000000" pitchFamily="2" charset="2"/>
              <a:buChar char="Ø"/>
            </a:pPr>
            <a:r>
              <a:rPr lang="en-US" dirty="0"/>
              <a:t>Machine Learning Steps and Code Walk Thru : 30 mins [Sai]</a:t>
            </a:r>
          </a:p>
          <a:p>
            <a:pPr marL="342900" indent="-342900">
              <a:buFont typeface="Wingdings" panose="05000000000000000000" pitchFamily="2" charset="2"/>
              <a:buChar char="Ø"/>
            </a:pPr>
            <a:endParaRPr lang="en-US" dirty="0"/>
          </a:p>
          <a:p>
            <a:r>
              <a:rPr lang="en-US" i="1" dirty="0"/>
              <a:t>Note: Presenters will be pausing between to collect the questions, and our team would be actively monitoring the chat for the questions from attendees.</a:t>
            </a:r>
          </a:p>
          <a:p>
            <a:endParaRPr lang="en-US" dirty="0"/>
          </a:p>
          <a:p>
            <a:endParaRPr lang="en-US" dirty="0"/>
          </a:p>
          <a:p>
            <a:r>
              <a:rPr lang="en-US" dirty="0"/>
              <a:t>All the content being presented in the session (PPT + </a:t>
            </a:r>
            <a:r>
              <a:rPr lang="en-US" dirty="0" err="1"/>
              <a:t>Jupyter</a:t>
            </a:r>
            <a:r>
              <a:rPr lang="en-US" dirty="0"/>
              <a:t> Notebook) will be provided to everyone and the session will be recorded.</a:t>
            </a:r>
          </a:p>
          <a:p>
            <a:endParaRPr lang="en-US" dirty="0"/>
          </a:p>
        </p:txBody>
      </p:sp>
    </p:spTree>
    <p:extLst>
      <p:ext uri="{BB962C8B-B14F-4D97-AF65-F5344CB8AC3E}">
        <p14:creationId xmlns:p14="http://schemas.microsoft.com/office/powerpoint/2010/main" val="8474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54E8E7F-0AF9-4C61-9294-C02990BC1D8F}"/>
              </a:ext>
            </a:extLst>
          </p:cNvPr>
          <p:cNvGrpSpPr/>
          <p:nvPr/>
        </p:nvGrpSpPr>
        <p:grpSpPr>
          <a:xfrm>
            <a:off x="698015" y="582067"/>
            <a:ext cx="10977453" cy="5693866"/>
            <a:chOff x="698015" y="582067"/>
            <a:chExt cx="10977453" cy="5693866"/>
          </a:xfrm>
        </p:grpSpPr>
        <p:sp>
          <p:nvSpPr>
            <p:cNvPr id="9" name="TextBox 8">
              <a:extLst>
                <a:ext uri="{FF2B5EF4-FFF2-40B4-BE49-F238E27FC236}">
                  <a16:creationId xmlns:a16="http://schemas.microsoft.com/office/drawing/2014/main" id="{2525795D-C25A-4450-B185-6908EB6773CB}"/>
                </a:ext>
              </a:extLst>
            </p:cNvPr>
            <p:cNvSpPr txBox="1"/>
            <p:nvPr/>
          </p:nvSpPr>
          <p:spPr>
            <a:xfrm>
              <a:off x="698015" y="582067"/>
              <a:ext cx="10977453" cy="5693866"/>
            </a:xfrm>
            <a:prstGeom prst="rect">
              <a:avLst/>
            </a:prstGeom>
            <a:noFill/>
          </p:spPr>
          <p:txBody>
            <a:bodyPr wrap="square" rtlCol="0">
              <a:spAutoFit/>
            </a:bodyPr>
            <a:lstStyle/>
            <a:p>
              <a:pPr algn="ctr"/>
              <a:r>
                <a:rPr lang="en-IN" sz="2000" b="1" dirty="0">
                  <a:solidFill>
                    <a:schemeClr val="accent1"/>
                  </a:solidFill>
                  <a:latin typeface="Segoe UI" panose="020B0502040204020203" pitchFamily="34" charset="0"/>
                  <a:cs typeface="Segoe UI" panose="020B0502040204020203" pitchFamily="34" charset="0"/>
                </a:rPr>
                <a:t>CONCEPTS - REGRESSION MODELS</a:t>
              </a:r>
              <a:endParaRPr lang="en-IN" sz="2000" dirty="0">
                <a:solidFill>
                  <a:schemeClr val="accent1"/>
                </a:solidFill>
                <a:latin typeface="Segoe UI" panose="020B0502040204020203" pitchFamily="34" charset="0"/>
                <a:cs typeface="Segoe UI" panose="020B0502040204020203" pitchFamily="34" charset="0"/>
              </a:endParaRPr>
            </a:p>
            <a:p>
              <a:endParaRPr lang="en-IN" sz="1400" b="1" dirty="0">
                <a:solidFill>
                  <a:schemeClr val="accent1"/>
                </a:solidFill>
              </a:endParaRPr>
            </a:p>
            <a:p>
              <a:r>
                <a:rPr lang="en-IN" sz="1400" b="1" dirty="0">
                  <a:solidFill>
                    <a:schemeClr val="accent1"/>
                  </a:solidFill>
                </a:rPr>
                <a:t>Correlation</a:t>
              </a:r>
              <a:r>
                <a:rPr lang="en-IN" sz="1400" dirty="0"/>
                <a:t>: </a:t>
              </a:r>
              <a:r>
                <a:rPr lang="en-IN" sz="1400" b="0" i="0" dirty="0">
                  <a:solidFill>
                    <a:srgbClr val="292929"/>
                  </a:solidFill>
                  <a:effectLst/>
                  <a:latin typeface="medium-content-serif-font"/>
                </a:rPr>
                <a:t>This explains how one or more variables are related to each other. </a:t>
              </a:r>
            </a:p>
            <a:p>
              <a:endParaRPr lang="en-IN" dirty="0"/>
            </a:p>
            <a:p>
              <a:endParaRPr lang="en-IN" dirty="0"/>
            </a:p>
            <a:p>
              <a:endParaRPr lang="en-IN" dirty="0"/>
            </a:p>
            <a:p>
              <a:endParaRPr lang="en-IN" dirty="0"/>
            </a:p>
            <a:p>
              <a:r>
                <a:rPr lang="en-IN" dirty="0"/>
                <a:t>			</a:t>
              </a:r>
            </a:p>
            <a:p>
              <a:endParaRPr lang="en-IN" dirty="0"/>
            </a:p>
            <a:p>
              <a:endParaRPr lang="en-IN" dirty="0"/>
            </a:p>
            <a:p>
              <a:endParaRPr lang="en-IN" sz="1400" b="1" dirty="0">
                <a:solidFill>
                  <a:schemeClr val="accent1"/>
                </a:solidFill>
              </a:endParaRPr>
            </a:p>
            <a:p>
              <a:r>
                <a:rPr lang="en-IN" sz="1400" b="1" dirty="0">
                  <a:solidFill>
                    <a:schemeClr val="accent1"/>
                  </a:solidFill>
                </a:rPr>
                <a:t>Multicollinearity</a:t>
              </a:r>
              <a:r>
                <a:rPr lang="en-IN" sz="1400" dirty="0"/>
                <a:t>: This occurs when independent variables in a regression model are correlated. This </a:t>
              </a:r>
              <a:r>
                <a:rPr lang="en-IN" sz="1400" b="0" i="0" dirty="0">
                  <a:solidFill>
                    <a:srgbClr val="111111"/>
                  </a:solidFill>
                  <a:effectLst/>
                  <a:latin typeface="SourceSansPro"/>
                </a:rPr>
                <a:t>can lead to skewed or misleading results</a:t>
              </a:r>
              <a:br>
                <a:rPr lang="en-IN" sz="1400" b="0" i="0" dirty="0">
                  <a:solidFill>
                    <a:srgbClr val="111111"/>
                  </a:solidFill>
                  <a:effectLst/>
                  <a:latin typeface="SourceSansPro"/>
                </a:rPr>
              </a:br>
              <a:endParaRPr lang="en-IN" sz="1200" i="1" dirty="0">
                <a:latin typeface="Segoe UI Light" panose="020B0502040204020203" pitchFamily="34" charset="0"/>
                <a:cs typeface="Segoe UI Light" panose="020B0502040204020203" pitchFamily="34" charset="0"/>
              </a:endParaRPr>
            </a:p>
            <a:p>
              <a:r>
                <a:rPr lang="en-IN" sz="1200" i="1" dirty="0">
                  <a:latin typeface="Segoe UI Light" panose="020B0502040204020203" pitchFamily="34" charset="0"/>
                  <a:cs typeface="Segoe UI Light" panose="020B0502040204020203" pitchFamily="34" charset="0"/>
                </a:rPr>
                <a:t>Example :  Blood Pressure= m1(age)+m2(</a:t>
              </a:r>
              <a:r>
                <a:rPr lang="en-IN" sz="1200" b="1" i="1" dirty="0" err="1">
                  <a:latin typeface="Segoe UI Light" panose="020B0502040204020203" pitchFamily="34" charset="0"/>
                  <a:cs typeface="Segoe UI Light" panose="020B0502040204020203" pitchFamily="34" charset="0"/>
                </a:rPr>
                <a:t>Wt</a:t>
              </a:r>
              <a:r>
                <a:rPr lang="en-IN" sz="1200" b="1" i="1" dirty="0">
                  <a:latin typeface="Segoe UI Light" panose="020B0502040204020203" pitchFamily="34" charset="0"/>
                  <a:cs typeface="Segoe UI Light" panose="020B0502040204020203" pitchFamily="34" charset="0"/>
                </a:rPr>
                <a:t> in Kgs</a:t>
              </a:r>
              <a:r>
                <a:rPr lang="en-IN" sz="1200" i="1" dirty="0">
                  <a:latin typeface="Segoe UI Light" panose="020B0502040204020203" pitchFamily="34" charset="0"/>
                  <a:cs typeface="Segoe UI Light" panose="020B0502040204020203" pitchFamily="34" charset="0"/>
                </a:rPr>
                <a:t>)+m3(</a:t>
              </a:r>
              <a:r>
                <a:rPr lang="en-IN" sz="1200" b="1" i="1" dirty="0" err="1">
                  <a:latin typeface="Segoe UI Light" panose="020B0502040204020203" pitchFamily="34" charset="0"/>
                  <a:cs typeface="Segoe UI Light" panose="020B0502040204020203" pitchFamily="34" charset="0"/>
                </a:rPr>
                <a:t>Wt</a:t>
              </a:r>
              <a:r>
                <a:rPr lang="en-IN" sz="1200" b="1" i="1" dirty="0">
                  <a:latin typeface="Segoe UI Light" panose="020B0502040204020203" pitchFamily="34" charset="0"/>
                  <a:cs typeface="Segoe UI Light" panose="020B0502040204020203" pitchFamily="34" charset="0"/>
                </a:rPr>
                <a:t> in Pounds</a:t>
              </a:r>
              <a:r>
                <a:rPr lang="en-IN" sz="1200" i="1" dirty="0">
                  <a:latin typeface="Segoe UI Light" panose="020B0502040204020203" pitchFamily="34" charset="0"/>
                  <a:cs typeface="Segoe UI Light" panose="020B0502040204020203" pitchFamily="34" charset="0"/>
                </a:rPr>
                <a:t>)+m4(stress)+c</a:t>
              </a:r>
            </a:p>
            <a:p>
              <a:r>
                <a:rPr lang="en-IN" sz="1200" i="1" dirty="0">
                  <a:latin typeface="Segoe UI Light" panose="020B0502040204020203" pitchFamily="34" charset="0"/>
                  <a:cs typeface="Segoe UI Light" panose="020B0502040204020203" pitchFamily="34" charset="0"/>
                </a:rPr>
                <a:t>Here, Weights in Kgs and Weights in Pounds have a </a:t>
              </a:r>
              <a:r>
                <a:rPr lang="en-IN" sz="1200" b="1" i="1" dirty="0">
                  <a:latin typeface="Segoe UI Light" panose="020B0502040204020203" pitchFamily="34" charset="0"/>
                  <a:cs typeface="Segoe UI Light" panose="020B0502040204020203" pitchFamily="34" charset="0"/>
                </a:rPr>
                <a:t>positive correlation </a:t>
              </a:r>
              <a:r>
                <a:rPr lang="en-IN" sz="1200" i="1" dirty="0">
                  <a:latin typeface="Segoe UI Light" panose="020B0502040204020203" pitchFamily="34" charset="0"/>
                  <a:cs typeface="Segoe UI Light" panose="020B0502040204020203" pitchFamily="34" charset="0"/>
                </a:rPr>
                <a:t>(1kg =2.2 lb)</a:t>
              </a:r>
            </a:p>
            <a:p>
              <a:endParaRPr lang="en-IN" sz="1400" dirty="0"/>
            </a:p>
            <a:p>
              <a:endParaRPr lang="en-IN" sz="1400" dirty="0"/>
            </a:p>
            <a:p>
              <a:r>
                <a:rPr lang="en-IN" sz="1400" b="1" dirty="0">
                  <a:solidFill>
                    <a:schemeClr val="accent1"/>
                  </a:solidFill>
                </a:rPr>
                <a:t>Variance Inflation Factor (VIF)</a:t>
              </a:r>
              <a:r>
                <a:rPr lang="en-IN" sz="1400" dirty="0">
                  <a:solidFill>
                    <a:schemeClr val="accent1"/>
                  </a:solidFill>
                </a:rPr>
                <a:t>: </a:t>
              </a:r>
              <a:r>
                <a:rPr lang="en-IN" sz="1400" dirty="0"/>
                <a:t>VIF score of an independent variable represents how well the variable is explained by other independent variables</a:t>
              </a:r>
            </a:p>
            <a:p>
              <a:endParaRPr lang="en-IN" sz="1400" dirty="0"/>
            </a:p>
            <a:p>
              <a:r>
                <a:rPr lang="en-IN" sz="1400" dirty="0"/>
                <a:t>**A rule of thumb for interpreting the variance inflation factor:</a:t>
              </a:r>
            </a:p>
            <a:p>
              <a:pPr marL="742950" lvl="1" indent="-285750">
                <a:buFont typeface="Arial" panose="020B0604020202020204" pitchFamily="34" charset="0"/>
                <a:buChar char="•"/>
              </a:pPr>
              <a:r>
                <a:rPr lang="en-IN" sz="1400" dirty="0"/>
                <a:t>Between 1 and 5 : allowable</a:t>
              </a:r>
            </a:p>
            <a:p>
              <a:pPr marL="742950" lvl="1" indent="-285750">
                <a:buFont typeface="Arial" panose="020B0604020202020204" pitchFamily="34" charset="0"/>
                <a:buChar char="•"/>
              </a:pPr>
              <a:r>
                <a:rPr lang="en-IN" sz="1400" dirty="0"/>
                <a:t>Between 5 and 10 : allowable; needs examination</a:t>
              </a:r>
            </a:p>
            <a:p>
              <a:pPr marL="742950" lvl="1" indent="-285750">
                <a:buFont typeface="Arial" panose="020B0604020202020204" pitchFamily="34" charset="0"/>
                <a:buChar char="•"/>
              </a:pPr>
              <a:r>
                <a:rPr lang="en-IN" sz="1400" dirty="0"/>
                <a:t>&gt;10: Discard the variable</a:t>
              </a:r>
            </a:p>
          </p:txBody>
        </p:sp>
        <p:grpSp>
          <p:nvGrpSpPr>
            <p:cNvPr id="10" name="Group 9">
              <a:extLst>
                <a:ext uri="{FF2B5EF4-FFF2-40B4-BE49-F238E27FC236}">
                  <a16:creationId xmlns:a16="http://schemas.microsoft.com/office/drawing/2014/main" id="{043E6E2B-BA5A-48DF-ACDD-77A4CBEE6BCE}"/>
                </a:ext>
              </a:extLst>
            </p:cNvPr>
            <p:cNvGrpSpPr/>
            <p:nvPr/>
          </p:nvGrpSpPr>
          <p:grpSpPr>
            <a:xfrm>
              <a:off x="3109656" y="1312474"/>
              <a:ext cx="5434049" cy="2116526"/>
              <a:chOff x="2997974" y="874308"/>
              <a:chExt cx="5434049" cy="2116526"/>
            </a:xfrm>
          </p:grpSpPr>
          <p:pic>
            <p:nvPicPr>
              <p:cNvPr id="11" name="Picture 10">
                <a:extLst>
                  <a:ext uri="{FF2B5EF4-FFF2-40B4-BE49-F238E27FC236}">
                    <a16:creationId xmlns:a16="http://schemas.microsoft.com/office/drawing/2014/main" id="{F2E039F6-D3F2-43FE-AC1C-31655617A6A3}"/>
                  </a:ext>
                </a:extLst>
              </p:cNvPr>
              <p:cNvPicPr>
                <a:picLocks noChangeAspect="1"/>
              </p:cNvPicPr>
              <p:nvPr/>
            </p:nvPicPr>
            <p:blipFill>
              <a:blip r:embed="rId3"/>
              <a:stretch>
                <a:fillRect/>
              </a:stretch>
            </p:blipFill>
            <p:spPr>
              <a:xfrm>
                <a:off x="2997974" y="874308"/>
                <a:ext cx="5368215" cy="2116526"/>
              </a:xfrm>
              <a:prstGeom prst="rect">
                <a:avLst/>
              </a:prstGeom>
            </p:spPr>
          </p:pic>
          <p:sp>
            <p:nvSpPr>
              <p:cNvPr id="12" name="TextBox 11">
                <a:extLst>
                  <a:ext uri="{FF2B5EF4-FFF2-40B4-BE49-F238E27FC236}">
                    <a16:creationId xmlns:a16="http://schemas.microsoft.com/office/drawing/2014/main" id="{4EAE4D12-C6E3-4940-BFC4-84A5860A72B9}"/>
                  </a:ext>
                </a:extLst>
              </p:cNvPr>
              <p:cNvSpPr txBox="1"/>
              <p:nvPr/>
            </p:nvSpPr>
            <p:spPr>
              <a:xfrm>
                <a:off x="3402823" y="2577388"/>
                <a:ext cx="5029200" cy="307777"/>
              </a:xfrm>
              <a:prstGeom prst="rect">
                <a:avLst/>
              </a:prstGeom>
              <a:noFill/>
            </p:spPr>
            <p:txBody>
              <a:bodyPr wrap="square" rtlCol="0">
                <a:spAutoFit/>
              </a:bodyPr>
              <a:lstStyle/>
              <a:p>
                <a:r>
                  <a:rPr lang="en-IN" sz="1400" b="1" i="1" dirty="0"/>
                  <a:t>Positive 		Negative		Neutral</a:t>
                </a:r>
              </a:p>
            </p:txBody>
          </p:sp>
        </p:grpSp>
      </p:grpSp>
    </p:spTree>
    <p:extLst>
      <p:ext uri="{BB962C8B-B14F-4D97-AF65-F5344CB8AC3E}">
        <p14:creationId xmlns:p14="http://schemas.microsoft.com/office/powerpoint/2010/main" val="899902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7F1D4EA-21DB-4457-9BFE-CAD458B55734}"/>
              </a:ext>
            </a:extLst>
          </p:cNvPr>
          <p:cNvSpPr txBox="1"/>
          <p:nvPr/>
        </p:nvSpPr>
        <p:spPr>
          <a:xfrm>
            <a:off x="279403" y="524289"/>
            <a:ext cx="7032713" cy="5940088"/>
          </a:xfrm>
          <a:prstGeom prst="rect">
            <a:avLst/>
          </a:prstGeom>
          <a:noFill/>
        </p:spPr>
        <p:txBody>
          <a:bodyPr wrap="square" rtlCol="0">
            <a:spAutoFit/>
          </a:bodyPr>
          <a:lstStyle/>
          <a:p>
            <a:r>
              <a:rPr lang="en-IN" sz="1400" b="1" dirty="0">
                <a:solidFill>
                  <a:schemeClr val="accent1"/>
                </a:solidFill>
              </a:rPr>
              <a:t>Types of Variables:</a:t>
            </a:r>
          </a:p>
          <a:p>
            <a:pPr marL="800100" lvl="1" indent="-342900">
              <a:buFont typeface="+mj-lt"/>
              <a:buAutoNum type="arabicPeriod"/>
            </a:pPr>
            <a:r>
              <a:rPr lang="en-IN" sz="1400" dirty="0"/>
              <a:t>Quantitative Variables ( Can be used as – is)</a:t>
            </a:r>
          </a:p>
          <a:p>
            <a:pPr marL="800100" lvl="1" indent="-342900">
              <a:buFont typeface="+mj-lt"/>
              <a:buAutoNum type="arabicPeriod"/>
            </a:pPr>
            <a:r>
              <a:rPr lang="en-IN" sz="1400" dirty="0"/>
              <a:t>Categorical Variables (Dummies/label encoding)</a:t>
            </a:r>
          </a:p>
          <a:p>
            <a:endParaRPr lang="en-IN" sz="1400" b="1" dirty="0"/>
          </a:p>
          <a:p>
            <a:r>
              <a:rPr lang="en-IN" sz="1400" b="1" dirty="0">
                <a:solidFill>
                  <a:schemeClr val="accent1"/>
                </a:solidFill>
                <a:latin typeface="+mj-lt"/>
              </a:rPr>
              <a:t>Dummies</a:t>
            </a:r>
            <a:r>
              <a:rPr lang="en-IN" sz="1400" dirty="0">
                <a:latin typeface="+mj-lt"/>
              </a:rPr>
              <a:t> : </a:t>
            </a:r>
            <a:r>
              <a:rPr lang="en-IN" sz="1400" dirty="0"/>
              <a:t>Use of Categorical Variables in Machine learning models</a:t>
            </a:r>
          </a:p>
          <a:p>
            <a:endParaRPr lang="en-IN" sz="1400" dirty="0"/>
          </a:p>
          <a:p>
            <a:r>
              <a:rPr lang="en-IN" sz="1200" i="1" dirty="0"/>
              <a:t>Other E.g.: Male, Female; High, Low, Medium; etc..</a:t>
            </a:r>
            <a:endParaRPr lang="en-IN" sz="1400" b="1" dirty="0">
              <a:solidFill>
                <a:schemeClr val="accent1"/>
              </a:solidFill>
            </a:endParaRPr>
          </a:p>
          <a:p>
            <a:endParaRPr lang="en-IN" sz="1400" b="1" dirty="0">
              <a:solidFill>
                <a:schemeClr val="accent1"/>
              </a:solidFill>
            </a:endParaRPr>
          </a:p>
          <a:p>
            <a:endParaRPr lang="en-IN" sz="1400" b="1" dirty="0">
              <a:solidFill>
                <a:schemeClr val="accent1"/>
              </a:solidFill>
            </a:endParaRPr>
          </a:p>
          <a:p>
            <a:endParaRPr lang="en-IN" sz="1400" b="1" dirty="0">
              <a:solidFill>
                <a:schemeClr val="accent1"/>
              </a:solidFill>
            </a:endParaRPr>
          </a:p>
          <a:p>
            <a:r>
              <a:rPr lang="en-IN" sz="1400" b="1" dirty="0">
                <a:solidFill>
                  <a:schemeClr val="accent1"/>
                </a:solidFill>
              </a:rPr>
              <a:t>P – Value</a:t>
            </a:r>
            <a:r>
              <a:rPr lang="en-IN" sz="1400" b="1" dirty="0"/>
              <a:t>:</a:t>
            </a:r>
          </a:p>
          <a:p>
            <a:r>
              <a:rPr lang="en-IN" sz="1400" dirty="0"/>
              <a:t>This is an important metric in the process of feature selection. In feature selection, we try to find out the best subset of the independent variables to build the model.</a:t>
            </a:r>
          </a:p>
          <a:p>
            <a:endParaRPr lang="en-IN" sz="1400" dirty="0"/>
          </a:p>
          <a:p>
            <a:r>
              <a:rPr lang="en-IN" sz="1400" i="1" dirty="0">
                <a:latin typeface="+mj-lt"/>
              </a:rPr>
              <a:t>Example:</a:t>
            </a:r>
          </a:p>
          <a:p>
            <a:r>
              <a:rPr lang="en-IN" sz="1400" i="1" dirty="0">
                <a:latin typeface="+mj-lt"/>
              </a:rPr>
              <a:t>H</a:t>
            </a:r>
            <a:r>
              <a:rPr lang="en-IN" sz="1400" i="1" baseline="-25000" dirty="0">
                <a:latin typeface="+mj-lt"/>
              </a:rPr>
              <a:t>0</a:t>
            </a:r>
            <a:r>
              <a:rPr lang="en-IN" sz="1400" i="1" dirty="0">
                <a:latin typeface="+mj-lt"/>
              </a:rPr>
              <a:t>= Bio Fertilizers does not increase the yield in plants</a:t>
            </a:r>
          </a:p>
          <a:p>
            <a:r>
              <a:rPr lang="en-IN" sz="1400" i="1" dirty="0">
                <a:latin typeface="+mj-lt"/>
              </a:rPr>
              <a:t>H</a:t>
            </a:r>
            <a:r>
              <a:rPr lang="en-IN" sz="1400" i="1" baseline="-25000" dirty="0">
                <a:latin typeface="+mj-lt"/>
              </a:rPr>
              <a:t>1</a:t>
            </a:r>
            <a:r>
              <a:rPr lang="en-IN" sz="1400" i="1" dirty="0">
                <a:latin typeface="+mj-lt"/>
              </a:rPr>
              <a:t>= Bio Fertilizers increases the yield in plants</a:t>
            </a:r>
          </a:p>
          <a:p>
            <a:endParaRPr lang="en-IN" sz="1400" dirty="0">
              <a:latin typeface="+mj-lt"/>
            </a:endParaRPr>
          </a:p>
          <a:p>
            <a:r>
              <a:rPr lang="en-IN" sz="1400" b="1" dirty="0">
                <a:solidFill>
                  <a:schemeClr val="accent1"/>
                </a:solidFill>
                <a:latin typeface="+mj-lt"/>
              </a:rPr>
              <a:t>Null Hypothesis (H</a:t>
            </a:r>
            <a:r>
              <a:rPr lang="en-IN" sz="1400" b="1" baseline="-25000" dirty="0">
                <a:solidFill>
                  <a:schemeClr val="accent1"/>
                </a:solidFill>
                <a:latin typeface="+mj-lt"/>
              </a:rPr>
              <a:t>0</a:t>
            </a:r>
            <a:r>
              <a:rPr lang="en-IN" sz="1400" b="1" dirty="0">
                <a:solidFill>
                  <a:schemeClr val="accent1"/>
                </a:solidFill>
                <a:latin typeface="+mj-lt"/>
              </a:rPr>
              <a:t>): </a:t>
            </a:r>
            <a:r>
              <a:rPr lang="en-IN" sz="1400" dirty="0"/>
              <a:t>The independent variable(x) has no significant effect over the target variable(y)</a:t>
            </a:r>
          </a:p>
          <a:p>
            <a:r>
              <a:rPr lang="en-IN" sz="1400" b="1" dirty="0">
                <a:solidFill>
                  <a:schemeClr val="accent1"/>
                </a:solidFill>
                <a:latin typeface="+mj-lt"/>
              </a:rPr>
              <a:t>Alternate Hypothesis(H</a:t>
            </a:r>
            <a:r>
              <a:rPr lang="en-IN" sz="1400" b="1" baseline="-25000" dirty="0">
                <a:solidFill>
                  <a:schemeClr val="accent1"/>
                </a:solidFill>
                <a:latin typeface="+mj-lt"/>
              </a:rPr>
              <a:t>1</a:t>
            </a:r>
            <a:r>
              <a:rPr lang="en-IN" sz="1400" b="1" dirty="0">
                <a:solidFill>
                  <a:schemeClr val="accent1"/>
                </a:solidFill>
                <a:latin typeface="+mj-lt"/>
              </a:rPr>
              <a:t>): </a:t>
            </a:r>
            <a:r>
              <a:rPr lang="en-IN" sz="1400" dirty="0"/>
              <a:t>The independent variable(x) has a significant effect on the target variable(y)</a:t>
            </a:r>
          </a:p>
          <a:p>
            <a:endParaRPr lang="en-IN" sz="1400" dirty="0"/>
          </a:p>
          <a:p>
            <a:r>
              <a:rPr lang="en-IN" sz="1400" dirty="0"/>
              <a:t>As per industry standards when p&lt;0.05 then independent variable(x) </a:t>
            </a:r>
          </a:p>
          <a:p>
            <a:r>
              <a:rPr lang="en-IN" sz="1400" dirty="0"/>
              <a:t>has effect on target variable(y) for a confidence interval of 0.95. </a:t>
            </a:r>
          </a:p>
          <a:p>
            <a:r>
              <a:rPr lang="en-IN" sz="1400" dirty="0"/>
              <a:t>This may change as per requirement.</a:t>
            </a:r>
          </a:p>
          <a:p>
            <a:endParaRPr lang="en-IN" dirty="0"/>
          </a:p>
        </p:txBody>
      </p:sp>
      <p:graphicFrame>
        <p:nvGraphicFramePr>
          <p:cNvPr id="20" name="Table 4">
            <a:extLst>
              <a:ext uri="{FF2B5EF4-FFF2-40B4-BE49-F238E27FC236}">
                <a16:creationId xmlns:a16="http://schemas.microsoft.com/office/drawing/2014/main" id="{67035235-CDA1-4113-8FFC-4A1D24D79619}"/>
              </a:ext>
            </a:extLst>
          </p:cNvPr>
          <p:cNvGraphicFramePr>
            <a:graphicFrameLocks noGrp="1"/>
          </p:cNvGraphicFramePr>
          <p:nvPr>
            <p:extLst>
              <p:ext uri="{D42A27DB-BD31-4B8C-83A1-F6EECF244321}">
                <p14:modId xmlns:p14="http://schemas.microsoft.com/office/powerpoint/2010/main" val="1698114831"/>
              </p:ext>
            </p:extLst>
          </p:nvPr>
        </p:nvGraphicFramePr>
        <p:xfrm>
          <a:off x="7664816" y="767468"/>
          <a:ext cx="1430932" cy="1257300"/>
        </p:xfrm>
        <a:graphic>
          <a:graphicData uri="http://schemas.openxmlformats.org/drawingml/2006/table">
            <a:tbl>
              <a:tblPr firstRow="1" bandRow="1">
                <a:tableStyleId>{5C22544A-7EE6-4342-B048-85BDC9FD1C3A}</a:tableStyleId>
              </a:tblPr>
              <a:tblGrid>
                <a:gridCol w="1430932">
                  <a:extLst>
                    <a:ext uri="{9D8B030D-6E8A-4147-A177-3AD203B41FA5}">
                      <a16:colId xmlns:a16="http://schemas.microsoft.com/office/drawing/2014/main" val="1441055083"/>
                    </a:ext>
                  </a:extLst>
                </a:gridCol>
              </a:tblGrid>
              <a:tr h="199490">
                <a:tc>
                  <a:txBody>
                    <a:bodyPr/>
                    <a:lstStyle/>
                    <a:p>
                      <a:r>
                        <a:rPr lang="en-IN" sz="1050" dirty="0"/>
                        <a:t>T Shirt Size</a:t>
                      </a:r>
                    </a:p>
                  </a:txBody>
                  <a:tcPr/>
                </a:tc>
                <a:extLst>
                  <a:ext uri="{0D108BD9-81ED-4DB2-BD59-A6C34878D82A}">
                    <a16:rowId xmlns:a16="http://schemas.microsoft.com/office/drawing/2014/main" val="1193641355"/>
                  </a:ext>
                </a:extLst>
              </a:tr>
              <a:tr h="199490">
                <a:tc>
                  <a:txBody>
                    <a:bodyPr/>
                    <a:lstStyle/>
                    <a:p>
                      <a:r>
                        <a:rPr lang="en-IN" sz="1050" dirty="0"/>
                        <a:t>Small</a:t>
                      </a:r>
                    </a:p>
                  </a:txBody>
                  <a:tcPr/>
                </a:tc>
                <a:extLst>
                  <a:ext uri="{0D108BD9-81ED-4DB2-BD59-A6C34878D82A}">
                    <a16:rowId xmlns:a16="http://schemas.microsoft.com/office/drawing/2014/main" val="3971786197"/>
                  </a:ext>
                </a:extLst>
              </a:tr>
              <a:tr h="199490">
                <a:tc>
                  <a:txBody>
                    <a:bodyPr/>
                    <a:lstStyle/>
                    <a:p>
                      <a:r>
                        <a:rPr lang="en-IN" sz="1050" dirty="0"/>
                        <a:t>Medium</a:t>
                      </a:r>
                    </a:p>
                  </a:txBody>
                  <a:tcPr/>
                </a:tc>
                <a:extLst>
                  <a:ext uri="{0D108BD9-81ED-4DB2-BD59-A6C34878D82A}">
                    <a16:rowId xmlns:a16="http://schemas.microsoft.com/office/drawing/2014/main" val="703744813"/>
                  </a:ext>
                </a:extLst>
              </a:tr>
              <a:tr h="199490">
                <a:tc>
                  <a:txBody>
                    <a:bodyPr/>
                    <a:lstStyle/>
                    <a:p>
                      <a:r>
                        <a:rPr lang="en-IN" sz="1050" dirty="0"/>
                        <a:t>Large</a:t>
                      </a:r>
                    </a:p>
                  </a:txBody>
                  <a:tcPr/>
                </a:tc>
                <a:extLst>
                  <a:ext uri="{0D108BD9-81ED-4DB2-BD59-A6C34878D82A}">
                    <a16:rowId xmlns:a16="http://schemas.microsoft.com/office/drawing/2014/main" val="3423898410"/>
                  </a:ext>
                </a:extLst>
              </a:tr>
              <a:tr h="199490">
                <a:tc>
                  <a:txBody>
                    <a:bodyPr/>
                    <a:lstStyle/>
                    <a:p>
                      <a:r>
                        <a:rPr lang="en-IN" sz="1050" dirty="0"/>
                        <a:t>X-Large</a:t>
                      </a:r>
                    </a:p>
                  </a:txBody>
                  <a:tcPr/>
                </a:tc>
                <a:extLst>
                  <a:ext uri="{0D108BD9-81ED-4DB2-BD59-A6C34878D82A}">
                    <a16:rowId xmlns:a16="http://schemas.microsoft.com/office/drawing/2014/main" val="1390468823"/>
                  </a:ext>
                </a:extLst>
              </a:tr>
            </a:tbl>
          </a:graphicData>
        </a:graphic>
      </p:graphicFrame>
      <p:graphicFrame>
        <p:nvGraphicFramePr>
          <p:cNvPr id="21" name="Table 5">
            <a:extLst>
              <a:ext uri="{FF2B5EF4-FFF2-40B4-BE49-F238E27FC236}">
                <a16:creationId xmlns:a16="http://schemas.microsoft.com/office/drawing/2014/main" id="{2B48DB00-99A3-4EC0-A0E9-BB29013290E2}"/>
              </a:ext>
            </a:extLst>
          </p:cNvPr>
          <p:cNvGraphicFramePr>
            <a:graphicFrameLocks noGrp="1"/>
          </p:cNvGraphicFramePr>
          <p:nvPr>
            <p:extLst>
              <p:ext uri="{D42A27DB-BD31-4B8C-83A1-F6EECF244321}">
                <p14:modId xmlns:p14="http://schemas.microsoft.com/office/powerpoint/2010/main" val="576444809"/>
              </p:ext>
            </p:extLst>
          </p:nvPr>
        </p:nvGraphicFramePr>
        <p:xfrm>
          <a:off x="9344673" y="767468"/>
          <a:ext cx="2494275" cy="1257300"/>
        </p:xfrm>
        <a:graphic>
          <a:graphicData uri="http://schemas.openxmlformats.org/drawingml/2006/table">
            <a:tbl>
              <a:tblPr firstRow="1" bandRow="1">
                <a:tableStyleId>{5C22544A-7EE6-4342-B048-85BDC9FD1C3A}</a:tableStyleId>
              </a:tblPr>
              <a:tblGrid>
                <a:gridCol w="578556">
                  <a:extLst>
                    <a:ext uri="{9D8B030D-6E8A-4147-A177-3AD203B41FA5}">
                      <a16:colId xmlns:a16="http://schemas.microsoft.com/office/drawing/2014/main" val="1069507733"/>
                    </a:ext>
                  </a:extLst>
                </a:gridCol>
                <a:gridCol w="698015">
                  <a:extLst>
                    <a:ext uri="{9D8B030D-6E8A-4147-A177-3AD203B41FA5}">
                      <a16:colId xmlns:a16="http://schemas.microsoft.com/office/drawing/2014/main" val="2002024953"/>
                    </a:ext>
                  </a:extLst>
                </a:gridCol>
                <a:gridCol w="572372">
                  <a:extLst>
                    <a:ext uri="{9D8B030D-6E8A-4147-A177-3AD203B41FA5}">
                      <a16:colId xmlns:a16="http://schemas.microsoft.com/office/drawing/2014/main" val="3542652267"/>
                    </a:ext>
                  </a:extLst>
                </a:gridCol>
                <a:gridCol w="645332">
                  <a:extLst>
                    <a:ext uri="{9D8B030D-6E8A-4147-A177-3AD203B41FA5}">
                      <a16:colId xmlns:a16="http://schemas.microsoft.com/office/drawing/2014/main" val="2825991501"/>
                    </a:ext>
                  </a:extLst>
                </a:gridCol>
              </a:tblGrid>
              <a:tr h="215674">
                <a:tc>
                  <a:txBody>
                    <a:bodyPr/>
                    <a:lstStyle/>
                    <a:p>
                      <a:r>
                        <a:rPr lang="en-IN" sz="1050" dirty="0"/>
                        <a:t>Small</a:t>
                      </a:r>
                    </a:p>
                  </a:txBody>
                  <a:tcPr/>
                </a:tc>
                <a:tc>
                  <a:txBody>
                    <a:bodyPr/>
                    <a:lstStyle/>
                    <a:p>
                      <a:r>
                        <a:rPr lang="en-IN" sz="1050" dirty="0"/>
                        <a:t>Medium</a:t>
                      </a:r>
                    </a:p>
                  </a:txBody>
                  <a:tcPr/>
                </a:tc>
                <a:tc>
                  <a:txBody>
                    <a:bodyPr/>
                    <a:lstStyle/>
                    <a:p>
                      <a:r>
                        <a:rPr lang="en-IN" sz="1050" dirty="0"/>
                        <a:t>Large</a:t>
                      </a:r>
                    </a:p>
                  </a:txBody>
                  <a:tcPr/>
                </a:tc>
                <a:tc>
                  <a:txBody>
                    <a:bodyPr/>
                    <a:lstStyle/>
                    <a:p>
                      <a:r>
                        <a:rPr lang="en-IN" sz="1050" dirty="0"/>
                        <a:t>X-Large</a:t>
                      </a:r>
                    </a:p>
                  </a:txBody>
                  <a:tcPr/>
                </a:tc>
                <a:extLst>
                  <a:ext uri="{0D108BD9-81ED-4DB2-BD59-A6C34878D82A}">
                    <a16:rowId xmlns:a16="http://schemas.microsoft.com/office/drawing/2014/main" val="2769988519"/>
                  </a:ext>
                </a:extLst>
              </a:tr>
              <a:tr h="235971">
                <a:tc>
                  <a:txBody>
                    <a:bodyPr/>
                    <a:lstStyle/>
                    <a:p>
                      <a:r>
                        <a:rPr lang="en-IN" sz="1050" dirty="0"/>
                        <a:t>1</a:t>
                      </a:r>
                    </a:p>
                  </a:txBody>
                  <a:tcPr/>
                </a:tc>
                <a:tc>
                  <a:txBody>
                    <a:bodyPr/>
                    <a:lstStyle/>
                    <a:p>
                      <a:r>
                        <a:rPr lang="en-IN" sz="1050" dirty="0"/>
                        <a:t>0</a:t>
                      </a:r>
                    </a:p>
                  </a:txBody>
                  <a:tcPr/>
                </a:tc>
                <a:tc>
                  <a:txBody>
                    <a:bodyPr/>
                    <a:lstStyle/>
                    <a:p>
                      <a:r>
                        <a:rPr lang="en-IN" sz="1050" dirty="0"/>
                        <a:t>0</a:t>
                      </a:r>
                    </a:p>
                  </a:txBody>
                  <a:tcPr/>
                </a:tc>
                <a:tc>
                  <a:txBody>
                    <a:bodyPr/>
                    <a:lstStyle/>
                    <a:p>
                      <a:r>
                        <a:rPr lang="en-IN" sz="1050" dirty="0"/>
                        <a:t>0</a:t>
                      </a:r>
                    </a:p>
                  </a:txBody>
                  <a:tcPr/>
                </a:tc>
                <a:extLst>
                  <a:ext uri="{0D108BD9-81ED-4DB2-BD59-A6C34878D82A}">
                    <a16:rowId xmlns:a16="http://schemas.microsoft.com/office/drawing/2014/main" val="3752092533"/>
                  </a:ext>
                </a:extLst>
              </a:tr>
              <a:tr h="235971">
                <a:tc>
                  <a:txBody>
                    <a:bodyPr/>
                    <a:lstStyle/>
                    <a:p>
                      <a:r>
                        <a:rPr lang="en-IN" sz="1050" dirty="0"/>
                        <a:t>0</a:t>
                      </a:r>
                    </a:p>
                  </a:txBody>
                  <a:tcPr/>
                </a:tc>
                <a:tc>
                  <a:txBody>
                    <a:bodyPr/>
                    <a:lstStyle/>
                    <a:p>
                      <a:r>
                        <a:rPr lang="en-IN" sz="1050" dirty="0"/>
                        <a:t>1</a:t>
                      </a:r>
                    </a:p>
                  </a:txBody>
                  <a:tcPr/>
                </a:tc>
                <a:tc>
                  <a:txBody>
                    <a:bodyPr/>
                    <a:lstStyle/>
                    <a:p>
                      <a:r>
                        <a:rPr lang="en-IN" sz="1050" dirty="0"/>
                        <a:t>0</a:t>
                      </a:r>
                    </a:p>
                  </a:txBody>
                  <a:tcPr/>
                </a:tc>
                <a:tc>
                  <a:txBody>
                    <a:bodyPr/>
                    <a:lstStyle/>
                    <a:p>
                      <a:r>
                        <a:rPr lang="en-IN" sz="1050" dirty="0"/>
                        <a:t>0</a:t>
                      </a:r>
                    </a:p>
                  </a:txBody>
                  <a:tcPr/>
                </a:tc>
                <a:extLst>
                  <a:ext uri="{0D108BD9-81ED-4DB2-BD59-A6C34878D82A}">
                    <a16:rowId xmlns:a16="http://schemas.microsoft.com/office/drawing/2014/main" val="382866306"/>
                  </a:ext>
                </a:extLst>
              </a:tr>
              <a:tr h="235971">
                <a:tc>
                  <a:txBody>
                    <a:bodyPr/>
                    <a:lstStyle/>
                    <a:p>
                      <a:r>
                        <a:rPr lang="en-IN" sz="1050" dirty="0"/>
                        <a:t>0</a:t>
                      </a:r>
                    </a:p>
                  </a:txBody>
                  <a:tcPr/>
                </a:tc>
                <a:tc>
                  <a:txBody>
                    <a:bodyPr/>
                    <a:lstStyle/>
                    <a:p>
                      <a:r>
                        <a:rPr lang="en-IN" sz="1050" dirty="0"/>
                        <a:t>0</a:t>
                      </a:r>
                    </a:p>
                  </a:txBody>
                  <a:tcPr/>
                </a:tc>
                <a:tc>
                  <a:txBody>
                    <a:bodyPr/>
                    <a:lstStyle/>
                    <a:p>
                      <a:r>
                        <a:rPr lang="en-IN" sz="1050" dirty="0"/>
                        <a:t>1</a:t>
                      </a:r>
                    </a:p>
                  </a:txBody>
                  <a:tcPr/>
                </a:tc>
                <a:tc>
                  <a:txBody>
                    <a:bodyPr/>
                    <a:lstStyle/>
                    <a:p>
                      <a:r>
                        <a:rPr lang="en-IN" sz="1050" dirty="0"/>
                        <a:t>0</a:t>
                      </a:r>
                    </a:p>
                  </a:txBody>
                  <a:tcPr/>
                </a:tc>
                <a:extLst>
                  <a:ext uri="{0D108BD9-81ED-4DB2-BD59-A6C34878D82A}">
                    <a16:rowId xmlns:a16="http://schemas.microsoft.com/office/drawing/2014/main" val="4142294684"/>
                  </a:ext>
                </a:extLst>
              </a:tr>
              <a:tr h="235971">
                <a:tc>
                  <a:txBody>
                    <a:bodyPr/>
                    <a:lstStyle/>
                    <a:p>
                      <a:r>
                        <a:rPr lang="en-IN" sz="1050" dirty="0"/>
                        <a:t>0</a:t>
                      </a:r>
                    </a:p>
                  </a:txBody>
                  <a:tcPr/>
                </a:tc>
                <a:tc>
                  <a:txBody>
                    <a:bodyPr/>
                    <a:lstStyle/>
                    <a:p>
                      <a:r>
                        <a:rPr lang="en-IN" sz="1050" dirty="0"/>
                        <a:t>0</a:t>
                      </a:r>
                    </a:p>
                  </a:txBody>
                  <a:tcPr/>
                </a:tc>
                <a:tc>
                  <a:txBody>
                    <a:bodyPr/>
                    <a:lstStyle/>
                    <a:p>
                      <a:r>
                        <a:rPr lang="en-IN" sz="1050" dirty="0"/>
                        <a:t>0</a:t>
                      </a:r>
                    </a:p>
                  </a:txBody>
                  <a:tcPr/>
                </a:tc>
                <a:tc>
                  <a:txBody>
                    <a:bodyPr/>
                    <a:lstStyle/>
                    <a:p>
                      <a:r>
                        <a:rPr lang="en-IN" sz="1050" dirty="0"/>
                        <a:t>1</a:t>
                      </a:r>
                    </a:p>
                  </a:txBody>
                  <a:tcPr/>
                </a:tc>
                <a:extLst>
                  <a:ext uri="{0D108BD9-81ED-4DB2-BD59-A6C34878D82A}">
                    <a16:rowId xmlns:a16="http://schemas.microsoft.com/office/drawing/2014/main" val="2817872945"/>
                  </a:ext>
                </a:extLst>
              </a:tr>
            </a:tbl>
          </a:graphicData>
        </a:graphic>
      </p:graphicFrame>
      <p:pic>
        <p:nvPicPr>
          <p:cNvPr id="22" name="Picture 21">
            <a:extLst>
              <a:ext uri="{FF2B5EF4-FFF2-40B4-BE49-F238E27FC236}">
                <a16:creationId xmlns:a16="http://schemas.microsoft.com/office/drawing/2014/main" id="{5D266749-1AB6-4C0C-833F-47CE9E01A4A8}"/>
              </a:ext>
            </a:extLst>
          </p:cNvPr>
          <p:cNvPicPr>
            <a:picLocks noChangeAspect="1"/>
          </p:cNvPicPr>
          <p:nvPr/>
        </p:nvPicPr>
        <p:blipFill>
          <a:blip r:embed="rId3"/>
          <a:stretch>
            <a:fillRect/>
          </a:stretch>
        </p:blipFill>
        <p:spPr>
          <a:xfrm>
            <a:off x="7269308" y="3217545"/>
            <a:ext cx="4767206" cy="2931970"/>
          </a:xfrm>
          <a:prstGeom prst="rect">
            <a:avLst/>
          </a:prstGeom>
        </p:spPr>
      </p:pic>
      <p:sp>
        <p:nvSpPr>
          <p:cNvPr id="23" name="TextBox 22">
            <a:extLst>
              <a:ext uri="{FF2B5EF4-FFF2-40B4-BE49-F238E27FC236}">
                <a16:creationId xmlns:a16="http://schemas.microsoft.com/office/drawing/2014/main" id="{6E27B754-2D7D-4BAC-995E-65BDF1848201}"/>
              </a:ext>
            </a:extLst>
          </p:cNvPr>
          <p:cNvSpPr txBox="1"/>
          <p:nvPr/>
        </p:nvSpPr>
        <p:spPr>
          <a:xfrm>
            <a:off x="7582960" y="514177"/>
            <a:ext cx="1069915" cy="830997"/>
          </a:xfrm>
          <a:prstGeom prst="rect">
            <a:avLst/>
          </a:prstGeom>
          <a:noFill/>
        </p:spPr>
        <p:txBody>
          <a:bodyPr wrap="square">
            <a:spAutoFit/>
          </a:bodyPr>
          <a:lstStyle/>
          <a:p>
            <a:r>
              <a:rPr lang="en-IN" sz="1200" dirty="0"/>
              <a:t>Example:			</a:t>
            </a:r>
          </a:p>
        </p:txBody>
      </p:sp>
      <p:sp>
        <p:nvSpPr>
          <p:cNvPr id="24" name="Multiplication Sign 23">
            <a:extLst>
              <a:ext uri="{FF2B5EF4-FFF2-40B4-BE49-F238E27FC236}">
                <a16:creationId xmlns:a16="http://schemas.microsoft.com/office/drawing/2014/main" id="{E2C5E0F2-044A-48D4-9B01-DA67B1752F9B}"/>
              </a:ext>
            </a:extLst>
          </p:cNvPr>
          <p:cNvSpPr/>
          <p:nvPr/>
        </p:nvSpPr>
        <p:spPr>
          <a:xfrm>
            <a:off x="11202108" y="576591"/>
            <a:ext cx="636840" cy="1762197"/>
          </a:xfrm>
          <a:prstGeom prst="mathMultiply">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18D83AC-10D9-4479-9E57-8C04CEBFFFD8}"/>
                  </a:ext>
                </a:extLst>
              </p14:cNvPr>
              <p14:cNvContentPartPr/>
              <p14:nvPr/>
            </p14:nvContentPartPr>
            <p14:xfrm>
              <a:off x="7176438" y="3136306"/>
              <a:ext cx="311400" cy="591120"/>
            </p14:xfrm>
          </p:contentPart>
        </mc:Choice>
        <mc:Fallback>
          <p:pic>
            <p:nvPicPr>
              <p:cNvPr id="2" name="Ink 1">
                <a:extLst>
                  <a:ext uri="{FF2B5EF4-FFF2-40B4-BE49-F238E27FC236}">
                    <a16:creationId xmlns:a16="http://schemas.microsoft.com/office/drawing/2014/main" id="{418D83AC-10D9-4479-9E57-8C04CEBFFFD8}"/>
                  </a:ext>
                </a:extLst>
              </p:cNvPr>
              <p:cNvPicPr/>
              <p:nvPr/>
            </p:nvPicPr>
            <p:blipFill>
              <a:blip r:embed="rId5"/>
              <a:stretch>
                <a:fillRect/>
              </a:stretch>
            </p:blipFill>
            <p:spPr>
              <a:xfrm>
                <a:off x="7113438" y="3073306"/>
                <a:ext cx="437040" cy="716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E3CEFAB-E064-49CB-9DFB-FB6D1012F5FB}"/>
                  </a:ext>
                </a:extLst>
              </p14:cNvPr>
              <p14:cNvContentPartPr/>
              <p14:nvPr/>
            </p14:nvContentPartPr>
            <p14:xfrm>
              <a:off x="11229678" y="3198226"/>
              <a:ext cx="781920" cy="586800"/>
            </p14:xfrm>
          </p:contentPart>
        </mc:Choice>
        <mc:Fallback>
          <p:pic>
            <p:nvPicPr>
              <p:cNvPr id="3" name="Ink 2">
                <a:extLst>
                  <a:ext uri="{FF2B5EF4-FFF2-40B4-BE49-F238E27FC236}">
                    <a16:creationId xmlns:a16="http://schemas.microsoft.com/office/drawing/2014/main" id="{FE3CEFAB-E064-49CB-9DFB-FB6D1012F5FB}"/>
                  </a:ext>
                </a:extLst>
              </p:cNvPr>
              <p:cNvPicPr/>
              <p:nvPr/>
            </p:nvPicPr>
            <p:blipFill>
              <a:blip r:embed="rId7"/>
              <a:stretch>
                <a:fillRect/>
              </a:stretch>
            </p:blipFill>
            <p:spPr>
              <a:xfrm>
                <a:off x="11166678" y="3135187"/>
                <a:ext cx="907560" cy="712517"/>
              </a:xfrm>
              <a:prstGeom prst="rect">
                <a:avLst/>
              </a:prstGeom>
            </p:spPr>
          </p:pic>
        </mc:Fallback>
      </mc:AlternateContent>
    </p:spTree>
    <p:extLst>
      <p:ext uri="{BB962C8B-B14F-4D97-AF65-F5344CB8AC3E}">
        <p14:creationId xmlns:p14="http://schemas.microsoft.com/office/powerpoint/2010/main" val="920725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528F2D-5AB5-4FE9-B5E3-1FFDD4490021}"/>
              </a:ext>
            </a:extLst>
          </p:cNvPr>
          <p:cNvPicPr>
            <a:picLocks noChangeAspect="1"/>
          </p:cNvPicPr>
          <p:nvPr/>
        </p:nvPicPr>
        <p:blipFill rotWithShape="1">
          <a:blip r:embed="rId3"/>
          <a:srcRect l="33310"/>
          <a:stretch/>
        </p:blipFill>
        <p:spPr>
          <a:xfrm>
            <a:off x="7200807" y="86370"/>
            <a:ext cx="4169862" cy="1924580"/>
          </a:xfrm>
          <a:prstGeom prst="rect">
            <a:avLst/>
          </a:prstGeom>
        </p:spPr>
      </p:pic>
      <p:sp>
        <p:nvSpPr>
          <p:cNvPr id="13" name="TextBox 12">
            <a:extLst>
              <a:ext uri="{FF2B5EF4-FFF2-40B4-BE49-F238E27FC236}">
                <a16:creationId xmlns:a16="http://schemas.microsoft.com/office/drawing/2014/main" id="{0D71303A-949A-497D-BEBF-9A0130B2CF58}"/>
              </a:ext>
            </a:extLst>
          </p:cNvPr>
          <p:cNvSpPr txBox="1"/>
          <p:nvPr/>
        </p:nvSpPr>
        <p:spPr>
          <a:xfrm>
            <a:off x="417608" y="679328"/>
            <a:ext cx="5432234" cy="738664"/>
          </a:xfrm>
          <a:prstGeom prst="rect">
            <a:avLst/>
          </a:prstGeom>
          <a:noFill/>
        </p:spPr>
        <p:txBody>
          <a:bodyPr wrap="square" rtlCol="0">
            <a:spAutoFit/>
          </a:bodyPr>
          <a:lstStyle/>
          <a:p>
            <a:r>
              <a:rPr lang="en-IN" sz="1400" b="1" dirty="0">
                <a:solidFill>
                  <a:schemeClr val="accent1"/>
                </a:solidFill>
              </a:rPr>
              <a:t>Overfitting</a:t>
            </a:r>
            <a:r>
              <a:rPr lang="en-IN" sz="1400" b="1" dirty="0"/>
              <a:t> : </a:t>
            </a:r>
            <a:r>
              <a:rPr lang="en-IN" sz="1400" dirty="0"/>
              <a:t>Overfitting is a situation where a model memorizes all the data points in the data set.</a:t>
            </a:r>
          </a:p>
          <a:p>
            <a:r>
              <a:rPr lang="en-IN" sz="1400" dirty="0"/>
              <a:t>This negatively impacts the performance of the model on new data</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E16D8F6-0F8B-40EF-93A7-D2C289AB2119}"/>
                  </a:ext>
                </a:extLst>
              </p:cNvPr>
              <p:cNvSpPr txBox="1"/>
              <p:nvPr/>
            </p:nvSpPr>
            <p:spPr>
              <a:xfrm>
                <a:off x="451564" y="1863699"/>
                <a:ext cx="11484497" cy="4652364"/>
              </a:xfrm>
              <a:prstGeom prst="rect">
                <a:avLst/>
              </a:prstGeom>
              <a:noFill/>
            </p:spPr>
            <p:txBody>
              <a:bodyPr wrap="square">
                <a:spAutoFit/>
              </a:bodyPr>
              <a:lstStyle/>
              <a:p>
                <a:r>
                  <a:rPr lang="en-IN" sz="1400" b="1" dirty="0">
                    <a:solidFill>
                      <a:schemeClr val="accent1"/>
                    </a:solidFill>
                  </a:rPr>
                  <a:t>R</a:t>
                </a:r>
                <a:r>
                  <a:rPr lang="en-IN" sz="1400" b="1" baseline="30000" dirty="0">
                    <a:solidFill>
                      <a:schemeClr val="accent1"/>
                    </a:solidFill>
                  </a:rPr>
                  <a:t>2</a:t>
                </a:r>
                <a:r>
                  <a:rPr lang="en-IN" sz="1400" b="1" dirty="0">
                    <a:solidFill>
                      <a:schemeClr val="accent1"/>
                    </a:solidFill>
                  </a:rPr>
                  <a:t> or  </a:t>
                </a:r>
                <a14:m>
                  <m:oMath xmlns:m="http://schemas.openxmlformats.org/officeDocument/2006/math">
                    <m:sSup>
                      <m:sSupPr>
                        <m:ctrlPr>
                          <a:rPr lang="en-IN" sz="1400" b="1" i="1" smtClean="0">
                            <a:solidFill>
                              <a:schemeClr val="accent1"/>
                            </a:solidFill>
                            <a:latin typeface="Cambria Math" panose="02040503050406030204" pitchFamily="18" charset="0"/>
                          </a:rPr>
                        </m:ctrlPr>
                      </m:sSupPr>
                      <m:e>
                        <m:r>
                          <a:rPr lang="en-IN" sz="1400" b="1" i="1" smtClean="0">
                            <a:solidFill>
                              <a:schemeClr val="accent1"/>
                            </a:solidFill>
                            <a:latin typeface="Cambria Math" panose="02040503050406030204" pitchFamily="18" charset="0"/>
                          </a:rPr>
                          <m:t>𝒓</m:t>
                        </m:r>
                      </m:e>
                      <m:sup>
                        <m:r>
                          <a:rPr lang="en-IN" sz="1400" b="1" i="1" smtClean="0">
                            <a:solidFill>
                              <a:schemeClr val="accent1"/>
                            </a:solidFill>
                            <a:latin typeface="Cambria Math" panose="02040503050406030204" pitchFamily="18" charset="0"/>
                          </a:rPr>
                          <m:t>𝟐</m:t>
                        </m:r>
                      </m:sup>
                    </m:sSup>
                    <m:r>
                      <a:rPr lang="en-IN" sz="1400" b="1" i="0" smtClean="0">
                        <a:solidFill>
                          <a:schemeClr val="accent1"/>
                        </a:solidFill>
                        <a:latin typeface="Cambria Math" panose="02040503050406030204" pitchFamily="18" charset="0"/>
                      </a:rPr>
                      <m:t>𝐬𝐜𝐨𝐫𝐞</m:t>
                    </m:r>
                    <m:r>
                      <a:rPr lang="en-IN" sz="1400" b="1" i="0" smtClean="0">
                        <a:solidFill>
                          <a:schemeClr val="accent1"/>
                        </a:solidFill>
                        <a:latin typeface="Cambria Math" panose="02040503050406030204" pitchFamily="18" charset="0"/>
                      </a:rPr>
                      <m:t> </m:t>
                    </m:r>
                    <m:r>
                      <a:rPr lang="en-IN" sz="1400" b="1" i="1" smtClean="0">
                        <a:solidFill>
                          <a:schemeClr val="accent1"/>
                        </a:solidFill>
                        <a:latin typeface="Cambria Math" panose="02040503050406030204" pitchFamily="18" charset="0"/>
                      </a:rPr>
                      <m:t>:</m:t>
                    </m:r>
                  </m:oMath>
                </a14:m>
                <a:endParaRPr lang="en-IN" sz="1400" b="1" dirty="0">
                  <a:solidFill>
                    <a:schemeClr val="accent1"/>
                  </a:solidFill>
                </a:endParaRPr>
              </a:p>
              <a:p>
                <a:r>
                  <a:rPr lang="en-IN" sz="1400" dirty="0"/>
                  <a:t>The proportion of the variance in the dependent variable that is predictable by the independent variable(s).</a:t>
                </a:r>
              </a:p>
              <a:p>
                <a:endParaRPr lang="en-US" altLang="en-US" sz="1400" dirty="0"/>
              </a:p>
              <a:p>
                <a:r>
                  <a:rPr lang="en-US" altLang="en-US" sz="1400" dirty="0"/>
                  <a:t>Total variation (</a:t>
                </a:r>
                <a:r>
                  <a:rPr lang="en-US" altLang="en-US" sz="1400" b="1" dirty="0"/>
                  <a:t>TSS</a:t>
                </a:r>
                <a:r>
                  <a:rPr lang="en-US" altLang="en-US" sz="1400" dirty="0"/>
                  <a:t>) in target variable is the sum of squares of the difference between the actual values and their mean. </a:t>
                </a:r>
              </a:p>
              <a:p>
                <a:pPr algn="ctr"/>
                <a14:m>
                  <m:oMath xmlns:m="http://schemas.openxmlformats.org/officeDocument/2006/math">
                    <m:sSup>
                      <m:sSupPr>
                        <m:ctrlP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b="1"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𝑹𝑺𝑺</m:t>
                            </m:r>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1</m:t>
                            </m:r>
                          </m:sub>
                        </m:sSub>
                      </m:e>
                      <m:sup>
                        <m: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sSup>
                      <m:sSup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b>
                        </m:sSub>
                      </m:e>
                      <m: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ea typeface="Cambria Math" panose="02040503050406030204" pitchFamily="18" charset="0"/>
                      </a:rPr>
                      <m:t>⋯⋯⋯⋯+</m:t>
                    </m:r>
                    <m:sSup>
                      <m:sSup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𝑛</m:t>
                            </m:r>
                          </m:sub>
                        </m:sSub>
                      </m:e>
                      <m: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oMath>
                </a14:m>
                <a:r>
                  <a:rPr lang="en-US" sz="1400" dirty="0">
                    <a:gradFill>
                      <a:gsLst>
                        <a:gs pos="0">
                          <a:schemeClr val="accent5">
                            <a:lumMod val="25000"/>
                          </a:schemeClr>
                        </a:gs>
                        <a:gs pos="100000">
                          <a:schemeClr val="accent5">
                            <a:lumMod val="25000"/>
                          </a:schemeClr>
                        </a:gs>
                      </a:gsLst>
                      <a:lin ang="5400000" scaled="1"/>
                    </a:gradFill>
                  </a:rPr>
                  <a:t> </a:t>
                </a:r>
                <a14:m>
                  <m:oMath xmlns:m="http://schemas.openxmlformats.org/officeDocument/2006/math">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𝑤h𝑒𝑟𝑒</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𝑖</m:t>
                        </m:r>
                      </m:sub>
                    </m:s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𝑦</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𝑖</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sub>
                    </m:s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𝑦</m:t>
                        </m:r>
                      </m:e>
                      <m:sub>
                        <m:r>
                          <a:rPr lang="en-US" sz="1400" b="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t>𝑝𝑟𝑒𝑑</m:t>
                        </m:r>
                      </m:sub>
                    </m:sSub>
                  </m:oMath>
                </a14:m>
                <a:endParaRPr lang="en-IN" sz="1400" dirty="0"/>
              </a:p>
              <a:p>
                <a:r>
                  <a:rPr lang="en-IN" sz="1400" i="0" dirty="0">
                    <a:solidFill>
                      <a:srgbClr val="333333"/>
                    </a:solidFill>
                    <a:effectLst/>
                    <a:latin typeface="poppins"/>
                  </a:rPr>
                  <a:t>Residual Sum of Squares </a:t>
                </a:r>
                <a:r>
                  <a:rPr lang="en-IN" sz="1400" b="1" dirty="0"/>
                  <a:t>(RSS)</a:t>
                </a:r>
                <a:r>
                  <a:rPr lang="en-IN" sz="1400" dirty="0"/>
                  <a:t> gives us the variation in the target variable that is not explained by our model.</a:t>
                </a:r>
              </a:p>
              <a:p>
                <a:pPr/>
                <a14:m>
                  <m:oMathPara xmlns:m="http://schemas.openxmlformats.org/officeDocument/2006/math">
                    <m:oMathParaPr>
                      <m:jc m:val="centerGroup"/>
                    </m:oMathParaPr>
                    <m:oMath xmlns:m="http://schemas.openxmlformats.org/officeDocument/2006/math">
                      <m:sSup>
                        <m:sSupPr>
                          <m:ctrlPr>
                            <a:rPr lang="pt-BR" sz="1400" i="1" smtClean="0">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b="1"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𝑻𝑺𝑺</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1</m:t>
                              </m:r>
                            </m:sub>
                          </m:sSub>
                        </m:e>
                        <m: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sSup>
                        <m:sSup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b>
                          </m:sSub>
                        </m:e>
                        <m: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ea typeface="Cambria Math" panose="02040503050406030204" pitchFamily="18" charset="0"/>
                        </a:rPr>
                        <m:t>⋯⋯⋯⋯+</m:t>
                      </m:r>
                      <m:sSup>
                        <m:sSup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pPr>
                        <m:e>
                          <m:sSub>
                            <m:sSubPr>
                              <m:ctrlP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𝑛</m:t>
                              </m:r>
                            </m:sub>
                          </m:sSub>
                        </m:e>
                        <m:sup>
                          <m:r>
                            <a:rPr lang="pt-BR"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2</m:t>
                          </m:r>
                        </m:sup>
                      </m:sSup>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𝑤h𝑒𝑟𝑒</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𝑒</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𝑖</m:t>
                          </m:r>
                        </m:sub>
                      </m:s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𝑦</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𝑖</m:t>
                          </m:r>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 </m:t>
                          </m:r>
                        </m:sub>
                      </m:s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m:t>
                      </m:r>
                      <m:sSub>
                        <m:sSubPr>
                          <m:ctrlP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ctrlPr>
                        </m:sSubPr>
                        <m:e>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𝑦</m:t>
                          </m:r>
                        </m:e>
                        <m:sub>
                          <m:r>
                            <a:rPr lang="en-US" sz="1400" i="1">
                              <a:gradFill>
                                <a:gsLst>
                                  <a:gs pos="0">
                                    <a:schemeClr val="accent5">
                                      <a:lumMod val="25000"/>
                                    </a:schemeClr>
                                  </a:gs>
                                  <a:gs pos="100000">
                                    <a:schemeClr val="accent5">
                                      <a:lumMod val="25000"/>
                                    </a:schemeClr>
                                  </a:gs>
                                </a:gsLst>
                                <a:lin ang="5400000" scaled="1"/>
                              </a:gradFill>
                              <a:latin typeface="Cambria Math" panose="02040503050406030204" pitchFamily="18" charset="0"/>
                            </a:rPr>
                            <m:t>𝑚𝑒𝑎𝑛</m:t>
                          </m:r>
                        </m:sub>
                      </m:sSub>
                      <m:r>
                        <m:rPr>
                          <m:nor/>
                        </m:rPr>
                        <a:rPr lang="en-US" sz="1400" dirty="0">
                          <a:gradFill>
                            <a:gsLst>
                              <a:gs pos="0">
                                <a:schemeClr val="accent5">
                                  <a:lumMod val="25000"/>
                                </a:schemeClr>
                              </a:gs>
                              <a:gs pos="100000">
                                <a:schemeClr val="accent5">
                                  <a:lumMod val="25000"/>
                                </a:schemeClr>
                              </a:gs>
                            </a:gsLst>
                            <a:lin ang="5400000" scaled="1"/>
                          </a:gradFill>
                        </a:rPr>
                        <m:t> </m:t>
                      </m:r>
                    </m:oMath>
                  </m:oMathPara>
                </a14:m>
                <a:endParaRPr lang="en-US" sz="1400" dirty="0">
                  <a:gradFill>
                    <a:gsLst>
                      <a:gs pos="0">
                        <a:schemeClr val="accent5">
                          <a:lumMod val="25000"/>
                        </a:schemeClr>
                      </a:gs>
                      <a:gs pos="100000">
                        <a:schemeClr val="accent5">
                          <a:lumMod val="25000"/>
                        </a:schemeClr>
                      </a:gs>
                    </a:gsLst>
                    <a:lin ang="5400000" scaled="1"/>
                  </a:gradFill>
                </a:endParaRPr>
              </a:p>
              <a:p>
                <a:endParaRPr lang="en-IN" sz="1400" dirty="0"/>
              </a:p>
              <a:p>
                <a:endParaRPr lang="en-IN" sz="1400" dirty="0"/>
              </a:p>
              <a:p>
                <a:pPr algn="l"/>
                <a:endParaRPr lang="en-IN" sz="1400" i="1" dirty="0">
                  <a:solidFill>
                    <a:srgbClr val="333333"/>
                  </a:solidFill>
                  <a:latin typeface="georgia" panose="02040502050405020303" pitchFamily="18" charset="0"/>
                </a:endParaRPr>
              </a:p>
              <a:p>
                <a:pPr algn="l"/>
                <a:r>
                  <a:rPr lang="en-IN" sz="1400" dirty="0">
                    <a:solidFill>
                      <a:schemeClr val="accent1"/>
                    </a:solidFill>
                  </a:rPr>
                  <a:t>𝐀𝐝𝐣𝐮𝐬𝐭𝐞𝐝 𝐑</a:t>
                </a:r>
                <a:r>
                  <a:rPr lang="en-IN" sz="1400" baseline="30000" dirty="0">
                    <a:solidFill>
                      <a:schemeClr val="accent1"/>
                    </a:solidFill>
                  </a:rPr>
                  <a:t>𝟐</a:t>
                </a:r>
                <a:r>
                  <a:rPr lang="en-IN" sz="1400" dirty="0">
                    <a:solidFill>
                      <a:schemeClr val="accent1"/>
                    </a:solidFill>
                  </a:rPr>
                  <a:t>:</a:t>
                </a:r>
                <a:endParaRPr lang="en-IN" sz="1400" dirty="0"/>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t>The Adjusted R-squared takes into account the number of independent variables used for predicting the target variable. In doing so, we can determine whether adding new variables to the model actually  increases the model fit. We basically penalise model for having more features(x) that does not explain the variance in dependent variable (y). </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400" dirty="0">
                  <a:solidFill>
                    <a:srgbClr val="595858"/>
                  </a:solidFill>
                  <a:latin typeface="roboto"/>
                </a:endParaRPr>
              </a:p>
              <a:p>
                <a:pPr lvl="8" eaLnBrk="0" fontAlgn="base" hangingPunct="0">
                  <a:spcBef>
                    <a:spcPct val="0"/>
                  </a:spcBef>
                  <a:spcAft>
                    <a:spcPct val="0"/>
                  </a:spcAft>
                </a:pPr>
                <a:r>
                  <a:rPr lang="en-US" altLang="en-US" sz="1400" i="1" dirty="0"/>
                  <a:t>Here,</a:t>
                </a:r>
              </a:p>
              <a:p>
                <a:pPr marL="3943350" lvl="8" indent="-285750" eaLnBrk="0" fontAlgn="base" hangingPunct="0">
                  <a:spcBef>
                    <a:spcPct val="0"/>
                  </a:spcBef>
                  <a:spcAft>
                    <a:spcPct val="0"/>
                  </a:spcAft>
                  <a:buFont typeface="Arial" panose="020B0604020202020204" pitchFamily="34" charset="0"/>
                  <a:buChar char="•"/>
                </a:pPr>
                <a:r>
                  <a:rPr lang="en-US" altLang="en-US" sz="1400" i="1" dirty="0"/>
                  <a:t>n represents the number of data points in our dataset</a:t>
                </a:r>
              </a:p>
              <a:p>
                <a:pPr marL="3943350" lvl="8" indent="-285750" eaLnBrk="0" fontAlgn="base" hangingPunct="0">
                  <a:spcBef>
                    <a:spcPct val="0"/>
                  </a:spcBef>
                  <a:spcAft>
                    <a:spcPct val="0"/>
                  </a:spcAft>
                  <a:buFont typeface="Arial" panose="020B0604020202020204" pitchFamily="34" charset="0"/>
                  <a:buChar char="•"/>
                </a:pPr>
                <a:r>
                  <a:rPr lang="en-US" altLang="en-US" sz="1400" i="1" dirty="0"/>
                  <a:t>k represents the number of independent variables, and</a:t>
                </a:r>
              </a:p>
              <a:p>
                <a:pPr marL="3943350" lvl="8" indent="-285750" eaLnBrk="0" fontAlgn="base" hangingPunct="0">
                  <a:spcBef>
                    <a:spcPct val="0"/>
                  </a:spcBef>
                  <a:spcAft>
                    <a:spcPct val="0"/>
                  </a:spcAft>
                  <a:buFont typeface="Arial" panose="020B0604020202020204" pitchFamily="34" charset="0"/>
                  <a:buChar char="•"/>
                </a:pPr>
                <a:r>
                  <a:rPr lang="en-US" altLang="en-US" sz="1400" i="1" dirty="0"/>
                  <a:t>R represents the R-squared values determined by the model</a:t>
                </a:r>
              </a:p>
              <a:p>
                <a:pPr marR="0" lvl="0" algn="l" defTabSz="914400" rtl="0" eaLnBrk="0" fontAlgn="base" latinLnBrk="0" hangingPunct="0">
                  <a:lnSpc>
                    <a:spcPct val="100000"/>
                  </a:lnSpc>
                  <a:spcBef>
                    <a:spcPct val="0"/>
                  </a:spcBef>
                  <a:spcAft>
                    <a:spcPct val="0"/>
                  </a:spcAft>
                  <a:buClrTx/>
                  <a:buSzTx/>
                  <a:tabLst/>
                </a:pPr>
                <a:endParaRPr lang="en-US" altLang="en-US" sz="1400" i="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So, if R-squared does not increase significantly on the addition of a new independent variable, then the value of Adjusted R-squared will actually  decrease.</a:t>
                </a:r>
                <a:endParaRPr lang="en-IN" sz="1800" dirty="0"/>
              </a:p>
            </p:txBody>
          </p:sp>
        </mc:Choice>
        <mc:Fallback>
          <p:sp>
            <p:nvSpPr>
              <p:cNvPr id="14" name="TextBox 13">
                <a:extLst>
                  <a:ext uri="{FF2B5EF4-FFF2-40B4-BE49-F238E27FC236}">
                    <a16:creationId xmlns:a16="http://schemas.microsoft.com/office/drawing/2014/main" id="{0E16D8F6-0F8B-40EF-93A7-D2C289AB2119}"/>
                  </a:ext>
                </a:extLst>
              </p:cNvPr>
              <p:cNvSpPr txBox="1">
                <a:spLocks noRot="1" noChangeAspect="1" noMove="1" noResize="1" noEditPoints="1" noAdjustHandles="1" noChangeArrowheads="1" noChangeShapeType="1" noTextEdit="1"/>
              </p:cNvSpPr>
              <p:nvPr/>
            </p:nvSpPr>
            <p:spPr>
              <a:xfrm>
                <a:off x="451564" y="1863699"/>
                <a:ext cx="11484497" cy="4652364"/>
              </a:xfrm>
              <a:prstGeom prst="rect">
                <a:avLst/>
              </a:prstGeom>
              <a:blipFill>
                <a:blip r:embed="rId4"/>
                <a:stretch>
                  <a:fillRect l="-159" t="-131" b="-393"/>
                </a:stretch>
              </a:blipFill>
            </p:spPr>
            <p:txBody>
              <a:bodyPr/>
              <a:lstStyle/>
              <a:p>
                <a:r>
                  <a:rPr lang="en-US">
                    <a:noFill/>
                  </a:rPr>
                  <a:t> </a:t>
                </a:r>
              </a:p>
            </p:txBody>
          </p:sp>
        </mc:Fallback>
      </mc:AlternateContent>
    </p:spTree>
    <p:extLst>
      <p:ext uri="{BB962C8B-B14F-4D97-AF65-F5344CB8AC3E}">
        <p14:creationId xmlns:p14="http://schemas.microsoft.com/office/powerpoint/2010/main" val="15088485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Widescreen</PresentationFormat>
  <Paragraphs>133</Paragraphs>
  <Slides>5</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vt:i4>
      </vt:variant>
    </vt:vector>
  </HeadingPairs>
  <TitlesOfParts>
    <vt:vector size="21" baseType="lpstr">
      <vt:lpstr>Arial</vt:lpstr>
      <vt:lpstr>Calibri</vt:lpstr>
      <vt:lpstr>Calibri Light</vt:lpstr>
      <vt:lpstr>Cambria Math</vt:lpstr>
      <vt:lpstr>georgia</vt:lpstr>
      <vt:lpstr>inherit</vt:lpstr>
      <vt:lpstr>Krub</vt:lpstr>
      <vt:lpstr>medium-content-serif-font</vt:lpstr>
      <vt:lpstr>poppins</vt:lpstr>
      <vt:lpstr>pt sans</vt:lpstr>
      <vt:lpstr>roboto</vt:lpstr>
      <vt:lpstr>Segoe UI</vt:lpstr>
      <vt:lpstr>Segoe UI Light</vt:lpstr>
      <vt:lpstr>SourceSansPro</vt:lpstr>
      <vt:lpstr>Wingdings</vt:lpstr>
      <vt:lpstr>Office Theme</vt:lpstr>
      <vt:lpstr>Machine Learning – Linear Regression Inside-Out   </vt:lpstr>
      <vt:lpstr>Agenda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Vrinda Menon</dc:creator>
  <cp:lastModifiedBy>Sai Kiran Kusumanchi</cp:lastModifiedBy>
  <cp:revision>1</cp:revision>
  <dcterms:created xsi:type="dcterms:W3CDTF">2020-09-13T05:38:59Z</dcterms:created>
  <dcterms:modified xsi:type="dcterms:W3CDTF">2020-09-17T10:10:36Z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ContentBits">
    <vt:lpwstr>0</vt:lpwstr>
  </property>
  <property fmtid="{D5CDD505-2E9C-101B-9397-08002B2CF9AE}" pid="4" name="MSIP_Label_f42aa342-8706-4288-bd11-ebb85995028c_SetDate">
    <vt:lpwstr>2020-09-13T05:38:58Z</vt:lpwstr>
  </property>
  <property fmtid="{D5CDD505-2E9C-101B-9397-08002B2CF9AE}" pid="5" name="MSIP_Label_f42aa342-8706-4288-bd11-ebb85995028c_ActionId">
    <vt:lpwstr>e7501720-1116-478e-99d0-a51946eb99ac</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Method">
    <vt:lpwstr>Standard</vt:lpwstr>
  </property>
</Properties>
</file>