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8" r:id="rId6"/>
    <p:sldId id="288" r:id="rId7"/>
    <p:sldId id="279" r:id="rId8"/>
    <p:sldId id="289" r:id="rId9"/>
    <p:sldId id="290" r:id="rId10"/>
    <p:sldId id="291" r:id="rId11"/>
    <p:sldId id="293" r:id="rId12"/>
    <p:sldId id="294" r:id="rId13"/>
    <p:sldId id="295" r:id="rId14"/>
    <p:sldId id="296" r:id="rId15"/>
    <p:sldId id="297" r:id="rId16"/>
    <p:sldId id="29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983" autoAdjust="0"/>
  </p:normalViewPr>
  <p:slideViewPr>
    <p:cSldViewPr snapToGrid="0" showGuides="1">
      <p:cViewPr varScale="1">
        <p:scale>
          <a:sx n="93" d="100"/>
          <a:sy n="93" d="100"/>
        </p:scale>
        <p:origin x="92" y="35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11/18/2019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06536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8812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0917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53280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5304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41281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8708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6193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05631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93906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in/resources/state-wise-gross-domestic-product-gdp-current-price-yearly-basi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data.gov.in/resources/state-ut-wise-average-annual-drop-out-rate-2012-13-2014-15-ministry-human-resource" TargetMode="External"/><Relationship Id="rId4" Type="http://schemas.openxmlformats.org/officeDocument/2006/relationships/hyperlink" Target="https://data.gov.in/search/site?filter%5Bnew_title%5D=gsva%20economic%20activity%20current%20prices&amp;related_title=GSVA%20by%20Economic%20Activity%20at%20Current%20Prices%20for%20Andhra%20Pradesh%20from%202011-12%20to%202016-17%20%28as%20on%2031.03.2017%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425265"/>
            <a:ext cx="9144000" cy="1661993"/>
          </a:xfrm>
        </p:spPr>
        <p:txBody>
          <a:bodyPr lIns="0" tIns="0" rIns="0" bIns="0" anchor="t">
            <a:spAutoFit/>
          </a:bodyPr>
          <a:lstStyle/>
          <a:p>
            <a:r>
              <a:rPr lang="en-US" b="1" dirty="0">
                <a:solidFill>
                  <a:schemeClr val="bg1"/>
                </a:solidFill>
              </a:rPr>
              <a:t>GDP Assignment Analysis</a:t>
            </a:r>
            <a:endParaRPr lang="en-US" dirty="0">
              <a:solidFill>
                <a:schemeClr val="accent4"/>
              </a:solidFill>
            </a:endParaRPr>
          </a:p>
        </p:txBody>
      </p:sp>
      <p:grpSp>
        <p:nvGrpSpPr>
          <p:cNvPr id="3" name="Group 2">
            <a:extLst>
              <a:ext uri="{FF2B5EF4-FFF2-40B4-BE49-F238E27FC236}">
                <a16:creationId xmlns:a16="http://schemas.microsoft.com/office/drawing/2014/main" id="{A0C64C33-5063-4FDF-AA01-0B761C521A24}"/>
              </a:ext>
            </a:extLst>
          </p:cNvPr>
          <p:cNvGrpSpPr/>
          <p:nvPr/>
        </p:nvGrpSpPr>
        <p:grpSpPr>
          <a:xfrm>
            <a:off x="4325258" y="-1770743"/>
            <a:ext cx="3541486" cy="3769865"/>
            <a:chOff x="4325258" y="-1770743"/>
            <a:chExt cx="3541486" cy="3769865"/>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747893" y="271286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itle 1">
            <a:extLst>
              <a:ext uri="{FF2B5EF4-FFF2-40B4-BE49-F238E27FC236}">
                <a16:creationId xmlns:a16="http://schemas.microsoft.com/office/drawing/2014/main" id="{81C9FB5D-EA0B-4868-A837-DF0CB19A7695}"/>
              </a:ext>
            </a:extLst>
          </p:cNvPr>
          <p:cNvSpPr txBox="1">
            <a:spLocks/>
          </p:cNvSpPr>
          <p:nvPr/>
        </p:nvSpPr>
        <p:spPr>
          <a:xfrm>
            <a:off x="8785344" y="6416451"/>
            <a:ext cx="3259986" cy="1938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V </a:t>
            </a:r>
            <a:r>
              <a:rPr lang="en-US" sz="1400" b="1" dirty="0" err="1">
                <a:solidFill>
                  <a:schemeClr val="bg1"/>
                </a:solidFill>
              </a:rPr>
              <a:t>V</a:t>
            </a:r>
            <a:r>
              <a:rPr lang="en-US" sz="1400" b="1" dirty="0">
                <a:solidFill>
                  <a:schemeClr val="bg1"/>
                </a:solidFill>
              </a:rPr>
              <a:t> SATYA SAI KIRAN  KUSUMANCHI</a:t>
            </a:r>
            <a:endParaRPr lang="en-US" sz="14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2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0" y="588237"/>
            <a:ext cx="6841101" cy="646331"/>
          </a:xfrm>
          <a:prstGeom prst="rect">
            <a:avLst/>
          </a:prstGeom>
        </p:spPr>
        <p:txBody>
          <a:bodyPr wrap="square">
            <a:spAutoFit/>
          </a:bodyPr>
          <a:lstStyle/>
          <a:p>
            <a:r>
              <a:rPr lang="en-US" b="1" dirty="0">
                <a:solidFill>
                  <a:srgbClr val="000000"/>
                </a:solidFill>
                <a:latin typeface="Helvetica Neue"/>
              </a:rPr>
              <a:t> correlation between the Sectors of Work Vs. Education level dropouts(%)</a:t>
            </a:r>
          </a:p>
        </p:txBody>
      </p:sp>
      <p:pic>
        <p:nvPicPr>
          <p:cNvPr id="3" name="Picture 2">
            <a:extLst>
              <a:ext uri="{FF2B5EF4-FFF2-40B4-BE49-F238E27FC236}">
                <a16:creationId xmlns:a16="http://schemas.microsoft.com/office/drawing/2014/main" id="{DE8D5B23-4597-4A1C-868F-D307D95943B9}"/>
              </a:ext>
            </a:extLst>
          </p:cNvPr>
          <p:cNvPicPr>
            <a:picLocks noChangeAspect="1"/>
          </p:cNvPicPr>
          <p:nvPr/>
        </p:nvPicPr>
        <p:blipFill>
          <a:blip r:embed="rId3"/>
          <a:stretch>
            <a:fillRect/>
          </a:stretch>
        </p:blipFill>
        <p:spPr>
          <a:xfrm>
            <a:off x="450358" y="1234568"/>
            <a:ext cx="10680572" cy="5432418"/>
          </a:xfrm>
          <a:prstGeom prst="rect">
            <a:avLst/>
          </a:prstGeom>
        </p:spPr>
      </p:pic>
    </p:spTree>
    <p:extLst>
      <p:ext uri="{BB962C8B-B14F-4D97-AF65-F5344CB8AC3E}">
        <p14:creationId xmlns:p14="http://schemas.microsoft.com/office/powerpoint/2010/main" val="128105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2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29643FB0-E311-40A0-ABFA-306A78E0DC35}"/>
              </a:ext>
            </a:extLst>
          </p:cNvPr>
          <p:cNvSpPr>
            <a:spLocks noChangeArrowheads="1"/>
          </p:cNvSpPr>
          <p:nvPr/>
        </p:nvSpPr>
        <p:spPr bwMode="auto">
          <a:xfrm>
            <a:off x="49846" y="1597237"/>
            <a:ext cx="11417969" cy="2905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Segoe UI Semibold" panose="020B0702040204020203" pitchFamily="34" charset="0"/>
                <a:cs typeface="Segoe UI Semibold" panose="020B0702040204020203" pitchFamily="34" charset="0"/>
              </a:rPr>
              <a:t>Primary Sector: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Segoe UI Semibold" panose="020B0702040204020203" pitchFamily="34" charset="0"/>
                <a:cs typeface="Segoe UI Semibold" panose="020B0702040204020203" pitchFamily="34" charset="0"/>
              </a:rPr>
              <a:t>If there is significant contribution from Primary sector, we can see that Primary School dropout is increasing.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rPr>
              <a:t>Observations:</a:t>
            </a:r>
          </a:p>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400" b="0" i="0" u="none" strike="noStrike" cap="none" normalizeH="0" baseline="0" dirty="0">
                <a:ln>
                  <a:noFill/>
                </a:ln>
                <a:solidFill>
                  <a:srgbClr val="000000"/>
                </a:solidFill>
                <a:effectLst/>
                <a:cs typeface="Courier New" panose="02070309020205020404" pitchFamily="49" charset="0"/>
              </a:rPr>
              <a:t>It can be understood that the children who are getting dropped out of the primary, upper primary, Secondary could have been possibly been working in the Primary sector as the correlation is positive and we can understand with this that in order to get the GSDP increased and Per capita GSDP increased government needs to make sure that the child labor is not allowed in the un organized sectors like most of the sub sectors in Primary. </a:t>
            </a:r>
          </a:p>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lang="en-US" altLang="en-US" sz="1400" dirty="0">
                <a:solidFill>
                  <a:srgbClr val="000000"/>
                </a:solidFill>
                <a:cs typeface="Courier New" panose="02070309020205020404" pitchFamily="49" charset="0"/>
              </a:rPr>
              <a:t>For</a:t>
            </a:r>
            <a:r>
              <a:rPr kumimoji="0" lang="en-US" altLang="en-US" sz="1400" b="0" i="0" u="none" strike="noStrike" cap="none" normalizeH="0" baseline="0" dirty="0">
                <a:ln>
                  <a:noFill/>
                </a:ln>
                <a:solidFill>
                  <a:srgbClr val="000000"/>
                </a:solidFill>
                <a:effectLst/>
                <a:cs typeface="Courier New" panose="02070309020205020404" pitchFamily="49" charset="0"/>
              </a:rPr>
              <a:t> the same Government also need make sure that they are closely monitoring the drop out rates in Primary and Upper Primary because it is also seen that there is decline in the correlation between Primary sector and Secondary drop out so we can understand that if the child is completing the primary and Upper Primary chances are high the child would continue Secondary</a:t>
            </a:r>
            <a:r>
              <a:rPr kumimoji="0" lang="en-US" altLang="en-US" sz="1400" b="0" i="0" u="none" strike="noStrike" cap="none" normalizeH="0" baseline="0" dirty="0">
                <a:ln>
                  <a:noFill/>
                </a:ln>
                <a:solidFill>
                  <a:schemeClr val="tx1"/>
                </a:solidFill>
                <a:effectLst/>
              </a:rPr>
              <a:t> </a:t>
            </a:r>
          </a:p>
        </p:txBody>
      </p:sp>
      <p:sp>
        <p:nvSpPr>
          <p:cNvPr id="6" name="Rectangle 5">
            <a:extLst>
              <a:ext uri="{FF2B5EF4-FFF2-40B4-BE49-F238E27FC236}">
                <a16:creationId xmlns:a16="http://schemas.microsoft.com/office/drawing/2014/main" id="{F89AB5BF-DA8C-47D9-A120-3CFB17F91F8D}"/>
              </a:ext>
            </a:extLst>
          </p:cNvPr>
          <p:cNvSpPr/>
          <p:nvPr/>
        </p:nvSpPr>
        <p:spPr>
          <a:xfrm>
            <a:off x="228599" y="966097"/>
            <a:ext cx="10936705" cy="646331"/>
          </a:xfrm>
          <a:prstGeom prst="rect">
            <a:avLst/>
          </a:prstGeom>
        </p:spPr>
        <p:txBody>
          <a:bodyPr wrap="square">
            <a:spAutoFit/>
          </a:bodyPr>
          <a:lstStyle/>
          <a:p>
            <a:r>
              <a:rPr lang="en-US" b="1" dirty="0"/>
              <a:t>Is there any correlation between dropout rate and %contribution of each sector (Primary, Secondary and Tertiary) to the total GDP?</a:t>
            </a:r>
          </a:p>
        </p:txBody>
      </p:sp>
      <p:sp>
        <p:nvSpPr>
          <p:cNvPr id="7" name="Rectangle 2">
            <a:extLst>
              <a:ext uri="{FF2B5EF4-FFF2-40B4-BE49-F238E27FC236}">
                <a16:creationId xmlns:a16="http://schemas.microsoft.com/office/drawing/2014/main" id="{09C4B9A2-945F-4556-96D9-03A0F5182F61}"/>
              </a:ext>
            </a:extLst>
          </p:cNvPr>
          <p:cNvSpPr>
            <a:spLocks noChangeArrowheads="1"/>
          </p:cNvSpPr>
          <p:nvPr/>
        </p:nvSpPr>
        <p:spPr bwMode="auto">
          <a:xfrm>
            <a:off x="228599" y="4491109"/>
            <a:ext cx="10434818" cy="1828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rPr>
              <a:t>Secondary Sector: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rPr>
              <a:t>Observations:</a:t>
            </a:r>
          </a:p>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400" b="0" i="0" u="none" strike="noStrike" cap="none" normalizeH="0" baseline="0" dirty="0">
                <a:ln>
                  <a:noFill/>
                </a:ln>
                <a:solidFill>
                  <a:srgbClr val="000000"/>
                </a:solidFill>
                <a:effectLst/>
                <a:cs typeface="Courier New" panose="02070309020205020404" pitchFamily="49" charset="0"/>
              </a:rPr>
              <a:t>It is clearly seen in the correlation map that the Secondary sector is showing negative correlation with the Primary, Upper Primary and Secondary dropouts. </a:t>
            </a:r>
          </a:p>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400" b="0" i="0" u="none" strike="noStrike" cap="none" normalizeH="0" baseline="0" dirty="0">
                <a:ln>
                  <a:noFill/>
                </a:ln>
                <a:solidFill>
                  <a:srgbClr val="000000"/>
                </a:solidFill>
                <a:effectLst/>
                <a:cs typeface="Courier New" panose="02070309020205020404" pitchFamily="49" charset="0"/>
              </a:rPr>
              <a:t>It means when there is reasonable amount of children dropping out at the initial schooling level it can be understood that the same child can have challenges in getting job/ income sources in the secondary and above sectors.</a:t>
            </a:r>
            <a:r>
              <a:rPr kumimoji="0" lang="en-US" altLang="en-US" sz="1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25922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2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29643FB0-E311-40A0-ABFA-306A78E0DC35}"/>
              </a:ext>
            </a:extLst>
          </p:cNvPr>
          <p:cNvSpPr>
            <a:spLocks noChangeArrowheads="1"/>
          </p:cNvSpPr>
          <p:nvPr/>
        </p:nvSpPr>
        <p:spPr bwMode="auto">
          <a:xfrm>
            <a:off x="49846" y="1812680"/>
            <a:ext cx="11417969" cy="24749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000000"/>
              </a:solidFill>
              <a:effectLst/>
            </a:endParaRPr>
          </a:p>
          <a:p>
            <a:pPr lvl="0" eaLnBrk="0" fontAlgn="base" hangingPunct="0">
              <a:spcBef>
                <a:spcPct val="0"/>
              </a:spcBef>
              <a:spcAft>
                <a:spcPct val="0"/>
              </a:spcAft>
            </a:pPr>
            <a:r>
              <a:rPr lang="en-US" altLang="en-US" sz="1400" b="1" i="1" dirty="0">
                <a:solidFill>
                  <a:srgbClr val="000000"/>
                </a:solidFill>
                <a:latin typeface="Segoe UI Semibold" panose="020B0702040204020203" pitchFamily="34" charset="0"/>
                <a:cs typeface="Segoe UI Semibold" panose="020B0702040204020203" pitchFamily="34" charset="0"/>
              </a:rPr>
              <a:t>Effect on Tertiary Sector</a:t>
            </a:r>
          </a:p>
          <a:p>
            <a:pPr lvl="0" eaLnBrk="0" fontAlgn="base" hangingPunct="0">
              <a:spcBef>
                <a:spcPct val="0"/>
              </a:spcBef>
              <a:spcAft>
                <a:spcPct val="0"/>
              </a:spcAft>
            </a:pPr>
            <a:endParaRPr lang="en-US" altLang="en-US" sz="1400" b="1" i="1" dirty="0">
              <a:solidFill>
                <a:srgbClr val="000000"/>
              </a:solidFill>
              <a:latin typeface="Segoe UI Semibold" panose="020B0702040204020203" pitchFamily="34" charset="0"/>
              <a:cs typeface="Segoe UI Semibold" panose="020B0702040204020203" pitchFamily="34" charset="0"/>
            </a:endParaRPr>
          </a:p>
          <a:p>
            <a:pPr lvl="0" eaLnBrk="0" fontAlgn="base" hangingPunct="0">
              <a:spcBef>
                <a:spcPct val="0"/>
              </a:spcBef>
              <a:spcAft>
                <a:spcPct val="0"/>
              </a:spcAft>
            </a:pPr>
            <a:r>
              <a:rPr lang="en-US" altLang="en-US" sz="1400" b="1" i="1" dirty="0">
                <a:solidFill>
                  <a:srgbClr val="000000"/>
                </a:solidFill>
                <a:latin typeface="Segoe UI Semibold" panose="020B0702040204020203" pitchFamily="34" charset="0"/>
                <a:cs typeface="Segoe UI Semibold" panose="020B0702040204020203" pitchFamily="34" charset="0"/>
              </a:rPr>
              <a:t>Observations:</a:t>
            </a:r>
          </a:p>
          <a:p>
            <a:pPr lvl="0" eaLnBrk="0" fontAlgn="base" hangingPunct="0">
              <a:spcBef>
                <a:spcPct val="0"/>
              </a:spcBef>
              <a:spcAft>
                <a:spcPct val="0"/>
              </a:spcAft>
            </a:pPr>
            <a:r>
              <a:rPr lang="en-US" altLang="en-US" sz="1400" i="1" dirty="0">
                <a:solidFill>
                  <a:srgbClr val="000000"/>
                </a:solidFill>
                <a:cs typeface="Segoe UI Semibold" panose="020B0702040204020203" pitchFamily="34" charset="0"/>
              </a:rPr>
              <a:t>A. As we can see in the correlation matrix with the Increase in the drop out rates of upper primary and secondary the Tertiary sector contribution is getting reduces. As mostly the tertiary sector consists of the ecosystem like Financial services/Public administration which demands higher education qualification mostly.</a:t>
            </a:r>
          </a:p>
          <a:p>
            <a:pPr lvl="0" eaLnBrk="0" fontAlgn="base" hangingPunct="0">
              <a:spcBef>
                <a:spcPct val="0"/>
              </a:spcBef>
              <a:spcAft>
                <a:spcPct val="0"/>
              </a:spcAft>
            </a:pPr>
            <a:r>
              <a:rPr lang="en-US" altLang="en-US" sz="1400" i="1" dirty="0">
                <a:solidFill>
                  <a:srgbClr val="000000"/>
                </a:solidFill>
                <a:cs typeface="Segoe UI Semibold" panose="020B0702040204020203" pitchFamily="34" charset="0"/>
              </a:rPr>
              <a:t>B. To ensure that government is focusing the increase of GSDP from Tertiary contribution the root cause where it needs to be fixed is to reduce the school drop out rates and provide them necessary infrastructure so that they get required educational qualification there by increasing the percentage of the tertiary sector contribution</a:t>
            </a:r>
            <a:endParaRPr kumimoji="0" lang="en-US" altLang="en-US" sz="140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F89AB5BF-DA8C-47D9-A120-3CFB17F91F8D}"/>
              </a:ext>
            </a:extLst>
          </p:cNvPr>
          <p:cNvSpPr/>
          <p:nvPr/>
        </p:nvSpPr>
        <p:spPr>
          <a:xfrm>
            <a:off x="228599" y="966097"/>
            <a:ext cx="10936705" cy="646331"/>
          </a:xfrm>
          <a:prstGeom prst="rect">
            <a:avLst/>
          </a:prstGeom>
        </p:spPr>
        <p:txBody>
          <a:bodyPr wrap="square">
            <a:spAutoFit/>
          </a:bodyPr>
          <a:lstStyle/>
          <a:p>
            <a:r>
              <a:rPr lang="en-US" b="1" dirty="0"/>
              <a:t>Is there any correlation between dropout rate and %contribution of each sector (Primary, Secondary and Tertiary) to the total GDP?</a:t>
            </a:r>
          </a:p>
        </p:txBody>
      </p:sp>
      <p:sp>
        <p:nvSpPr>
          <p:cNvPr id="2" name="Rectangle 1">
            <a:extLst>
              <a:ext uri="{FF2B5EF4-FFF2-40B4-BE49-F238E27FC236}">
                <a16:creationId xmlns:a16="http://schemas.microsoft.com/office/drawing/2014/main" id="{2E4508D5-AB56-4673-B458-8FF147FB25B7}"/>
              </a:ext>
            </a:extLst>
          </p:cNvPr>
          <p:cNvSpPr/>
          <p:nvPr/>
        </p:nvSpPr>
        <p:spPr>
          <a:xfrm>
            <a:off x="228599" y="4411369"/>
            <a:ext cx="10750503" cy="1846659"/>
          </a:xfrm>
          <a:prstGeom prst="rect">
            <a:avLst/>
          </a:prstGeom>
        </p:spPr>
        <p:txBody>
          <a:bodyPr wrap="square">
            <a:spAutoFit/>
          </a:bodyPr>
          <a:lstStyle/>
          <a:p>
            <a:r>
              <a:rPr lang="en-US" dirty="0">
                <a:latin typeface="Segoe UI Semibold" panose="020B0702040204020203" pitchFamily="34" charset="0"/>
                <a:cs typeface="Segoe UI Semibold" panose="020B0702040204020203" pitchFamily="34" charset="0"/>
              </a:rPr>
              <a:t>You have the total population of each state from the data in part I. Is there any correlation between dropout rates and population? What is the expected trend and what is the observation?</a:t>
            </a:r>
          </a:p>
          <a:p>
            <a:endParaRPr lang="en-US" dirty="0">
              <a:latin typeface="Segoe UI Semibold" panose="020B0702040204020203" pitchFamily="34" charset="0"/>
              <a:cs typeface="Segoe UI Semibold" panose="020B0702040204020203" pitchFamily="34" charset="0"/>
            </a:endParaRPr>
          </a:p>
          <a:p>
            <a:r>
              <a:rPr lang="en-US" sz="1400" b="1" i="1" dirty="0">
                <a:solidFill>
                  <a:srgbClr val="000000"/>
                </a:solidFill>
                <a:latin typeface="Segoe UI Semibold" panose="020B0702040204020203" pitchFamily="34" charset="0"/>
                <a:cs typeface="Segoe UI Semibold" panose="020B0702040204020203" pitchFamily="34" charset="0"/>
              </a:rPr>
              <a:t>Observations:</a:t>
            </a:r>
          </a:p>
          <a:p>
            <a:r>
              <a:rPr lang="en-US" sz="1400" dirty="0"/>
              <a:t>A. With the increase in the population we can observe that the drop out rate in the Secondary schooling is getting increased in relative to primary and upper primary, may this can be understood that not so highly economic privileged parents are not able to afford the Secondary education if they have more children.</a:t>
            </a:r>
          </a:p>
        </p:txBody>
      </p:sp>
    </p:spTree>
    <p:extLst>
      <p:ext uri="{BB962C8B-B14F-4D97-AF65-F5344CB8AC3E}">
        <p14:creationId xmlns:p14="http://schemas.microsoft.com/office/powerpoint/2010/main" val="22845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Hypothesis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565F492-6830-48C8-BA09-9E7CF2C4C4A2}"/>
              </a:ext>
            </a:extLst>
          </p:cNvPr>
          <p:cNvSpPr/>
          <p:nvPr/>
        </p:nvSpPr>
        <p:spPr>
          <a:xfrm>
            <a:off x="441731" y="855297"/>
            <a:ext cx="11369842" cy="3416320"/>
          </a:xfrm>
          <a:prstGeom prst="rect">
            <a:avLst/>
          </a:prstGeom>
        </p:spPr>
        <p:txBody>
          <a:bodyPr wrap="square">
            <a:spAutoFit/>
          </a:bodyPr>
          <a:lstStyle/>
          <a:p>
            <a:pPr marL="342900" indent="-342900">
              <a:buAutoNum type="arabicPeriod"/>
            </a:pPr>
            <a:r>
              <a:rPr lang="en-US" dirty="0"/>
              <a:t>From all the analysis: We can see that the total GSDP is less for the states where the per capita GSDP is more(C1 category). with this we can say that the Primary sector where it has more contribution also requires lot of unorganized workforce which is in turn more and this is also influencing to reduce the per capita GSDP.</a:t>
            </a:r>
          </a:p>
          <a:p>
            <a:pPr marL="342900" indent="-342900">
              <a:buAutoNum type="arabicPeriod"/>
            </a:pPr>
            <a:r>
              <a:rPr lang="en-US" dirty="0"/>
              <a:t>If we want to increase the Per capita GSDP and get the state into path of development curve we need to make sure that the government incentivizes the investors of Secondary and mainly tertiary such as Finance and Services oriented eco system.</a:t>
            </a:r>
          </a:p>
          <a:p>
            <a:pPr marL="342900" indent="-342900">
              <a:buAutoNum type="arabicPeriod"/>
            </a:pPr>
            <a:r>
              <a:rPr lang="en-US" dirty="0"/>
              <a:t>We can also see that when ever the population is getting increased the drop rate of the children at the earlier stages of the education is also getting increased. There should be awareness among the workforce of the Primary sector to make their children to continue with their education. When there is improvement in the education levels of the children we can say that the particular state has the population which is Tertiary/ Secondary(at least) ready and then we can see that the Percentage contribution of the Tertiary sectors getting increased which keeps the state in the path of developments as the values of the tertiary gets increased in long term.</a:t>
            </a:r>
          </a:p>
        </p:txBody>
      </p:sp>
    </p:spTree>
    <p:extLst>
      <p:ext uri="{BB962C8B-B14F-4D97-AF65-F5344CB8AC3E}">
        <p14:creationId xmlns:p14="http://schemas.microsoft.com/office/powerpoint/2010/main" val="422130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GDP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456943"/>
            <a:ext cx="1371600" cy="246221"/>
          </a:xfrm>
          <a:prstGeom prst="rect">
            <a:avLst/>
          </a:prstGeom>
        </p:spPr>
        <p:txBody>
          <a:bodyPr wrap="square" lIns="0" tIns="0" rIns="0" bIns="0" anchor="ctr">
            <a:spAutoFit/>
          </a:bodyPr>
          <a:lstStyle/>
          <a:p>
            <a:pPr algn="ctr"/>
            <a:r>
              <a:rPr lang="en-US" sz="1600" dirty="0">
                <a:solidFill>
                  <a:schemeClr val="bg1"/>
                </a:solidFill>
              </a:rPr>
              <a:t>Objective1</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a:solidFill>
                  <a:schemeClr val="bg1"/>
                </a:solidFill>
              </a:rPr>
              <a:t>Objective 2</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en-US" sz="1600" dirty="0">
                <a:solidFill>
                  <a:schemeClr val="bg1"/>
                </a:solidFill>
              </a:rPr>
              <a:t>Data Source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606329"/>
            <a:ext cx="1371600" cy="246221"/>
          </a:xfrm>
          <a:prstGeom prst="rect">
            <a:avLst/>
          </a:prstGeom>
        </p:spPr>
        <p:txBody>
          <a:bodyPr wrap="square" lIns="0" tIns="0" rIns="0" bIns="0" anchor="ctr">
            <a:spAutoFit/>
          </a:bodyPr>
          <a:lstStyle/>
          <a:p>
            <a:pPr algn="ctr"/>
            <a:r>
              <a:rPr lang="en-US" sz="1600" dirty="0">
                <a:solidFill>
                  <a:schemeClr val="bg1"/>
                </a:solidFill>
              </a:rPr>
              <a:t>Part 1-B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Part 1-A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Part - 2</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509721"/>
            <a:ext cx="1348582" cy="710707"/>
          </a:xfrm>
          <a:prstGeom prst="rect">
            <a:avLst/>
          </a:prstGeom>
        </p:spPr>
        <p:txBody>
          <a:bodyPr wrap="square" lIns="0" tIns="0" rIns="0" bIns="0" anchor="ctr">
            <a:spAutoFit/>
          </a:bodyPr>
          <a:lstStyle/>
          <a:p>
            <a:pPr algn="ctr">
              <a:lnSpc>
                <a:spcPts val="1900"/>
              </a:lnSpc>
            </a:pPr>
            <a:r>
              <a:rPr lang="en-US" sz="1400" dirty="0" err="1">
                <a:solidFill>
                  <a:schemeClr val="tx1">
                    <a:lumMod val="75000"/>
                    <a:lumOff val="25000"/>
                  </a:schemeClr>
                </a:solidFill>
                <a:cs typeface="Segoe UI" panose="020B0502040204020203" pitchFamily="34" charset="0"/>
              </a:rPr>
              <a:t>GDP_asg.ipynb</a:t>
            </a:r>
            <a:r>
              <a:rPr lang="en-US" sz="1400" dirty="0">
                <a:solidFill>
                  <a:schemeClr val="tx1">
                    <a:lumMod val="75000"/>
                    <a:lumOff val="25000"/>
                  </a:schemeClr>
                </a:solidFill>
                <a:cs typeface="Segoe UI" panose="020B0502040204020203" pitchFamily="34" charset="0"/>
              </a:rPr>
              <a:t> attached in the zip file</a:t>
            </a:r>
          </a:p>
        </p:txBody>
      </p:sp>
      <p:sp>
        <p:nvSpPr>
          <p:cNvPr id="91" name="Rectangle 90">
            <a:extLst>
              <a:ext uri="{FF2B5EF4-FFF2-40B4-BE49-F238E27FC236}">
                <a16:creationId xmlns:a16="http://schemas.microsoft.com/office/drawing/2014/main" id="{0F8D1DEA-0363-4C10-925D-1D68E14CCEF4}"/>
              </a:ext>
            </a:extLst>
          </p:cNvPr>
          <p:cNvSpPr/>
          <p:nvPr/>
        </p:nvSpPr>
        <p:spPr>
          <a:xfrm>
            <a:off x="3908136" y="4579050"/>
            <a:ext cx="227806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GSDP data of individual sources form </a:t>
            </a:r>
            <a:r>
              <a:rPr lang="en-US" sz="1400" dirty="0">
                <a:solidFill>
                  <a:schemeClr val="tx1">
                    <a:lumMod val="75000"/>
                    <a:lumOff val="25000"/>
                  </a:schemeClr>
                </a:solidFill>
                <a:cs typeface="Segoe UI" panose="020B0502040204020203" pitchFamily="34" charset="0"/>
                <a:hlinkClick r:id="rId3"/>
              </a:rPr>
              <a:t>here</a:t>
            </a: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Sector contribution to GSDP </a:t>
            </a:r>
            <a:r>
              <a:rPr lang="en-US" sz="1400" dirty="0">
                <a:solidFill>
                  <a:schemeClr val="tx1">
                    <a:lumMod val="75000"/>
                    <a:lumOff val="25000"/>
                  </a:schemeClr>
                </a:solidFill>
                <a:cs typeface="Segoe UI" panose="020B0502040204020203" pitchFamily="34" charset="0"/>
                <a:hlinkClick r:id="rId4"/>
              </a:rPr>
              <a:t>here</a:t>
            </a: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Drop out rate from </a:t>
            </a:r>
            <a:r>
              <a:rPr lang="en-US" sz="1400" dirty="0">
                <a:solidFill>
                  <a:schemeClr val="tx1">
                    <a:lumMod val="75000"/>
                    <a:lumOff val="25000"/>
                  </a:schemeClr>
                </a:solidFill>
                <a:cs typeface="Segoe UI" panose="020B0502040204020203" pitchFamily="34" charset="0"/>
                <a:hlinkClick r:id="rId5"/>
              </a:rPr>
              <a:t>here</a:t>
            </a:r>
            <a:r>
              <a:rPr lang="en-US" sz="1400" dirty="0">
                <a:solidFill>
                  <a:schemeClr val="tx1">
                    <a:lumMod val="75000"/>
                    <a:lumOff val="25000"/>
                  </a:schemeClr>
                </a:solidFill>
                <a:cs typeface="Segoe UI" panose="020B0502040204020203" pitchFamily="34" charset="0"/>
              </a:rPr>
              <a:t> </a:t>
            </a:r>
          </a:p>
        </p:txBody>
      </p:sp>
      <p:sp>
        <p:nvSpPr>
          <p:cNvPr id="87" name="Rectangle 86">
            <a:extLst>
              <a:ext uri="{FF2B5EF4-FFF2-40B4-BE49-F238E27FC236}">
                <a16:creationId xmlns:a16="http://schemas.microsoft.com/office/drawing/2014/main" id="{D927301F-4FAD-47A6-987B-1D9C411B7CC1}"/>
              </a:ext>
            </a:extLst>
          </p:cNvPr>
          <p:cNvSpPr/>
          <p:nvPr/>
        </p:nvSpPr>
        <p:spPr>
          <a:xfrm>
            <a:off x="10614818" y="1297579"/>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Understand top and last </a:t>
            </a:r>
            <a:r>
              <a:rPr lang="en-US" sz="1400" dirty="0" err="1">
                <a:solidFill>
                  <a:schemeClr val="tx1">
                    <a:lumMod val="75000"/>
                    <a:lumOff val="25000"/>
                  </a:schemeClr>
                </a:solidFill>
                <a:cs typeface="Segoe UI" panose="020B0502040204020203" pitchFamily="34" charset="0"/>
              </a:rPr>
              <a:t>perfoGDP_asgrmers</a:t>
            </a:r>
            <a:r>
              <a:rPr lang="en-US" sz="1400" dirty="0">
                <a:solidFill>
                  <a:schemeClr val="tx1">
                    <a:lumMod val="75000"/>
                    <a:lumOff val="25000"/>
                  </a:schemeClr>
                </a:solidFill>
                <a:cs typeface="Segoe UI" panose="020B0502040204020203" pitchFamily="34" charset="0"/>
              </a:rPr>
              <a:t> of states w.r.t GSDP</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4944535"/>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To understand the relation between the school drop out rate with the GSDP</a:t>
            </a:r>
          </a:p>
        </p:txBody>
      </p:sp>
      <p:sp>
        <p:nvSpPr>
          <p:cNvPr id="92" name="Rectangle 91">
            <a:extLst>
              <a:ext uri="{FF2B5EF4-FFF2-40B4-BE49-F238E27FC236}">
                <a16:creationId xmlns:a16="http://schemas.microsoft.com/office/drawing/2014/main" id="{A69BDC62-882D-49FD-B60A-05F493B04723}"/>
              </a:ext>
            </a:extLst>
          </p:cNvPr>
          <p:cNvSpPr/>
          <p:nvPr/>
        </p:nvSpPr>
        <p:spPr>
          <a:xfrm>
            <a:off x="304800" y="1737388"/>
            <a:ext cx="1310482" cy="1685333"/>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To understand the GDP of different states so that CMs can get guidance on how to improve the same.</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266067"/>
            <a:ext cx="1348582" cy="1198020"/>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To understand how school drop rate is affecting the GDP of a state</a:t>
            </a:r>
          </a:p>
        </p:txBody>
      </p:sp>
      <p:sp>
        <p:nvSpPr>
          <p:cNvPr id="32" name="Rectangle 31">
            <a:extLst>
              <a:ext uri="{FF2B5EF4-FFF2-40B4-BE49-F238E27FC236}">
                <a16:creationId xmlns:a16="http://schemas.microsoft.com/office/drawing/2014/main" id="{6FB6F295-B0E3-43A1-AA1C-0F2F7B13AF72}"/>
              </a:ext>
            </a:extLst>
          </p:cNvPr>
          <p:cNvSpPr/>
          <p:nvPr/>
        </p:nvSpPr>
        <p:spPr>
          <a:xfrm>
            <a:off x="10703357" y="3008602"/>
            <a:ext cx="1348582" cy="144167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Segmentation of states according per capita GSDP to understand the contribution of working sectors</a:t>
            </a:r>
          </a:p>
        </p:txBody>
      </p:sp>
    </p:spTree>
    <p:extLst>
      <p:ext uri="{BB962C8B-B14F-4D97-AF65-F5344CB8AC3E}">
        <p14:creationId xmlns:p14="http://schemas.microsoft.com/office/powerpoint/2010/main" val="84376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1-A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6369276" y="1091124"/>
            <a:ext cx="4942065" cy="1196546"/>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My home state is Andhra Pradesh, will take the mean of Andhra Pradesh which is 12.036 and mean of India which is 11.79 with this info we can say that comparative to the home state and the country the Andhra Pradesh growth rate is 1.23 more that that of the Nation.</a:t>
            </a:r>
          </a:p>
        </p:txBody>
      </p:sp>
      <p:pic>
        <p:nvPicPr>
          <p:cNvPr id="3" name="Picture 2" descr="A picture containing text, map, snow, sitting&#10;&#10;Description automatically generated">
            <a:extLst>
              <a:ext uri="{FF2B5EF4-FFF2-40B4-BE49-F238E27FC236}">
                <a16:creationId xmlns:a16="http://schemas.microsoft.com/office/drawing/2014/main" id="{72B78B6C-4052-41D8-932C-F1BB41591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44639"/>
            <a:ext cx="5822727" cy="5572420"/>
          </a:xfrm>
          <a:prstGeom prst="rect">
            <a:avLst/>
          </a:prstGeom>
        </p:spPr>
      </p:pic>
      <p:sp>
        <p:nvSpPr>
          <p:cNvPr id="9" name="TextBox 8">
            <a:extLst>
              <a:ext uri="{FF2B5EF4-FFF2-40B4-BE49-F238E27FC236}">
                <a16:creationId xmlns:a16="http://schemas.microsoft.com/office/drawing/2014/main" id="{ADD6725B-E8DA-44B9-9687-180407D2447D}"/>
              </a:ext>
            </a:extLst>
          </p:cNvPr>
          <p:cNvSpPr txBox="1"/>
          <p:nvPr/>
        </p:nvSpPr>
        <p:spPr>
          <a:xfrm>
            <a:off x="68752" y="543525"/>
            <a:ext cx="5410214" cy="646331"/>
          </a:xfrm>
          <a:prstGeom prst="rect">
            <a:avLst/>
          </a:prstGeom>
          <a:noFill/>
        </p:spPr>
        <p:txBody>
          <a:bodyPr wrap="square" rtlCol="0">
            <a:spAutoFit/>
          </a:bodyPr>
          <a:lstStyle/>
          <a:p>
            <a:r>
              <a:rPr lang="en-US" dirty="0"/>
              <a:t>%Growth of GSDP over 4/5 year for all states and India(last fig)</a:t>
            </a:r>
          </a:p>
        </p:txBody>
      </p:sp>
      <p:pic>
        <p:nvPicPr>
          <p:cNvPr id="10" name="Picture 9">
            <a:extLst>
              <a:ext uri="{FF2B5EF4-FFF2-40B4-BE49-F238E27FC236}">
                <a16:creationId xmlns:a16="http://schemas.microsoft.com/office/drawing/2014/main" id="{DB31223B-300C-460C-946A-151402082EBF}"/>
              </a:ext>
            </a:extLst>
          </p:cNvPr>
          <p:cNvPicPr>
            <a:picLocks noChangeAspect="1"/>
          </p:cNvPicPr>
          <p:nvPr/>
        </p:nvPicPr>
        <p:blipFill>
          <a:blip r:embed="rId4"/>
          <a:stretch>
            <a:fillRect/>
          </a:stretch>
        </p:blipFill>
        <p:spPr>
          <a:xfrm>
            <a:off x="6028645" y="3361966"/>
            <a:ext cx="5344922" cy="3103503"/>
          </a:xfrm>
          <a:prstGeom prst="rect">
            <a:avLst/>
          </a:prstGeom>
        </p:spPr>
      </p:pic>
      <p:sp>
        <p:nvSpPr>
          <p:cNvPr id="12" name="TextBox 11">
            <a:extLst>
              <a:ext uri="{FF2B5EF4-FFF2-40B4-BE49-F238E27FC236}">
                <a16:creationId xmlns:a16="http://schemas.microsoft.com/office/drawing/2014/main" id="{9E3D7D73-F54B-4868-8AE8-C298D70A557C}"/>
              </a:ext>
            </a:extLst>
          </p:cNvPr>
          <p:cNvSpPr txBox="1"/>
          <p:nvPr/>
        </p:nvSpPr>
        <p:spPr>
          <a:xfrm>
            <a:off x="6095999" y="2730868"/>
            <a:ext cx="3886773" cy="369332"/>
          </a:xfrm>
          <a:prstGeom prst="rect">
            <a:avLst/>
          </a:prstGeom>
          <a:noFill/>
        </p:spPr>
        <p:txBody>
          <a:bodyPr wrap="square" rtlCol="0">
            <a:spAutoFit/>
          </a:bodyPr>
          <a:lstStyle/>
          <a:p>
            <a:r>
              <a:rPr lang="en-US" dirty="0"/>
              <a:t>India GDP % growth over 4 years</a:t>
            </a:r>
          </a:p>
        </p:txBody>
      </p:sp>
    </p:spTree>
    <p:extLst>
      <p:ext uri="{BB962C8B-B14F-4D97-AF65-F5344CB8AC3E}">
        <p14:creationId xmlns:p14="http://schemas.microsoft.com/office/powerpoint/2010/main" val="286375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1-A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841101" y="679458"/>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7627448" y="1451055"/>
            <a:ext cx="2201490" cy="710707"/>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Ø"/>
            </a:pPr>
            <a:r>
              <a:rPr lang="pt-BR" sz="1400" dirty="0">
                <a:solidFill>
                  <a:schemeClr val="tx1">
                    <a:lumMod val="75000"/>
                    <a:lumOff val="25000"/>
                  </a:schemeClr>
                </a:solidFill>
                <a:cs typeface="Segoe UI" panose="020B0502040204020203" pitchFamily="34" charset="0"/>
              </a:rPr>
              <a:t>Goa(white line)</a:t>
            </a:r>
          </a:p>
          <a:p>
            <a:pPr marL="285750" indent="-285750">
              <a:lnSpc>
                <a:spcPts val="1900"/>
              </a:lnSpc>
              <a:buFont typeface="Wingdings" panose="05000000000000000000" pitchFamily="2" charset="2"/>
              <a:buChar char="Ø"/>
            </a:pPr>
            <a:r>
              <a:rPr lang="pt-BR" sz="1400" dirty="0">
                <a:solidFill>
                  <a:schemeClr val="tx1">
                    <a:lumMod val="75000"/>
                    <a:lumOff val="25000"/>
                  </a:schemeClr>
                </a:solidFill>
                <a:cs typeface="Segoe UI" panose="020B0502040204020203" pitchFamily="34" charset="0"/>
              </a:rPr>
              <a:t>Tripura(Pink)</a:t>
            </a:r>
          </a:p>
          <a:p>
            <a:pPr marL="285750" indent="-285750">
              <a:lnSpc>
                <a:spcPts val="1900"/>
              </a:lnSpc>
              <a:buFont typeface="Wingdings" panose="05000000000000000000" pitchFamily="2" charset="2"/>
              <a:buChar char="Ø"/>
            </a:pPr>
            <a:r>
              <a:rPr lang="pt-BR" sz="1400" dirty="0">
                <a:solidFill>
                  <a:schemeClr val="tx1">
                    <a:lumMod val="75000"/>
                    <a:lumOff val="25000"/>
                  </a:schemeClr>
                </a:solidFill>
                <a:cs typeface="Segoe UI" panose="020B0502040204020203" pitchFamily="34" charset="0"/>
              </a:rPr>
              <a:t>Manipur(Black)</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7627448" y="781164"/>
            <a:ext cx="2581633" cy="465577"/>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3Fast and Consistently growing states</a:t>
            </a:r>
          </a:p>
        </p:txBody>
      </p:sp>
      <p:sp>
        <p:nvSpPr>
          <p:cNvPr id="46" name="Rectangle 45">
            <a:extLst>
              <a:ext uri="{FF2B5EF4-FFF2-40B4-BE49-F238E27FC236}">
                <a16:creationId xmlns:a16="http://schemas.microsoft.com/office/drawing/2014/main" id="{84176128-6116-4C3C-9CC3-394E6E116762}"/>
              </a:ext>
            </a:extLst>
          </p:cNvPr>
          <p:cNvSpPr/>
          <p:nvPr/>
        </p:nvSpPr>
        <p:spPr>
          <a:xfrm>
            <a:off x="7627448" y="3697170"/>
            <a:ext cx="1874039" cy="646331"/>
          </a:xfrm>
          <a:prstGeom prst="rect">
            <a:avLst/>
          </a:prstGeom>
        </p:spPr>
        <p:txBody>
          <a:bodyPr wrap="square" lIns="0" tIns="0" rIns="0" bIns="0" anchor="t">
            <a:spAutoFit/>
          </a:bodyPr>
          <a:lstStyle/>
          <a:p>
            <a:pPr marL="285750" indent="-285750">
              <a:buFont typeface="Wingdings" panose="05000000000000000000" pitchFamily="2" charset="2"/>
              <a:buChar char="Ø"/>
            </a:pPr>
            <a:r>
              <a:rPr lang="en-US" sz="1400" dirty="0"/>
              <a:t>Haryana</a:t>
            </a:r>
          </a:p>
          <a:p>
            <a:pPr marL="285750" indent="-285750">
              <a:buFont typeface="Wingdings" panose="05000000000000000000" pitchFamily="2" charset="2"/>
              <a:buChar char="Ø"/>
            </a:pPr>
            <a:r>
              <a:rPr lang="en-US" sz="1400" dirty="0"/>
              <a:t>Odisha</a:t>
            </a:r>
          </a:p>
          <a:p>
            <a:pPr marL="285750" indent="-285750">
              <a:buFont typeface="Wingdings" panose="05000000000000000000" pitchFamily="2" charset="2"/>
              <a:buChar char="Ø"/>
            </a:pPr>
            <a:r>
              <a:rPr lang="en-US" sz="1400" dirty="0"/>
              <a:t>Tamil Nadu </a:t>
            </a:r>
          </a:p>
        </p:txBody>
      </p:sp>
      <p:sp>
        <p:nvSpPr>
          <p:cNvPr id="48" name="Rectangle 47">
            <a:extLst>
              <a:ext uri="{FF2B5EF4-FFF2-40B4-BE49-F238E27FC236}">
                <a16:creationId xmlns:a16="http://schemas.microsoft.com/office/drawing/2014/main" id="{7DDB637A-4822-4FE9-8AEA-11DEA7859049}"/>
              </a:ext>
            </a:extLst>
          </p:cNvPr>
          <p:cNvSpPr/>
          <p:nvPr/>
        </p:nvSpPr>
        <p:spPr>
          <a:xfrm>
            <a:off x="7546666" y="3199628"/>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Struggling states with Growth</a:t>
            </a:r>
          </a:p>
        </p:txBody>
      </p:sp>
      <p:pic>
        <p:nvPicPr>
          <p:cNvPr id="22" name="Picture 21" descr="A picture containing boat, kite&#10;&#10;Description automatically generated">
            <a:extLst>
              <a:ext uri="{FF2B5EF4-FFF2-40B4-BE49-F238E27FC236}">
                <a16:creationId xmlns:a16="http://schemas.microsoft.com/office/drawing/2014/main" id="{27FCB696-941A-4F69-97C3-0359363CE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7284"/>
            <a:ext cx="6599249" cy="6039772"/>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1-A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841101" y="679458"/>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0" y="588237"/>
            <a:ext cx="4335482" cy="369332"/>
          </a:xfrm>
          <a:prstGeom prst="rect">
            <a:avLst/>
          </a:prstGeom>
        </p:spPr>
        <p:txBody>
          <a:bodyPr wrap="none">
            <a:spAutoFit/>
          </a:bodyPr>
          <a:lstStyle/>
          <a:p>
            <a:r>
              <a:rPr lang="en-US" b="1" dirty="0">
                <a:solidFill>
                  <a:srgbClr val="000000"/>
                </a:solidFill>
                <a:latin typeface="Helvetica Neue"/>
              </a:rPr>
              <a:t>GDP of the states for the year 2015-16</a:t>
            </a:r>
          </a:p>
        </p:txBody>
      </p:sp>
      <p:pic>
        <p:nvPicPr>
          <p:cNvPr id="3" name="Picture 2">
            <a:extLst>
              <a:ext uri="{FF2B5EF4-FFF2-40B4-BE49-F238E27FC236}">
                <a16:creationId xmlns:a16="http://schemas.microsoft.com/office/drawing/2014/main" id="{4C1C19B9-FC0D-435D-90C4-C20745EED09E}"/>
              </a:ext>
            </a:extLst>
          </p:cNvPr>
          <p:cNvPicPr>
            <a:picLocks noChangeAspect="1"/>
          </p:cNvPicPr>
          <p:nvPr/>
        </p:nvPicPr>
        <p:blipFill>
          <a:blip r:embed="rId3"/>
          <a:stretch>
            <a:fillRect/>
          </a:stretch>
        </p:blipFill>
        <p:spPr>
          <a:xfrm>
            <a:off x="231805" y="1152490"/>
            <a:ext cx="6155241" cy="5460209"/>
          </a:xfrm>
          <a:prstGeom prst="rect">
            <a:avLst/>
          </a:prstGeom>
        </p:spPr>
      </p:pic>
      <p:sp>
        <p:nvSpPr>
          <p:cNvPr id="5" name="Rectangle 4">
            <a:extLst>
              <a:ext uri="{FF2B5EF4-FFF2-40B4-BE49-F238E27FC236}">
                <a16:creationId xmlns:a16="http://schemas.microsoft.com/office/drawing/2014/main" id="{DE2AF00D-FDF6-4A9F-9A2E-85FE011FC7E7}"/>
              </a:ext>
            </a:extLst>
          </p:cNvPr>
          <p:cNvSpPr/>
          <p:nvPr/>
        </p:nvSpPr>
        <p:spPr>
          <a:xfrm>
            <a:off x="7006402" y="957569"/>
            <a:ext cx="4953793" cy="1754326"/>
          </a:xfrm>
          <a:prstGeom prst="rect">
            <a:avLst/>
          </a:prstGeom>
        </p:spPr>
        <p:txBody>
          <a:bodyPr wrap="square">
            <a:spAutoFit/>
          </a:bodyPr>
          <a:lstStyle/>
          <a:p>
            <a:r>
              <a:rPr lang="en-US" dirty="0"/>
              <a:t>Approach: Horizontal bar graph for this because :</a:t>
            </a:r>
          </a:p>
          <a:p>
            <a:r>
              <a:rPr lang="en-US" dirty="0"/>
              <a:t>this is a One Fiscal Year GDP and it would be easier to compare if its horizontal as we have a greater number of states. I have sorted the values so that we can quickly take away the names of states having highest and lowest GDP</a:t>
            </a:r>
          </a:p>
        </p:txBody>
      </p:sp>
      <p:sp>
        <p:nvSpPr>
          <p:cNvPr id="6" name="Rectangle 5">
            <a:extLst>
              <a:ext uri="{FF2B5EF4-FFF2-40B4-BE49-F238E27FC236}">
                <a16:creationId xmlns:a16="http://schemas.microsoft.com/office/drawing/2014/main" id="{0718D3A3-0B65-4CB0-96A2-E9BD021AA215}"/>
              </a:ext>
            </a:extLst>
          </p:cNvPr>
          <p:cNvSpPr/>
          <p:nvPr/>
        </p:nvSpPr>
        <p:spPr>
          <a:xfrm>
            <a:off x="7006399" y="2826247"/>
            <a:ext cx="4661377" cy="3785652"/>
          </a:xfrm>
          <a:prstGeom prst="rect">
            <a:avLst/>
          </a:prstGeom>
        </p:spPr>
        <p:txBody>
          <a:bodyPr wrap="square">
            <a:spAutoFit/>
          </a:bodyPr>
          <a:lstStyle/>
          <a:p>
            <a:r>
              <a:rPr lang="en-US" sz="1600" dirty="0"/>
              <a:t>Identify the top 5 and the bottom 5 states based on total GDP.</a:t>
            </a:r>
          </a:p>
          <a:p>
            <a:r>
              <a:rPr lang="en-US" sz="1600" b="1" dirty="0"/>
              <a:t>Top 5:</a:t>
            </a:r>
          </a:p>
          <a:p>
            <a:r>
              <a:rPr lang="en-US" sz="1600" dirty="0"/>
              <a:t>Tamil Nadu</a:t>
            </a:r>
          </a:p>
          <a:p>
            <a:r>
              <a:rPr lang="en-US" sz="1600" dirty="0"/>
              <a:t>Uttar Pradesh</a:t>
            </a:r>
          </a:p>
          <a:p>
            <a:r>
              <a:rPr lang="en-US" sz="1600" dirty="0"/>
              <a:t>Karnataka</a:t>
            </a:r>
          </a:p>
          <a:p>
            <a:r>
              <a:rPr lang="en-US" sz="1600" dirty="0"/>
              <a:t>Gujarat</a:t>
            </a:r>
          </a:p>
          <a:p>
            <a:r>
              <a:rPr lang="en-US" sz="1600" dirty="0"/>
              <a:t>Andhra Pradesh</a:t>
            </a:r>
          </a:p>
          <a:p>
            <a:endParaRPr lang="en-US" sz="1600" b="1" dirty="0"/>
          </a:p>
          <a:p>
            <a:r>
              <a:rPr lang="en-US" sz="1600" b="1" dirty="0"/>
              <a:t>Bottom 5:</a:t>
            </a:r>
          </a:p>
          <a:p>
            <a:r>
              <a:rPr lang="en-US" sz="1600" dirty="0"/>
              <a:t>Sikkim(Bottom /Least)</a:t>
            </a:r>
          </a:p>
          <a:p>
            <a:r>
              <a:rPr lang="en-US" sz="1600" dirty="0"/>
              <a:t>Arunachal Pradesh</a:t>
            </a:r>
          </a:p>
          <a:p>
            <a:r>
              <a:rPr lang="en-US" sz="1600" dirty="0"/>
              <a:t>Meghalaya</a:t>
            </a:r>
          </a:p>
          <a:p>
            <a:r>
              <a:rPr lang="en-US" sz="1600" dirty="0"/>
              <a:t>Goa</a:t>
            </a:r>
          </a:p>
          <a:p>
            <a:r>
              <a:rPr lang="en-US" sz="1600" dirty="0"/>
              <a:t>Jammu &amp; Kashmir</a:t>
            </a:r>
          </a:p>
        </p:txBody>
      </p:sp>
    </p:spTree>
    <p:extLst>
      <p:ext uri="{BB962C8B-B14F-4D97-AF65-F5344CB8AC3E}">
        <p14:creationId xmlns:p14="http://schemas.microsoft.com/office/powerpoint/2010/main" val="147767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1-B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841101" y="679458"/>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0" y="588237"/>
            <a:ext cx="6841101" cy="646331"/>
          </a:xfrm>
          <a:prstGeom prst="rect">
            <a:avLst/>
          </a:prstGeom>
        </p:spPr>
        <p:txBody>
          <a:bodyPr wrap="square">
            <a:spAutoFit/>
          </a:bodyPr>
          <a:lstStyle/>
          <a:p>
            <a:r>
              <a:rPr lang="en-US" b="1" dirty="0">
                <a:solidFill>
                  <a:srgbClr val="000000"/>
                </a:solidFill>
                <a:latin typeface="Helvetica Neue"/>
              </a:rPr>
              <a:t> Plot illustrating the highest to lowest per capita GSDP of all states(2014-15)</a:t>
            </a:r>
          </a:p>
        </p:txBody>
      </p:sp>
      <p:sp>
        <p:nvSpPr>
          <p:cNvPr id="5" name="Rectangle 4">
            <a:extLst>
              <a:ext uri="{FF2B5EF4-FFF2-40B4-BE49-F238E27FC236}">
                <a16:creationId xmlns:a16="http://schemas.microsoft.com/office/drawing/2014/main" id="{DE2AF00D-FDF6-4A9F-9A2E-85FE011FC7E7}"/>
              </a:ext>
            </a:extLst>
          </p:cNvPr>
          <p:cNvSpPr/>
          <p:nvPr/>
        </p:nvSpPr>
        <p:spPr>
          <a:xfrm>
            <a:off x="6925353" y="679458"/>
            <a:ext cx="4953793" cy="1015663"/>
          </a:xfrm>
          <a:prstGeom prst="rect">
            <a:avLst/>
          </a:prstGeom>
        </p:spPr>
        <p:txBody>
          <a:bodyPr wrap="square">
            <a:spAutoFit/>
          </a:bodyPr>
          <a:lstStyle/>
          <a:p>
            <a:r>
              <a:rPr lang="en-US" sz="1200" dirty="0"/>
              <a:t>Approach: Horizontal bar graph for this because :</a:t>
            </a:r>
          </a:p>
          <a:p>
            <a:r>
              <a:rPr lang="en-US" sz="1200" dirty="0"/>
              <a:t>this is a One Fiscal Year GDP and it would be easier to compare if its horizontal as we have a greater number of states. I have sorted the values so that we can quickly take away the names of states having highest and lowest per capita GDP</a:t>
            </a:r>
          </a:p>
        </p:txBody>
      </p:sp>
      <p:sp>
        <p:nvSpPr>
          <p:cNvPr id="6" name="Rectangle 5">
            <a:extLst>
              <a:ext uri="{FF2B5EF4-FFF2-40B4-BE49-F238E27FC236}">
                <a16:creationId xmlns:a16="http://schemas.microsoft.com/office/drawing/2014/main" id="{0718D3A3-0B65-4CB0-96A2-E9BD021AA215}"/>
              </a:ext>
            </a:extLst>
          </p:cNvPr>
          <p:cNvSpPr/>
          <p:nvPr/>
        </p:nvSpPr>
        <p:spPr>
          <a:xfrm>
            <a:off x="7006398" y="2449578"/>
            <a:ext cx="4661377" cy="4031873"/>
          </a:xfrm>
          <a:prstGeom prst="rect">
            <a:avLst/>
          </a:prstGeom>
        </p:spPr>
        <p:txBody>
          <a:bodyPr wrap="square">
            <a:spAutoFit/>
          </a:bodyPr>
          <a:lstStyle/>
          <a:p>
            <a:r>
              <a:rPr lang="en-US" sz="1600" b="1" dirty="0"/>
              <a:t>Identify the top 5 and the bottom 5 states based on the GDP per capita.</a:t>
            </a:r>
          </a:p>
          <a:p>
            <a:r>
              <a:rPr lang="en-US" sz="1600" b="1" dirty="0"/>
              <a:t>The top 5 states:</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dirty="0"/>
              <a:t>Goa</a:t>
            </a:r>
          </a:p>
          <a:p>
            <a:pPr marL="742950" lvl="1" indent="-285750">
              <a:buFont typeface="Wingdings" panose="05000000000000000000" pitchFamily="2" charset="2"/>
              <a:buChar char="Ø"/>
            </a:pPr>
            <a:r>
              <a:rPr lang="en-US" sz="1600" dirty="0"/>
              <a:t>Sikkim</a:t>
            </a:r>
          </a:p>
          <a:p>
            <a:pPr marL="742950" lvl="1" indent="-285750">
              <a:buFont typeface="Wingdings" panose="05000000000000000000" pitchFamily="2" charset="2"/>
              <a:buChar char="Ø"/>
            </a:pPr>
            <a:r>
              <a:rPr lang="en-US" sz="1600" dirty="0"/>
              <a:t>Haryana</a:t>
            </a:r>
          </a:p>
          <a:p>
            <a:pPr marL="742950" lvl="1" indent="-285750">
              <a:buFont typeface="Wingdings" panose="05000000000000000000" pitchFamily="2" charset="2"/>
              <a:buChar char="Ø"/>
            </a:pPr>
            <a:r>
              <a:rPr lang="en-US" sz="1600" dirty="0"/>
              <a:t>Kerala</a:t>
            </a:r>
          </a:p>
          <a:p>
            <a:pPr marL="742950" lvl="1" indent="-285750">
              <a:buFont typeface="Wingdings" panose="05000000000000000000" pitchFamily="2" charset="2"/>
              <a:buChar char="Ø"/>
            </a:pPr>
            <a:r>
              <a:rPr lang="en-US" sz="1600" dirty="0"/>
              <a:t>Uttarakhand</a:t>
            </a:r>
          </a:p>
          <a:p>
            <a:r>
              <a:rPr lang="en-US" sz="1600" b="1" dirty="0"/>
              <a:t>Bottom 5 states are:</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dirty="0"/>
              <a:t>Jharkhand</a:t>
            </a:r>
          </a:p>
          <a:p>
            <a:pPr marL="742950" lvl="1" indent="-285750">
              <a:buFont typeface="Wingdings" panose="05000000000000000000" pitchFamily="2" charset="2"/>
              <a:buChar char="Ø"/>
            </a:pPr>
            <a:r>
              <a:rPr lang="en-US" sz="1600" dirty="0"/>
              <a:t>Assam</a:t>
            </a:r>
          </a:p>
          <a:p>
            <a:pPr marL="742950" lvl="1" indent="-285750">
              <a:buFont typeface="Wingdings" panose="05000000000000000000" pitchFamily="2" charset="2"/>
              <a:buChar char="Ø"/>
            </a:pPr>
            <a:r>
              <a:rPr lang="en-US" sz="1600" dirty="0"/>
              <a:t>Manipur</a:t>
            </a:r>
          </a:p>
          <a:p>
            <a:pPr marL="742950" lvl="1" indent="-285750">
              <a:buFont typeface="Wingdings" panose="05000000000000000000" pitchFamily="2" charset="2"/>
              <a:buChar char="Ø"/>
            </a:pPr>
            <a:r>
              <a:rPr lang="en-US" sz="1600" dirty="0" err="1"/>
              <a:t>Uttar_Pradesh</a:t>
            </a:r>
            <a:endParaRPr lang="en-US" sz="1600" dirty="0"/>
          </a:p>
          <a:p>
            <a:pPr marL="742950" lvl="1" indent="-285750">
              <a:buFont typeface="Wingdings" panose="05000000000000000000" pitchFamily="2" charset="2"/>
              <a:buChar char="Ø"/>
            </a:pPr>
            <a:r>
              <a:rPr lang="en-US" sz="1600" dirty="0"/>
              <a:t>Bihar(Lowest GSDP)</a:t>
            </a:r>
          </a:p>
        </p:txBody>
      </p:sp>
      <p:pic>
        <p:nvPicPr>
          <p:cNvPr id="7" name="Picture 6">
            <a:extLst>
              <a:ext uri="{FF2B5EF4-FFF2-40B4-BE49-F238E27FC236}">
                <a16:creationId xmlns:a16="http://schemas.microsoft.com/office/drawing/2014/main" id="{9A29968F-76FE-4447-9D77-21B3B7928BC6}"/>
              </a:ext>
            </a:extLst>
          </p:cNvPr>
          <p:cNvPicPr>
            <a:picLocks noChangeAspect="1"/>
          </p:cNvPicPr>
          <p:nvPr/>
        </p:nvPicPr>
        <p:blipFill>
          <a:blip r:embed="rId3"/>
          <a:stretch>
            <a:fillRect/>
          </a:stretch>
        </p:blipFill>
        <p:spPr>
          <a:xfrm>
            <a:off x="160530" y="1187289"/>
            <a:ext cx="6240736" cy="5636065"/>
          </a:xfrm>
          <a:prstGeom prst="rect">
            <a:avLst/>
          </a:prstGeom>
        </p:spPr>
      </p:pic>
      <p:sp>
        <p:nvSpPr>
          <p:cNvPr id="9" name="Rectangle 8">
            <a:extLst>
              <a:ext uri="{FF2B5EF4-FFF2-40B4-BE49-F238E27FC236}">
                <a16:creationId xmlns:a16="http://schemas.microsoft.com/office/drawing/2014/main" id="{2980CB30-0F5A-4F20-B2F2-3B583CB83DA4}"/>
              </a:ext>
            </a:extLst>
          </p:cNvPr>
          <p:cNvSpPr/>
          <p:nvPr/>
        </p:nvSpPr>
        <p:spPr>
          <a:xfrm>
            <a:off x="7006398" y="1746155"/>
            <a:ext cx="4661378" cy="646331"/>
          </a:xfrm>
          <a:prstGeom prst="rect">
            <a:avLst/>
          </a:prstGeom>
        </p:spPr>
        <p:txBody>
          <a:bodyPr wrap="square">
            <a:spAutoFit/>
          </a:bodyPr>
          <a:lstStyle/>
          <a:p>
            <a:r>
              <a:rPr lang="en-US" dirty="0"/>
              <a:t>Ratio of the highest per capita GDP to the lowest per capita GDP: 800%</a:t>
            </a:r>
          </a:p>
        </p:txBody>
      </p:sp>
    </p:spTree>
    <p:extLst>
      <p:ext uri="{BB962C8B-B14F-4D97-AF65-F5344CB8AC3E}">
        <p14:creationId xmlns:p14="http://schemas.microsoft.com/office/powerpoint/2010/main" val="258331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1-B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228600" y="648527"/>
            <a:ext cx="11577816" cy="3693319"/>
          </a:xfrm>
          <a:prstGeom prst="rect">
            <a:avLst/>
          </a:prstGeom>
        </p:spPr>
        <p:txBody>
          <a:bodyPr wrap="square">
            <a:spAutoFit/>
          </a:bodyPr>
          <a:lstStyle/>
          <a:p>
            <a:r>
              <a:rPr lang="en-US" b="1" dirty="0">
                <a:solidFill>
                  <a:srgbClr val="000000"/>
                </a:solidFill>
                <a:latin typeface="Helvetica Neue"/>
              </a:rPr>
              <a:t>Observations:</a:t>
            </a:r>
          </a:p>
          <a:p>
            <a:r>
              <a:rPr lang="en-US" b="1" dirty="0"/>
              <a:t>Why is (Primary + Secondary + Tertiary) not equal to total GDP?</a:t>
            </a:r>
          </a:p>
          <a:p>
            <a:pPr marL="285750" indent="-285750">
              <a:buFont typeface="Wingdings" panose="05000000000000000000" pitchFamily="2" charset="2"/>
              <a:buChar char="Ø"/>
            </a:pPr>
            <a:r>
              <a:rPr lang="en-US" dirty="0"/>
              <a:t>If we observe in the above result. %</a:t>
            </a:r>
            <a:r>
              <a:rPr lang="en-US" dirty="0" err="1"/>
              <a:t>TotalSec</a:t>
            </a:r>
            <a:r>
              <a:rPr lang="en-US" dirty="0"/>
              <a:t> (</a:t>
            </a:r>
            <a:r>
              <a:rPr lang="en-US" dirty="0" err="1"/>
              <a:t>i.e</a:t>
            </a:r>
            <a:r>
              <a:rPr lang="en-US" dirty="0"/>
              <a:t> Primary + Secondary + Tertiary) + %Taxes -%Subsidies = 100% As the there are taxes being collected and also part of the income to the nation, so just the sectors contribution won’t be the total GDP</a:t>
            </a:r>
          </a:p>
          <a:p>
            <a:endParaRPr lang="en-US" dirty="0"/>
          </a:p>
          <a:p>
            <a:r>
              <a:rPr lang="en-US" b="1" dirty="0"/>
              <a:t>Can you draw any insight from this? Find correlation of percentile of the state (% of states with lower per capita GDP) and %contribution of Primary sector to total GDP.</a:t>
            </a:r>
          </a:p>
          <a:p>
            <a:pPr marL="285750" indent="-285750">
              <a:buFont typeface="Wingdings" panose="05000000000000000000" pitchFamily="2" charset="2"/>
              <a:buChar char="Ø"/>
            </a:pPr>
            <a:r>
              <a:rPr lang="en-US" dirty="0"/>
              <a:t>As we can see the correlation between the Primary sector % vs the Percentile rank we can see that the Percentile rank of the Per Capita GDP of the state is highly negatively correlated with the Primary sector </a:t>
            </a:r>
            <a:r>
              <a:rPr lang="en-US" dirty="0" err="1"/>
              <a:t>i.e</a:t>
            </a:r>
            <a:r>
              <a:rPr lang="en-US" dirty="0"/>
              <a:t> in simple terms if the primary sector contribution is more then we can see the percentile of the states per capita GDP is less.</a:t>
            </a:r>
          </a:p>
          <a:p>
            <a:endParaRPr lang="en-US" dirty="0"/>
          </a:p>
          <a:p>
            <a:endParaRPr lang="en-US" b="1" dirty="0">
              <a:solidFill>
                <a:srgbClr val="000000"/>
              </a:solidFill>
              <a:latin typeface="Helvetica Neue"/>
            </a:endParaRPr>
          </a:p>
        </p:txBody>
      </p:sp>
      <p:pic>
        <p:nvPicPr>
          <p:cNvPr id="3" name="Picture 2">
            <a:extLst>
              <a:ext uri="{FF2B5EF4-FFF2-40B4-BE49-F238E27FC236}">
                <a16:creationId xmlns:a16="http://schemas.microsoft.com/office/drawing/2014/main" id="{9BDEABE4-C613-48ED-9CC5-98269AC0549D}"/>
              </a:ext>
            </a:extLst>
          </p:cNvPr>
          <p:cNvPicPr>
            <a:picLocks noChangeAspect="1"/>
          </p:cNvPicPr>
          <p:nvPr/>
        </p:nvPicPr>
        <p:blipFill>
          <a:blip r:embed="rId3"/>
          <a:stretch>
            <a:fillRect/>
          </a:stretch>
        </p:blipFill>
        <p:spPr>
          <a:xfrm>
            <a:off x="385583" y="3877606"/>
            <a:ext cx="5393861" cy="2846328"/>
          </a:xfrm>
          <a:prstGeom prst="rect">
            <a:avLst/>
          </a:prstGeom>
        </p:spPr>
      </p:pic>
    </p:spTree>
    <p:extLst>
      <p:ext uri="{BB962C8B-B14F-4D97-AF65-F5344CB8AC3E}">
        <p14:creationId xmlns:p14="http://schemas.microsoft.com/office/powerpoint/2010/main" val="235752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1-B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325462" y="651957"/>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0" y="588237"/>
            <a:ext cx="6841101" cy="369332"/>
          </a:xfrm>
          <a:prstGeom prst="rect">
            <a:avLst/>
          </a:prstGeom>
        </p:spPr>
        <p:txBody>
          <a:bodyPr wrap="square">
            <a:spAutoFit/>
          </a:bodyPr>
          <a:lstStyle/>
          <a:p>
            <a:r>
              <a:rPr lang="en-US" b="1" dirty="0">
                <a:solidFill>
                  <a:srgbClr val="000000"/>
                </a:solidFill>
                <a:latin typeface="Helvetica Neue"/>
              </a:rPr>
              <a:t> Plot illustrating the  GSDP vs categories</a:t>
            </a:r>
          </a:p>
        </p:txBody>
      </p:sp>
      <p:pic>
        <p:nvPicPr>
          <p:cNvPr id="2050" name="Picture 2">
            <a:extLst>
              <a:ext uri="{FF2B5EF4-FFF2-40B4-BE49-F238E27FC236}">
                <a16:creationId xmlns:a16="http://schemas.microsoft.com/office/drawing/2014/main" id="{FC49CA12-0735-4367-879B-83C69A71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49" y="1320379"/>
            <a:ext cx="5718483" cy="49712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1550CDE-BCFD-408C-806A-927EAE376FDF}"/>
              </a:ext>
            </a:extLst>
          </p:cNvPr>
          <p:cNvPicPr>
            <a:picLocks noChangeAspect="1"/>
          </p:cNvPicPr>
          <p:nvPr/>
        </p:nvPicPr>
        <p:blipFill>
          <a:blip r:embed="rId4"/>
          <a:stretch>
            <a:fillRect/>
          </a:stretch>
        </p:blipFill>
        <p:spPr>
          <a:xfrm>
            <a:off x="6608595" y="1908272"/>
            <a:ext cx="4941044" cy="4004383"/>
          </a:xfrm>
          <a:prstGeom prst="rect">
            <a:avLst/>
          </a:prstGeom>
        </p:spPr>
      </p:pic>
      <p:sp>
        <p:nvSpPr>
          <p:cNvPr id="16" name="Rectangle 15">
            <a:extLst>
              <a:ext uri="{FF2B5EF4-FFF2-40B4-BE49-F238E27FC236}">
                <a16:creationId xmlns:a16="http://schemas.microsoft.com/office/drawing/2014/main" id="{E1F10ADD-136F-4207-86E3-A508E4BB6961}"/>
              </a:ext>
            </a:extLst>
          </p:cNvPr>
          <p:cNvSpPr/>
          <p:nvPr/>
        </p:nvSpPr>
        <p:spPr>
          <a:xfrm>
            <a:off x="6446454" y="670631"/>
            <a:ext cx="4890732" cy="646331"/>
          </a:xfrm>
          <a:prstGeom prst="rect">
            <a:avLst/>
          </a:prstGeom>
        </p:spPr>
        <p:txBody>
          <a:bodyPr wrap="square">
            <a:spAutoFit/>
          </a:bodyPr>
          <a:lstStyle/>
          <a:p>
            <a:r>
              <a:rPr lang="en-US" b="1" dirty="0">
                <a:solidFill>
                  <a:srgbClr val="000000"/>
                </a:solidFill>
                <a:latin typeface="Helvetica Neue"/>
              </a:rPr>
              <a:t> Table illustrating the  Sub- sectors contribution(%)to the C1 category</a:t>
            </a:r>
          </a:p>
        </p:txBody>
      </p:sp>
    </p:spTree>
    <p:extLst>
      <p:ext uri="{BB962C8B-B14F-4D97-AF65-F5344CB8AC3E}">
        <p14:creationId xmlns:p14="http://schemas.microsoft.com/office/powerpoint/2010/main" val="409996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Part 1-B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6841101" y="679458"/>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02D2531-7EAF-4850-B486-6E492812E2D5}"/>
              </a:ext>
            </a:extLst>
          </p:cNvPr>
          <p:cNvSpPr/>
          <p:nvPr/>
        </p:nvSpPr>
        <p:spPr>
          <a:xfrm>
            <a:off x="0" y="588237"/>
            <a:ext cx="6841101" cy="369332"/>
          </a:xfrm>
          <a:prstGeom prst="rect">
            <a:avLst/>
          </a:prstGeom>
        </p:spPr>
        <p:txBody>
          <a:bodyPr wrap="square">
            <a:spAutoFit/>
          </a:bodyPr>
          <a:lstStyle/>
          <a:p>
            <a:r>
              <a:rPr lang="en-US" b="1" dirty="0">
                <a:solidFill>
                  <a:srgbClr val="000000"/>
                </a:solidFill>
                <a:latin typeface="Helvetica Neue"/>
              </a:rPr>
              <a:t> Correlation Graph for the subs sectors to the GDP(2014-15)</a:t>
            </a:r>
          </a:p>
        </p:txBody>
      </p:sp>
      <p:sp>
        <p:nvSpPr>
          <p:cNvPr id="3" name="Rectangle 2">
            <a:extLst>
              <a:ext uri="{FF2B5EF4-FFF2-40B4-BE49-F238E27FC236}">
                <a16:creationId xmlns:a16="http://schemas.microsoft.com/office/drawing/2014/main" id="{CF4A4141-7A2D-46BE-99BF-A4AF45A8AA85}"/>
              </a:ext>
            </a:extLst>
          </p:cNvPr>
          <p:cNvSpPr/>
          <p:nvPr/>
        </p:nvSpPr>
        <p:spPr>
          <a:xfrm>
            <a:off x="7282006" y="855297"/>
            <a:ext cx="4598318" cy="2585323"/>
          </a:xfrm>
          <a:prstGeom prst="rect">
            <a:avLst/>
          </a:prstGeom>
        </p:spPr>
        <p:txBody>
          <a:bodyPr wrap="square">
            <a:spAutoFit/>
          </a:bodyPr>
          <a:lstStyle/>
          <a:p>
            <a:r>
              <a:rPr lang="en-US" b="1" dirty="0">
                <a:solidFill>
                  <a:srgbClr val="000000"/>
                </a:solidFill>
                <a:latin typeface="Segoe UI Semibold" panose="020B0702040204020203" pitchFamily="34" charset="0"/>
                <a:cs typeface="Segoe UI Semibold" panose="020B0702040204020203" pitchFamily="34" charset="0"/>
              </a:rPr>
              <a:t>Which sub-sectors seem to be correlated with high GDP?</a:t>
            </a:r>
          </a:p>
          <a:p>
            <a:r>
              <a:rPr lang="en-US" dirty="0">
                <a:solidFill>
                  <a:srgbClr val="000000"/>
                </a:solidFill>
                <a:latin typeface="Segoe UI Light" panose="020B0502040204020203" pitchFamily="34" charset="0"/>
                <a:cs typeface="Segoe UI Light" panose="020B0502040204020203" pitchFamily="34" charset="0"/>
              </a:rPr>
              <a:t>GSDP is highly correlated with Financial Services and Manufacturing positively. So we can understand that the GSDP increases with more investment going into both of these sectors. Else to diversify the investment by the state government, they also can invest in the industries related to the Construction.</a:t>
            </a:r>
          </a:p>
        </p:txBody>
      </p:sp>
      <p:pic>
        <p:nvPicPr>
          <p:cNvPr id="10" name="Picture 9">
            <a:extLst>
              <a:ext uri="{FF2B5EF4-FFF2-40B4-BE49-F238E27FC236}">
                <a16:creationId xmlns:a16="http://schemas.microsoft.com/office/drawing/2014/main" id="{A71E3747-014B-4D6A-851B-ED0D6ECFEAD7}"/>
              </a:ext>
            </a:extLst>
          </p:cNvPr>
          <p:cNvPicPr>
            <a:picLocks noChangeAspect="1"/>
          </p:cNvPicPr>
          <p:nvPr/>
        </p:nvPicPr>
        <p:blipFill>
          <a:blip r:embed="rId3"/>
          <a:stretch>
            <a:fillRect/>
          </a:stretch>
        </p:blipFill>
        <p:spPr>
          <a:xfrm>
            <a:off x="75629" y="966097"/>
            <a:ext cx="5390434" cy="5567014"/>
          </a:xfrm>
          <a:prstGeom prst="rect">
            <a:avLst/>
          </a:prstGeom>
        </p:spPr>
      </p:pic>
      <p:pic>
        <p:nvPicPr>
          <p:cNvPr id="12" name="Picture 11">
            <a:extLst>
              <a:ext uri="{FF2B5EF4-FFF2-40B4-BE49-F238E27FC236}">
                <a16:creationId xmlns:a16="http://schemas.microsoft.com/office/drawing/2014/main" id="{4C7E4E62-6CFE-45EA-97B3-D993004DC55E}"/>
              </a:ext>
            </a:extLst>
          </p:cNvPr>
          <p:cNvPicPr>
            <a:picLocks noChangeAspect="1"/>
          </p:cNvPicPr>
          <p:nvPr/>
        </p:nvPicPr>
        <p:blipFill>
          <a:blip r:embed="rId4"/>
          <a:stretch>
            <a:fillRect/>
          </a:stretch>
        </p:blipFill>
        <p:spPr>
          <a:xfrm>
            <a:off x="5441988" y="1142143"/>
            <a:ext cx="1178661" cy="5324921"/>
          </a:xfrm>
          <a:prstGeom prst="rect">
            <a:avLst/>
          </a:prstGeom>
        </p:spPr>
      </p:pic>
      <p:sp>
        <p:nvSpPr>
          <p:cNvPr id="13" name="Rectangle 12">
            <a:extLst>
              <a:ext uri="{FF2B5EF4-FFF2-40B4-BE49-F238E27FC236}">
                <a16:creationId xmlns:a16="http://schemas.microsoft.com/office/drawing/2014/main" id="{EA850C0D-0E72-44E0-8CE7-F3788ABD8D45}"/>
              </a:ext>
            </a:extLst>
          </p:cNvPr>
          <p:cNvSpPr/>
          <p:nvPr/>
        </p:nvSpPr>
        <p:spPr>
          <a:xfrm>
            <a:off x="7282006" y="3646159"/>
            <a:ext cx="4405814" cy="2862322"/>
          </a:xfrm>
          <a:prstGeom prst="rect">
            <a:avLst/>
          </a:prstGeom>
        </p:spPr>
        <p:txBody>
          <a:bodyPr wrap="square">
            <a:spAutoFit/>
          </a:bodyPr>
          <a:lstStyle/>
          <a:p>
            <a:r>
              <a:rPr lang="en-US" b="1" dirty="0">
                <a:solidFill>
                  <a:srgbClr val="000000"/>
                </a:solidFill>
                <a:latin typeface="Segoe UI Semibold" panose="020B0702040204020203" pitchFamily="34" charset="0"/>
                <a:cs typeface="Segoe UI Semibold" panose="020B0702040204020203" pitchFamily="34" charset="0"/>
              </a:rPr>
              <a:t>Which sub-sectors do the various categories need to focus on?</a:t>
            </a:r>
          </a:p>
          <a:p>
            <a:r>
              <a:rPr lang="en-US" dirty="0">
                <a:solidFill>
                  <a:srgbClr val="000000"/>
                </a:solidFill>
              </a:rPr>
              <a:t>If we </a:t>
            </a:r>
            <a:r>
              <a:rPr lang="en-US" dirty="0">
                <a:solidFill>
                  <a:srgbClr val="000000"/>
                </a:solidFill>
                <a:cs typeface="Segoe UI Semibold" panose="020B0702040204020203" pitchFamily="34" charset="0"/>
              </a:rPr>
              <a:t>see</a:t>
            </a:r>
            <a:r>
              <a:rPr lang="en-US" dirty="0">
                <a:solidFill>
                  <a:srgbClr val="000000"/>
                </a:solidFill>
              </a:rPr>
              <a:t> the sort of the GSDP and how the categories are based on the Per capita GSDP. We can say that the role of the Services Industries(Financial, Manufacturing and Real estate and its dependent escorts) would help any Category to boost the GSDP there by helping the States to improve the Per capita GSDP.</a:t>
            </a:r>
          </a:p>
        </p:txBody>
      </p:sp>
    </p:spTree>
    <p:extLst>
      <p:ext uri="{BB962C8B-B14F-4D97-AF65-F5344CB8AC3E}">
        <p14:creationId xmlns:p14="http://schemas.microsoft.com/office/powerpoint/2010/main" val="269210270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71af3243-3dd4-4a8d-8c0d-dd76da1f02a5"/>
    <ds:schemaRef ds:uri="http://purl.org/dc/elements/1.1/"/>
    <ds:schemaRef ds:uri="http://purl.org/dc/terms/"/>
    <ds:schemaRef ds:uri="http://schemas.microsoft.com/office/2006/metadata/properties"/>
    <ds:schemaRef ds:uri="16c05727-aa75-4e4a-9b5f-8a80a116589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1647</Words>
  <Application>Microsoft Office PowerPoint</Application>
  <PresentationFormat>Widescreen</PresentationFormat>
  <Paragraphs>145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Helvetica Neue</vt:lpstr>
      <vt:lpstr>Segoe UI Light</vt:lpstr>
      <vt:lpstr>Segoe UI Semibold</vt:lpstr>
      <vt:lpstr>Wingdings</vt:lpstr>
      <vt:lpstr>Office Theme</vt:lpstr>
      <vt:lpstr>GDP Assignment Analysis</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2019-11-17T14:32:03Z</dcterms:created>
  <dcterms:modified xsi:type="dcterms:W3CDTF">2019-11-18T04:17:07Z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sakusuma@microsoft.com</vt:lpwstr>
  </property>
  <property fmtid="{D5CDD505-2E9C-101B-9397-08002B2CF9AE}" pid="6" name="MSIP_Label_f42aa342-8706-4288-bd11-ebb85995028c_SetDate">
    <vt:lpwstr>2019-11-17T14:57:04.2748561Z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7816ca64-161a-492c-aa5e-7f70415fce1c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