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92" r:id="rId7"/>
    <p:sldId id="289" r:id="rId8"/>
    <p:sldId id="29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91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A730FAB-F58A-49C1-91B6-58FB96F82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12A93F-50EE-4A70-A8C3-66D65578D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A417B-A23F-4D8F-B3BC-03510599DEF8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2021/11/24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4F2D63-633C-45AD-A8F6-39EEAEFA0F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DDF545-EE26-41D7-B1A6-1073131140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5196-07B9-486C-9768-E9F674E9ADAD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420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E8D2DD-A6BF-4580-815F-33E04C6D0087}" type="datetime1">
              <a:rPr kumimoji="1" lang="ja-JP" altLang="en-US" noProof="0" smtClean="0"/>
              <a:t>2021/11/24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3FFDFAA-9D75-4879-A44C-8450EE6580BF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9353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FDFAA-9D75-4879-A44C-8450EE6580B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30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FDFAA-9D75-4879-A44C-8450EE6580B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62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FDFAA-9D75-4879-A44C-8450EE6580B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46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FDFAA-9D75-4879-A44C-8450EE6580BF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81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F972E0-5198-46C6-8EFE-44A646AD96EF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4307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3FD262-C541-4A4E-80DF-B272C600E03A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15835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8E7CB-2277-4710-A353-49ED2A59B28E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1222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7B82-5745-4A79-92AC-27CAE55D5E97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
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33083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79C75E-2609-4D47-B4FE-C3F212DD5336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F0A33C-B6D6-454E-A4EA-5198AC78DEE3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030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65B5D-FF85-478E-8297-D8B73B52D4CA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7929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7B82-5745-4A79-92AC-27CAE55D5E97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
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1334740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7B82-5745-4A79-92AC-27CAE55D5E97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
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4156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DE58AB-CEE5-457B-9725-0174B8CD6DC5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619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4F47D8-8164-4FBA-8E6B-F42EE9D40F65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574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7B82-5745-4A79-92AC-27CAE55D5E97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
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5835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7B82-5745-4A79-92AC-27CAE55D5E97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
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723298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AE323188-A64A-4B39-BA08-7A85111F10A2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50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7B82-5745-4A79-92AC-27CAE55D5E97}" type="datetime1">
              <a:rPr lang="ja-JP" altLang="en-US" noProof="0" smtClean="0"/>
              <a:t>2021/11/24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5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5B6FA5FF-51F3-4F50-AE43-B69A1CCF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3" y="172472"/>
            <a:ext cx="7370370" cy="3002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3CE737-69E0-4ACA-B268-489C967F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679" y="3831767"/>
            <a:ext cx="3902388" cy="2923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897D46D-75A3-4E90-81DC-D1C411C84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76" y="4721636"/>
            <a:ext cx="1731565" cy="19732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D23FEFD-EAF7-4924-A116-C3977FF5D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96" y="3730169"/>
            <a:ext cx="3769604" cy="3016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AF6D41C-470C-41C9-8716-55258700D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09" y="4667392"/>
            <a:ext cx="2337108" cy="229036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FDF3098-4329-4087-9383-2DAB2CC88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471" y="3426051"/>
            <a:ext cx="4318068" cy="2684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33B5C9B-6072-4968-86F7-DB9045F2EE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1865" y="4536090"/>
            <a:ext cx="2093420" cy="1688692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07144516-2F76-4D24-A485-7CF7B13B28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42" t="4388" r="3294" b="5250"/>
          <a:stretch/>
        </p:blipFill>
        <p:spPr>
          <a:xfrm>
            <a:off x="7733199" y="103209"/>
            <a:ext cx="4357199" cy="3262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EDB22B-01A9-4509-A7D3-D01489B9E678}"/>
              </a:ext>
            </a:extLst>
          </p:cNvPr>
          <p:cNvSpPr/>
          <p:nvPr/>
        </p:nvSpPr>
        <p:spPr>
          <a:xfrm>
            <a:off x="394767" y="333558"/>
            <a:ext cx="5023899" cy="94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タスク共有の</a:t>
            </a:r>
            <a:r>
              <a:rPr kumimoji="1" lang="ja-JP" alt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BD2AAFB-06D3-4C39-8617-CF481827E41F}"/>
              </a:ext>
            </a:extLst>
          </p:cNvPr>
          <p:cNvSpPr/>
          <p:nvPr/>
        </p:nvSpPr>
        <p:spPr>
          <a:xfrm>
            <a:off x="1098880" y="1491496"/>
            <a:ext cx="914400" cy="914400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D1099D-AEFB-4BDD-B7FF-250917C3E740}"/>
              </a:ext>
            </a:extLst>
          </p:cNvPr>
          <p:cNvSpPr/>
          <p:nvPr/>
        </p:nvSpPr>
        <p:spPr>
          <a:xfrm>
            <a:off x="2322427" y="1491496"/>
            <a:ext cx="914400" cy="914400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8762ED-C114-4780-A514-AD17BCD0AC96}"/>
              </a:ext>
            </a:extLst>
          </p:cNvPr>
          <p:cNvSpPr/>
          <p:nvPr/>
        </p:nvSpPr>
        <p:spPr>
          <a:xfrm>
            <a:off x="3571959" y="1529698"/>
            <a:ext cx="914400" cy="914400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7182C6F-CA9F-4BE7-A0B6-15D567C95FDE}"/>
              </a:ext>
            </a:extLst>
          </p:cNvPr>
          <p:cNvSpPr/>
          <p:nvPr/>
        </p:nvSpPr>
        <p:spPr>
          <a:xfrm>
            <a:off x="4798561" y="1529698"/>
            <a:ext cx="914400" cy="914400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く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B24BD8-DBA9-409D-98AF-3DC8FDFD1975}"/>
              </a:ext>
            </a:extLst>
          </p:cNvPr>
          <p:cNvSpPr/>
          <p:nvPr/>
        </p:nvSpPr>
        <p:spPr>
          <a:xfrm>
            <a:off x="3964356" y="5992558"/>
            <a:ext cx="3902388" cy="914400"/>
          </a:xfrm>
          <a:prstGeom prst="rect">
            <a:avLst/>
          </a:prstGeom>
          <a:noFill/>
          <a:ln w="38100">
            <a:noFill/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</a:t>
            </a:r>
            <a:r>
              <a:rPr kumimoji="1" lang="ja-JP" altLang="en-US" sz="36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36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F2</a:t>
            </a:r>
            <a:endParaRPr kumimoji="1" lang="ja-JP" altLang="en-US" sz="3600" b="1" dirty="0">
              <a:solidFill>
                <a:srgbClr val="FFFF00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636280-116C-43EC-A2F9-CE883A8F58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9908" y="804010"/>
            <a:ext cx="2943780" cy="29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/>
      <p:bldP spid="54" grpId="0"/>
      <p:bldP spid="55" grpId="0"/>
      <p:bldP spid="56" grpId="0"/>
      <p:bldP spid="59" grpId="0"/>
      <p:bldP spid="5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04F7FC4-3F59-48A0-9F98-AB868A41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タイトル 4">
            <a:extLst>
              <a:ext uri="{FF2B5EF4-FFF2-40B4-BE49-F238E27FC236}">
                <a16:creationId xmlns:a16="http://schemas.microsoft.com/office/drawing/2014/main" id="{AC477EE3-EEE3-470E-9B39-95402034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102576"/>
            <a:ext cx="3078286" cy="774748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4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開発の目的</a:t>
            </a:r>
          </a:p>
        </p:txBody>
      </p:sp>
      <p:cxnSp>
        <p:nvCxnSpPr>
          <p:cNvPr id="19" name="直線​​コネクタ 17" descr="装飾要素">
            <a:extLst>
              <a:ext uri="{FF2B5EF4-FFF2-40B4-BE49-F238E27FC236}">
                <a16:creationId xmlns:a16="http://schemas.microsoft.com/office/drawing/2014/main" id="{C687038F-D89B-4C47-B068-DCF7FC626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6887" y="906352"/>
            <a:ext cx="3432452" cy="0"/>
          </a:xfrm>
          <a:prstGeom prst="line">
            <a:avLst/>
          </a:prstGeom>
          <a:ln w="63500" cmpd="thickThin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A7C341-2A1F-42C7-B931-CCCE6959D4B7}"/>
              </a:ext>
            </a:extLst>
          </p:cNvPr>
          <p:cNvSpPr/>
          <p:nvPr/>
        </p:nvSpPr>
        <p:spPr>
          <a:xfrm>
            <a:off x="10248" y="1342269"/>
            <a:ext cx="4541543" cy="76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800" b="1" kern="100" dirty="0"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『人間関係をよくしたい』</a:t>
            </a:r>
          </a:p>
          <a:p>
            <a:pPr algn="ctr"/>
            <a:endParaRPr kumimoji="1" lang="ja-JP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A3C513-926B-443C-9C61-920592303A6C}"/>
              </a:ext>
            </a:extLst>
          </p:cNvPr>
          <p:cNvSpPr/>
          <p:nvPr/>
        </p:nvSpPr>
        <p:spPr>
          <a:xfrm>
            <a:off x="10249" y="2274571"/>
            <a:ext cx="3882394" cy="76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ja-JP" altLang="ja-JP" sz="2800" b="1" kern="100" dirty="0"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『タスク管理したい』</a:t>
            </a:r>
          </a:p>
          <a:p>
            <a:pPr algn="ctr"/>
            <a:endParaRPr kumimoji="1" lang="ja-JP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31C0EA-03E0-4D7F-8EC1-18985025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37" y="2920784"/>
            <a:ext cx="6325107" cy="370809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2706B9-8320-4523-9C52-EB18EF70B711}"/>
              </a:ext>
            </a:extLst>
          </p:cNvPr>
          <p:cNvSpPr/>
          <p:nvPr/>
        </p:nvSpPr>
        <p:spPr>
          <a:xfrm>
            <a:off x="-40551" y="3250423"/>
            <a:ext cx="5195301" cy="76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ja-JP" altLang="ja-JP" sz="2800" b="1" kern="100" dirty="0"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『タスクを簡単に共有したい』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>
            <a:extLst>
              <a:ext uri="{FF2B5EF4-FFF2-40B4-BE49-F238E27FC236}">
                <a16:creationId xmlns:a16="http://schemas.microsoft.com/office/drawing/2014/main" id="{AF733351-754E-4D30-87A8-F03B419E77BF}"/>
              </a:ext>
            </a:extLst>
          </p:cNvPr>
          <p:cNvSpPr txBox="1">
            <a:spLocks/>
          </p:cNvSpPr>
          <p:nvPr/>
        </p:nvSpPr>
        <p:spPr>
          <a:xfrm>
            <a:off x="216856" y="5216550"/>
            <a:ext cx="10312400" cy="113116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ja-JP" altLang="ja-JP" sz="2800" b="1" kern="100" dirty="0"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複数人とタスク管理をより簡単に共有することで、そこから生まれるトラブルを事前に防ぎ、よりスムーズに計画の進行を助ける役割をする。</a:t>
            </a:r>
          </a:p>
          <a:p>
            <a:pPr marL="0" indent="0">
              <a:buNone/>
            </a:pPr>
            <a:endParaRPr lang="en-US" altLang="ja-JP" sz="2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bg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bg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2800" dirty="0">
              <a:solidFill>
                <a:schemeClr val="bg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2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2" grpId="0"/>
      <p:bldP spid="2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B47F9EE-EADF-42E3-AAE9-9F84212B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7322" y="-79512"/>
            <a:ext cx="12801603" cy="741333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EEF5C0-6AEE-4276-A750-4C5B08F25CF2}"/>
              </a:ext>
            </a:extLst>
          </p:cNvPr>
          <p:cNvSpPr/>
          <p:nvPr/>
        </p:nvSpPr>
        <p:spPr>
          <a:xfrm>
            <a:off x="636104" y="715617"/>
            <a:ext cx="6301408" cy="353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例えば！</a:t>
            </a:r>
            <a:endParaRPr kumimoji="1" lang="en-US" altLang="ja-JP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家族で家事のタスクを共有して、お迎えや犬の散歩、洗濯物の取り入れなどアプリで確認できればお父さん、お母さんは仕事に集中できます。ポイント制にすればみんなのモチベーションも上がって進んでお手伝いをしてくれるでしょう！</a:t>
            </a:r>
          </a:p>
        </p:txBody>
      </p:sp>
    </p:spTree>
    <p:extLst>
      <p:ext uri="{BB962C8B-B14F-4D97-AF65-F5344CB8AC3E}">
        <p14:creationId xmlns:p14="http://schemas.microsoft.com/office/powerpoint/2010/main" val="13703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EE075A9-7917-4292-8318-5C31F79EF8B7}"/>
              </a:ext>
            </a:extLst>
          </p:cNvPr>
          <p:cNvGrpSpPr/>
          <p:nvPr/>
        </p:nvGrpSpPr>
        <p:grpSpPr>
          <a:xfrm>
            <a:off x="55781" y="1335721"/>
            <a:ext cx="2418945" cy="2028132"/>
            <a:chOff x="215118" y="1362107"/>
            <a:chExt cx="1750489" cy="1556351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B10051C-37C6-41A3-BCA4-E35C8D025CCC}"/>
                </a:ext>
              </a:extLst>
            </p:cNvPr>
            <p:cNvSpPr/>
            <p:nvPr/>
          </p:nvSpPr>
          <p:spPr>
            <a:xfrm>
              <a:off x="215118" y="1362107"/>
              <a:ext cx="1750489" cy="155635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u="sng" dirty="0">
                  <a:solidFill>
                    <a:srgbClr val="FFFF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部屋作成</a:t>
              </a: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6C8C1DA6-ABFF-465A-ADD7-A6E1DFA0E926}"/>
                </a:ext>
              </a:extLst>
            </p:cNvPr>
            <p:cNvGrpSpPr/>
            <p:nvPr/>
          </p:nvGrpSpPr>
          <p:grpSpPr>
            <a:xfrm>
              <a:off x="493270" y="1787417"/>
              <a:ext cx="1180075" cy="1073645"/>
              <a:chOff x="605294" y="1908559"/>
              <a:chExt cx="914400" cy="914400"/>
            </a:xfrm>
          </p:grpSpPr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988939D9-EAC2-4BDC-97AB-D152EB6E3924}"/>
                  </a:ext>
                </a:extLst>
              </p:cNvPr>
              <p:cNvSpPr/>
              <p:nvPr/>
            </p:nvSpPr>
            <p:spPr>
              <a:xfrm>
                <a:off x="605294" y="1908559"/>
                <a:ext cx="914400" cy="91440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B4D64DB-DA03-42A6-A7CC-C3704D3F5F36}"/>
                  </a:ext>
                </a:extLst>
              </p:cNvPr>
              <p:cNvSpPr txBox="1"/>
              <p:nvPr/>
            </p:nvSpPr>
            <p:spPr>
              <a:xfrm>
                <a:off x="733068" y="1943900"/>
                <a:ext cx="654578" cy="241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おたすく</a:t>
                </a:r>
              </a:p>
            </p:txBody>
          </p:sp>
        </p:grp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4947D1E2-40FF-4CA9-BF3A-2D00A30322B8}"/>
                </a:ext>
              </a:extLst>
            </p:cNvPr>
            <p:cNvSpPr txBox="1"/>
            <p:nvPr/>
          </p:nvSpPr>
          <p:spPr>
            <a:xfrm>
              <a:off x="650418" y="2617112"/>
              <a:ext cx="887868" cy="2361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kumimoji="1" lang="ja-JP" altLang="en-US" sz="14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タスク入力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29773EF9-B203-427B-9D6B-4A416E9A5980}"/>
                </a:ext>
              </a:extLst>
            </p:cNvPr>
            <p:cNvSpPr txBox="1"/>
            <p:nvPr/>
          </p:nvSpPr>
          <p:spPr>
            <a:xfrm>
              <a:off x="515595" y="2268591"/>
              <a:ext cx="583729" cy="2361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ﾊﾟｽﾜｰﾄﾞ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034890-1F3E-41B1-B042-1C8D864BFF09}"/>
                </a:ext>
              </a:extLst>
            </p:cNvPr>
            <p:cNvSpPr/>
            <p:nvPr/>
          </p:nvSpPr>
          <p:spPr>
            <a:xfrm>
              <a:off x="1108925" y="2268591"/>
              <a:ext cx="529376" cy="2154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F217354D-4EF3-419C-8322-CCC0E70724B9}"/>
              </a:ext>
            </a:extLst>
          </p:cNvPr>
          <p:cNvGrpSpPr/>
          <p:nvPr/>
        </p:nvGrpSpPr>
        <p:grpSpPr>
          <a:xfrm>
            <a:off x="3285984" y="1330232"/>
            <a:ext cx="2418945" cy="2028132"/>
            <a:chOff x="2591251" y="1356618"/>
            <a:chExt cx="1750489" cy="1556351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FF680007-497B-4E5A-95C0-5807F3C52445}"/>
                </a:ext>
              </a:extLst>
            </p:cNvPr>
            <p:cNvSpPr/>
            <p:nvPr/>
          </p:nvSpPr>
          <p:spPr>
            <a:xfrm>
              <a:off x="2591251" y="1356618"/>
              <a:ext cx="1750489" cy="155635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u="sng" dirty="0">
                  <a:solidFill>
                    <a:srgbClr val="FFFF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ﾀｽｸ</a:t>
              </a:r>
              <a:r>
                <a:rPr kumimoji="1" lang="en-US" altLang="ja-JP" u="sng" dirty="0">
                  <a:solidFill>
                    <a:srgbClr val="FFFF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､URL</a:t>
              </a:r>
              <a:r>
                <a:rPr kumimoji="1" lang="ja-JP" altLang="en-US" u="sng" dirty="0">
                  <a:solidFill>
                    <a:srgbClr val="FFFF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作成画面</a:t>
              </a: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424AE3DA-7123-41E0-AA7B-C89105289792}"/>
                </a:ext>
              </a:extLst>
            </p:cNvPr>
            <p:cNvSpPr/>
            <p:nvPr/>
          </p:nvSpPr>
          <p:spPr>
            <a:xfrm>
              <a:off x="2876457" y="1758911"/>
              <a:ext cx="1180075" cy="107364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A3F3B752-4CD9-44AB-9591-E10FFBDC713A}"/>
                </a:ext>
              </a:extLst>
            </p:cNvPr>
            <p:cNvSpPr/>
            <p:nvPr/>
          </p:nvSpPr>
          <p:spPr>
            <a:xfrm>
              <a:off x="2995151" y="1846831"/>
              <a:ext cx="950410" cy="2154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00BE692-7632-4381-8739-C531BD3305B8}"/>
                </a:ext>
              </a:extLst>
            </p:cNvPr>
            <p:cNvSpPr txBox="1"/>
            <p:nvPr/>
          </p:nvSpPr>
          <p:spPr>
            <a:xfrm>
              <a:off x="3021808" y="2111053"/>
              <a:ext cx="409384" cy="2361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635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登録</a:t>
              </a:r>
              <a:endParaRPr kumimoji="1" lang="ja-JP" altLang="en-US" sz="14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F9CC882-9169-4119-B031-6D5D1280B15F}"/>
                </a:ext>
              </a:extLst>
            </p:cNvPr>
            <p:cNvSpPr txBox="1"/>
            <p:nvPr/>
          </p:nvSpPr>
          <p:spPr>
            <a:xfrm>
              <a:off x="3021808" y="2346574"/>
              <a:ext cx="725344" cy="2361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URL</a:t>
              </a:r>
              <a:r>
                <a:rPr lang="ja-JP" altLang="en-US" sz="14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作成</a:t>
              </a:r>
              <a:endParaRPr kumimoji="1" lang="ja-JP" altLang="en-US" sz="14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272B5D5C-8425-4908-9DF2-3D57A43EB92A}"/>
                </a:ext>
              </a:extLst>
            </p:cNvPr>
            <p:cNvSpPr txBox="1"/>
            <p:nvPr/>
          </p:nvSpPr>
          <p:spPr>
            <a:xfrm>
              <a:off x="3021808" y="2583169"/>
              <a:ext cx="668668" cy="2361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リセット</a:t>
              </a:r>
            </a:p>
          </p:txBody>
        </p:sp>
      </p:grpSp>
      <p:sp>
        <p:nvSpPr>
          <p:cNvPr id="87" name="矢印: 右 86">
            <a:extLst>
              <a:ext uri="{FF2B5EF4-FFF2-40B4-BE49-F238E27FC236}">
                <a16:creationId xmlns:a16="http://schemas.microsoft.com/office/drawing/2014/main" id="{7DAEB881-CFA5-4CED-AFD4-4ED8ACF5999D}"/>
              </a:ext>
            </a:extLst>
          </p:cNvPr>
          <p:cNvSpPr/>
          <p:nvPr/>
        </p:nvSpPr>
        <p:spPr>
          <a:xfrm>
            <a:off x="2480253" y="2137967"/>
            <a:ext cx="814343" cy="63154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7832543F-0B2B-43FC-B072-A87055D0270A}"/>
              </a:ext>
            </a:extLst>
          </p:cNvPr>
          <p:cNvGrpSpPr/>
          <p:nvPr/>
        </p:nvGrpSpPr>
        <p:grpSpPr>
          <a:xfrm>
            <a:off x="6518884" y="1330232"/>
            <a:ext cx="2418945" cy="2028132"/>
            <a:chOff x="4964180" y="1356618"/>
            <a:chExt cx="1750489" cy="1556351"/>
          </a:xfrm>
        </p:grpSpPr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D176E304-86E7-4498-A05A-E4279623AFB1}"/>
                </a:ext>
              </a:extLst>
            </p:cNvPr>
            <p:cNvSpPr/>
            <p:nvPr/>
          </p:nvSpPr>
          <p:spPr>
            <a:xfrm>
              <a:off x="4964180" y="1356618"/>
              <a:ext cx="1750489" cy="155635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u="sng" dirty="0">
                  <a:solidFill>
                    <a:srgbClr val="FFFF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中川家のﾀｽｸ</a:t>
              </a:r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8AFC49A2-F5B5-4B2C-A9AD-E9822C1070B3}"/>
                </a:ext>
              </a:extLst>
            </p:cNvPr>
            <p:cNvSpPr/>
            <p:nvPr/>
          </p:nvSpPr>
          <p:spPr>
            <a:xfrm>
              <a:off x="5256180" y="1751280"/>
              <a:ext cx="1180075" cy="107364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536BF454-B2F3-48DD-95DA-90CF223E7337}"/>
                </a:ext>
              </a:extLst>
            </p:cNvPr>
            <p:cNvSpPr txBox="1"/>
            <p:nvPr/>
          </p:nvSpPr>
          <p:spPr>
            <a:xfrm>
              <a:off x="5810173" y="1947097"/>
              <a:ext cx="544393" cy="2125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掃除機</a:t>
              </a:r>
              <a:endParaRPr kumimoji="1" lang="ja-JP" altLang="en-US" sz="12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D562F7C-73A2-4FBF-A1ED-28161756A6F9}"/>
                </a:ext>
              </a:extLst>
            </p:cNvPr>
            <p:cNvSpPr txBox="1"/>
            <p:nvPr/>
          </p:nvSpPr>
          <p:spPr>
            <a:xfrm>
              <a:off x="5590003" y="1714420"/>
              <a:ext cx="577017" cy="23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u="sng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中川家</a:t>
              </a: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D89098DD-A91D-423F-895E-E33DEC170615}"/>
                </a:ext>
              </a:extLst>
            </p:cNvPr>
            <p:cNvSpPr txBox="1"/>
            <p:nvPr/>
          </p:nvSpPr>
          <p:spPr>
            <a:xfrm>
              <a:off x="5392781" y="1945138"/>
              <a:ext cx="407792" cy="2125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洗濯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FD197232-868B-48FF-9FFF-F1B3D5E8B625}"/>
                </a:ext>
              </a:extLst>
            </p:cNvPr>
            <p:cNvSpPr txBox="1"/>
            <p:nvPr/>
          </p:nvSpPr>
          <p:spPr>
            <a:xfrm>
              <a:off x="5540546" y="2602219"/>
              <a:ext cx="577017" cy="2125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犬の散歩</a:t>
              </a: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B32567FE-985B-487A-82A4-8FD3717FFD68}"/>
                </a:ext>
              </a:extLst>
            </p:cNvPr>
            <p:cNvSpPr txBox="1"/>
            <p:nvPr/>
          </p:nvSpPr>
          <p:spPr>
            <a:xfrm>
              <a:off x="5392781" y="2162541"/>
              <a:ext cx="407792" cy="2125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買物</a:t>
              </a: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327D254D-4EC2-41ED-BC55-A5963679FA33}"/>
                </a:ext>
              </a:extLst>
            </p:cNvPr>
            <p:cNvSpPr txBox="1"/>
            <p:nvPr/>
          </p:nvSpPr>
          <p:spPr>
            <a:xfrm>
              <a:off x="5810173" y="2162541"/>
              <a:ext cx="544393" cy="2125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洗い物</a:t>
              </a:r>
              <a:endParaRPr kumimoji="1" lang="ja-JP" altLang="en-US" sz="12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CE4FB386-0F54-4B76-A8F3-52450A86F0AC}"/>
                </a:ext>
              </a:extLst>
            </p:cNvPr>
            <p:cNvSpPr txBox="1"/>
            <p:nvPr/>
          </p:nvSpPr>
          <p:spPr>
            <a:xfrm>
              <a:off x="5540938" y="2386775"/>
              <a:ext cx="577017" cy="2125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風呂掃除</a:t>
              </a:r>
              <a:endParaRPr kumimoji="1" lang="ja-JP" altLang="en-US" sz="12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5A3F692-E4EE-4AAE-A8C3-7F9E9EB35861}"/>
              </a:ext>
            </a:extLst>
          </p:cNvPr>
          <p:cNvGrpSpPr/>
          <p:nvPr/>
        </p:nvGrpSpPr>
        <p:grpSpPr>
          <a:xfrm>
            <a:off x="9722435" y="1330231"/>
            <a:ext cx="2418945" cy="2028132"/>
            <a:chOff x="4964180" y="1356618"/>
            <a:chExt cx="1750489" cy="1556351"/>
          </a:xfrm>
        </p:grpSpPr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0F06FD2F-08AF-4879-B78B-D68C0CDD8AB4}"/>
                </a:ext>
              </a:extLst>
            </p:cNvPr>
            <p:cNvSpPr/>
            <p:nvPr/>
          </p:nvSpPr>
          <p:spPr>
            <a:xfrm>
              <a:off x="4964180" y="1356618"/>
              <a:ext cx="1750489" cy="155635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u="sng" dirty="0">
                  <a:solidFill>
                    <a:srgbClr val="FFFF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ステータス</a:t>
              </a: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B5F00B1C-A93F-42EE-92EB-0ECDA26996B8}"/>
                </a:ext>
              </a:extLst>
            </p:cNvPr>
            <p:cNvSpPr/>
            <p:nvPr/>
          </p:nvSpPr>
          <p:spPr>
            <a:xfrm>
              <a:off x="5256180" y="1751280"/>
              <a:ext cx="1180075" cy="107364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8DAA22B-EA87-4FBF-94C6-3B71BC56316D}"/>
                </a:ext>
              </a:extLst>
            </p:cNvPr>
            <p:cNvSpPr txBox="1"/>
            <p:nvPr/>
          </p:nvSpPr>
          <p:spPr>
            <a:xfrm>
              <a:off x="5810173" y="1927825"/>
              <a:ext cx="512566" cy="215444"/>
            </a:xfrm>
            <a:prstGeom prst="rect">
              <a:avLst/>
            </a:prstGeom>
            <a:gradFill flip="none" rotWithShape="1">
              <a:gsLst>
                <a:gs pos="100000">
                  <a:srgbClr val="FF6699"/>
                </a:gs>
                <a:gs pos="100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掃除機</a:t>
              </a:r>
              <a:endParaRPr kumimoji="1"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11589742-C1B9-4362-9E56-60EF3D507D10}"/>
                </a:ext>
              </a:extLst>
            </p:cNvPr>
            <p:cNvSpPr txBox="1"/>
            <p:nvPr/>
          </p:nvSpPr>
          <p:spPr>
            <a:xfrm>
              <a:off x="5601023" y="1702725"/>
              <a:ext cx="565997" cy="23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u="sng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中川家</a:t>
              </a: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319FB67-19A9-4B4A-AD35-ECE9E6DE1740}"/>
                </a:ext>
              </a:extLst>
            </p:cNvPr>
            <p:cNvSpPr txBox="1"/>
            <p:nvPr/>
          </p:nvSpPr>
          <p:spPr>
            <a:xfrm>
              <a:off x="5392781" y="1926826"/>
              <a:ext cx="407792" cy="215444"/>
            </a:xfrm>
            <a:prstGeom prst="rect">
              <a:avLst/>
            </a:prstGeom>
            <a:gradFill flip="none" rotWithShape="1">
              <a:gsLst>
                <a:gs pos="100000">
                  <a:srgbClr val="00B050"/>
                </a:gs>
                <a:gs pos="100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洗濯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87D96F21-B228-474C-8D3E-7CA084573531}"/>
                </a:ext>
              </a:extLst>
            </p:cNvPr>
            <p:cNvSpPr txBox="1"/>
            <p:nvPr/>
          </p:nvSpPr>
          <p:spPr>
            <a:xfrm>
              <a:off x="5540546" y="2598822"/>
              <a:ext cx="626867" cy="215444"/>
            </a:xfrm>
            <a:prstGeom prst="rect">
              <a:avLst/>
            </a:prstGeom>
            <a:gradFill flip="none" rotWithShape="1">
              <a:gsLst>
                <a:gs pos="100000">
                  <a:srgbClr val="0070C0"/>
                </a:gs>
                <a:gs pos="100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犬の散歩</a:t>
              </a: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AB132C0-9A2D-45B6-A076-99250478E2C8}"/>
                </a:ext>
              </a:extLst>
            </p:cNvPr>
            <p:cNvSpPr txBox="1"/>
            <p:nvPr/>
          </p:nvSpPr>
          <p:spPr>
            <a:xfrm>
              <a:off x="5392781" y="2152796"/>
              <a:ext cx="407792" cy="215444"/>
            </a:xfrm>
            <a:prstGeom prst="rect">
              <a:avLst/>
            </a:prstGeom>
            <a:gradFill flip="none" rotWithShape="1">
              <a:gsLst>
                <a:gs pos="100000">
                  <a:srgbClr val="7030A0"/>
                </a:gs>
                <a:gs pos="100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買物</a:t>
              </a: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4F5234DB-3385-483F-B63B-5FF1B8E1E6AC}"/>
                </a:ext>
              </a:extLst>
            </p:cNvPr>
            <p:cNvSpPr txBox="1"/>
            <p:nvPr/>
          </p:nvSpPr>
          <p:spPr>
            <a:xfrm>
              <a:off x="5810173" y="2152796"/>
              <a:ext cx="512566" cy="2154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洗い物</a:t>
              </a:r>
              <a:endParaRPr kumimoji="1" lang="ja-JP" altLang="en-US" sz="12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F973A961-BDBE-4716-AAC8-628E0E377429}"/>
                </a:ext>
              </a:extLst>
            </p:cNvPr>
            <p:cNvSpPr txBox="1"/>
            <p:nvPr/>
          </p:nvSpPr>
          <p:spPr>
            <a:xfrm>
              <a:off x="5540938" y="2377028"/>
              <a:ext cx="626082" cy="2154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chemeClr val="accent6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風呂掃除</a:t>
              </a:r>
              <a:endParaRPr kumimoji="1" lang="ja-JP" altLang="en-US" sz="1200" dirty="0">
                <a:solidFill>
                  <a:schemeClr val="accent6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A21F6AB-B4EC-4898-9721-6F92A234B9A1}"/>
              </a:ext>
            </a:extLst>
          </p:cNvPr>
          <p:cNvGrpSpPr/>
          <p:nvPr/>
        </p:nvGrpSpPr>
        <p:grpSpPr>
          <a:xfrm>
            <a:off x="7897595" y="3329079"/>
            <a:ext cx="4302749" cy="3675115"/>
            <a:chOff x="7588193" y="3278421"/>
            <a:chExt cx="4302749" cy="3675115"/>
          </a:xfrm>
        </p:grpSpPr>
        <p:pic>
          <p:nvPicPr>
            <p:cNvPr id="90" name="図 89">
              <a:extLst>
                <a:ext uri="{FF2B5EF4-FFF2-40B4-BE49-F238E27FC236}">
                  <a16:creationId xmlns:a16="http://schemas.microsoft.com/office/drawing/2014/main" id="{AB309704-0890-42F4-B3F6-1645C5CD5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8193" y="3366119"/>
              <a:ext cx="4302749" cy="3587417"/>
            </a:xfrm>
            <a:prstGeom prst="rect">
              <a:avLst/>
            </a:prstGeom>
          </p:spPr>
        </p:pic>
        <p:sp>
          <p:nvSpPr>
            <p:cNvPr id="123" name="フローチャート: せん孔テープ 122">
              <a:extLst>
                <a:ext uri="{FF2B5EF4-FFF2-40B4-BE49-F238E27FC236}">
                  <a16:creationId xmlns:a16="http://schemas.microsoft.com/office/drawing/2014/main" id="{6AD6E29D-A4F1-4E83-9406-EEA02DA956E9}"/>
                </a:ext>
              </a:extLst>
            </p:cNvPr>
            <p:cNvSpPr/>
            <p:nvPr/>
          </p:nvSpPr>
          <p:spPr>
            <a:xfrm>
              <a:off x="8858875" y="3934207"/>
              <a:ext cx="829211" cy="322038"/>
            </a:xfrm>
            <a:prstGeom prst="flowChartPunchedTa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お父さん色</a:t>
              </a:r>
            </a:p>
          </p:txBody>
        </p:sp>
        <p:sp>
          <p:nvSpPr>
            <p:cNvPr id="125" name="フローチャート: せん孔テープ 124">
              <a:extLst>
                <a:ext uri="{FF2B5EF4-FFF2-40B4-BE49-F238E27FC236}">
                  <a16:creationId xmlns:a16="http://schemas.microsoft.com/office/drawing/2014/main" id="{BE9759DD-BBD9-4558-83D4-B1C614E0E3CF}"/>
                </a:ext>
              </a:extLst>
            </p:cNvPr>
            <p:cNvSpPr/>
            <p:nvPr/>
          </p:nvSpPr>
          <p:spPr>
            <a:xfrm>
              <a:off x="10130471" y="3278421"/>
              <a:ext cx="1155143" cy="322038"/>
            </a:xfrm>
            <a:prstGeom prst="flowChartPunchedTa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おじいちゃん色</a:t>
              </a:r>
            </a:p>
          </p:txBody>
        </p:sp>
        <p:sp>
          <p:nvSpPr>
            <p:cNvPr id="126" name="フローチャート: せん孔テープ 125">
              <a:extLst>
                <a:ext uri="{FF2B5EF4-FFF2-40B4-BE49-F238E27FC236}">
                  <a16:creationId xmlns:a16="http://schemas.microsoft.com/office/drawing/2014/main" id="{02CC6323-C493-4D05-85D4-BC869254D8B8}"/>
                </a:ext>
              </a:extLst>
            </p:cNvPr>
            <p:cNvSpPr/>
            <p:nvPr/>
          </p:nvSpPr>
          <p:spPr>
            <a:xfrm>
              <a:off x="8020215" y="4056701"/>
              <a:ext cx="829211" cy="322038"/>
            </a:xfrm>
            <a:prstGeom prst="flowChartPunchedTap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お母さん色</a:t>
              </a:r>
            </a:p>
          </p:txBody>
        </p:sp>
        <p:sp>
          <p:nvSpPr>
            <p:cNvPr id="127" name="フローチャート: せん孔テープ 126">
              <a:extLst>
                <a:ext uri="{FF2B5EF4-FFF2-40B4-BE49-F238E27FC236}">
                  <a16:creationId xmlns:a16="http://schemas.microsoft.com/office/drawing/2014/main" id="{3BBC10CE-4CFC-4B5B-B1E4-0F14EB3459EC}"/>
                </a:ext>
              </a:extLst>
            </p:cNvPr>
            <p:cNvSpPr/>
            <p:nvPr/>
          </p:nvSpPr>
          <p:spPr>
            <a:xfrm>
              <a:off x="10522402" y="4666763"/>
              <a:ext cx="1074446" cy="322038"/>
            </a:xfrm>
            <a:prstGeom prst="flowChartPunchedTap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おはあちゃん色</a:t>
              </a:r>
            </a:p>
          </p:txBody>
        </p:sp>
        <p:sp>
          <p:nvSpPr>
            <p:cNvPr id="128" name="フローチャート: せん孔テープ 127">
              <a:extLst>
                <a:ext uri="{FF2B5EF4-FFF2-40B4-BE49-F238E27FC236}">
                  <a16:creationId xmlns:a16="http://schemas.microsoft.com/office/drawing/2014/main" id="{578D5E7D-6F21-44CB-8578-C6C9D09D67D1}"/>
                </a:ext>
              </a:extLst>
            </p:cNvPr>
            <p:cNvSpPr/>
            <p:nvPr/>
          </p:nvSpPr>
          <p:spPr>
            <a:xfrm>
              <a:off x="9739567" y="4149652"/>
              <a:ext cx="608061" cy="322038"/>
            </a:xfrm>
            <a:prstGeom prst="flowChartPunched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太郎</a:t>
              </a:r>
              <a:r>
                <a:rPr kumimoji="1"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色</a:t>
              </a:r>
            </a:p>
          </p:txBody>
        </p:sp>
        <p:sp>
          <p:nvSpPr>
            <p:cNvPr id="129" name="フローチャート: せん孔テープ 128">
              <a:extLst>
                <a:ext uri="{FF2B5EF4-FFF2-40B4-BE49-F238E27FC236}">
                  <a16:creationId xmlns:a16="http://schemas.microsoft.com/office/drawing/2014/main" id="{921F4F1A-F849-4177-A552-F5AA67296385}"/>
                </a:ext>
              </a:extLst>
            </p:cNvPr>
            <p:cNvSpPr/>
            <p:nvPr/>
          </p:nvSpPr>
          <p:spPr>
            <a:xfrm>
              <a:off x="9915993" y="5020883"/>
              <a:ext cx="608061" cy="322038"/>
            </a:xfrm>
            <a:prstGeom prst="flowChartPunchedTap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花子</a:t>
              </a:r>
              <a:r>
                <a:rPr kumimoji="1"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色</a:t>
              </a:r>
            </a:p>
          </p:txBody>
        </p:sp>
      </p:grpSp>
      <p:sp>
        <p:nvSpPr>
          <p:cNvPr id="135" name="スクロール: 横 134">
            <a:extLst>
              <a:ext uri="{FF2B5EF4-FFF2-40B4-BE49-F238E27FC236}">
                <a16:creationId xmlns:a16="http://schemas.microsoft.com/office/drawing/2014/main" id="{C1F9AC93-0241-48F0-9F55-D993945D2D1B}"/>
              </a:ext>
            </a:extLst>
          </p:cNvPr>
          <p:cNvSpPr/>
          <p:nvPr/>
        </p:nvSpPr>
        <p:spPr>
          <a:xfrm>
            <a:off x="2821594" y="20125"/>
            <a:ext cx="6596186" cy="1033272"/>
          </a:xfrm>
          <a:prstGeom prst="horizontalScroll">
            <a:avLst/>
          </a:prstGeom>
          <a:gradFill flip="none" rotWithShape="1">
            <a:gsLst>
              <a:gs pos="100000">
                <a:srgbClr val="00B050"/>
              </a:gs>
              <a:gs pos="10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アプリケーションの仕組み</a:t>
            </a:r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298BF30E-0AC7-4F3F-954D-57F150FFA163}"/>
              </a:ext>
            </a:extLst>
          </p:cNvPr>
          <p:cNvSpPr/>
          <p:nvPr/>
        </p:nvSpPr>
        <p:spPr>
          <a:xfrm>
            <a:off x="5697242" y="2137967"/>
            <a:ext cx="814343" cy="63154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矢印: 右 136">
            <a:extLst>
              <a:ext uri="{FF2B5EF4-FFF2-40B4-BE49-F238E27FC236}">
                <a16:creationId xmlns:a16="http://schemas.microsoft.com/office/drawing/2014/main" id="{1FD85429-52B1-48D6-A56C-6E613CEA257C}"/>
              </a:ext>
            </a:extLst>
          </p:cNvPr>
          <p:cNvSpPr/>
          <p:nvPr/>
        </p:nvSpPr>
        <p:spPr>
          <a:xfrm>
            <a:off x="8943482" y="2134254"/>
            <a:ext cx="768265" cy="63154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1" name="図 140">
            <a:extLst>
              <a:ext uri="{FF2B5EF4-FFF2-40B4-BE49-F238E27FC236}">
                <a16:creationId xmlns:a16="http://schemas.microsoft.com/office/drawing/2014/main" id="{89786B4B-85B7-401C-ABDE-1588410C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5" y="3511702"/>
            <a:ext cx="1540850" cy="27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35" grpId="0" animBg="1"/>
      <p:bldP spid="136" grpId="0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AFA7FDC3-C470-4925-B439-A99F7A36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360" y="0"/>
            <a:ext cx="12336026" cy="69087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A4453AD-42F9-4786-A61A-BA160827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77" y="4284792"/>
            <a:ext cx="1349411" cy="298848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8ED99C0-C540-49AC-92BE-CD0CF899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840" y="3810087"/>
            <a:ext cx="1907247" cy="19128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A2FEAC-7E48-4B03-B17C-934194B81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737" y="4179507"/>
            <a:ext cx="2174540" cy="2953812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ECA8753-96B8-4EAF-873B-C5F9EFECD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561" y="-729800"/>
            <a:ext cx="9650436" cy="41588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7EBF985-18D5-47C8-90B3-C3411B0B99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6796" y="4525277"/>
            <a:ext cx="2460280" cy="2481998"/>
          </a:xfrm>
          <a:prstGeom prst="rect">
            <a:avLst/>
          </a:prstGeom>
        </p:spPr>
      </p:pic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25F38155-AC6B-4900-8E3E-20085BB27C8E}"/>
              </a:ext>
            </a:extLst>
          </p:cNvPr>
          <p:cNvSpPr/>
          <p:nvPr/>
        </p:nvSpPr>
        <p:spPr>
          <a:xfrm>
            <a:off x="-120020" y="1113700"/>
            <a:ext cx="2874270" cy="2729313"/>
          </a:xfrm>
          <a:prstGeom prst="wedgeEllipseCallout">
            <a:avLst>
              <a:gd name="adj1" fmla="val 16848"/>
              <a:gd name="adj2" fmla="val 71565"/>
            </a:avLst>
          </a:prstGeom>
          <a:gradFill flip="none" rotWithShape="1">
            <a:gsLst>
              <a:gs pos="0">
                <a:schemeClr val="accent6">
                  <a:lumMod val="67000"/>
                  <a:alpha val="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Project leader</a:t>
            </a: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Fukuyama </a:t>
            </a:r>
            <a:r>
              <a:rPr kumimoji="1" lang="ja-JP" altLang="en-US" b="1" dirty="0">
                <a:solidFill>
                  <a:schemeClr val="bg1"/>
                </a:solidFill>
              </a:rPr>
              <a:t>見やすい</a:t>
            </a:r>
            <a:r>
              <a:rPr kumimoji="1" lang="en-US" altLang="ja-JP" b="1" dirty="0">
                <a:solidFill>
                  <a:schemeClr val="bg1"/>
                </a:solidFill>
              </a:rPr>
              <a:t>ul</a:t>
            </a:r>
            <a:r>
              <a:rPr kumimoji="1" lang="ja-JP" altLang="en-US" b="1" dirty="0">
                <a:solidFill>
                  <a:schemeClr val="bg1"/>
                </a:solidFill>
              </a:rPr>
              <a:t>を考えること。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サーブレットの動きを把握すること。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71BA1885-44C1-4EF2-9037-516DD6D20D99}"/>
              </a:ext>
            </a:extLst>
          </p:cNvPr>
          <p:cNvSpPr/>
          <p:nvPr/>
        </p:nvSpPr>
        <p:spPr>
          <a:xfrm>
            <a:off x="2353867" y="1911513"/>
            <a:ext cx="4224734" cy="2850158"/>
          </a:xfrm>
          <a:prstGeom prst="wedgeEllipseCallout">
            <a:avLst>
              <a:gd name="adj1" fmla="val 14462"/>
              <a:gd name="adj2" fmla="val 57306"/>
            </a:avLst>
          </a:prstGeom>
          <a:gradFill flip="none" rotWithShape="1">
            <a:gsLst>
              <a:gs pos="10000">
                <a:schemeClr val="accent6">
                  <a:alpha val="0"/>
                  <a:lumMod val="90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Sub leader</a:t>
            </a: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Kanehara</a:t>
            </a:r>
            <a:r>
              <a:rPr kumimoji="1" lang="ja-JP" altLang="en-US" b="1" dirty="0">
                <a:solidFill>
                  <a:schemeClr val="bg1"/>
                </a:solidFill>
              </a:rPr>
              <a:t> アプリ開発自体初めての経験で初めて教えてもらったが、いざ全部の工程をやるとなるとわからないことがたくさんでした。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今後、今回の経験を活かして試行錯誤していきます。</a:t>
            </a: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ABAE74A5-BAF7-4440-9000-127E143B704D}"/>
              </a:ext>
            </a:extLst>
          </p:cNvPr>
          <p:cNvSpPr/>
          <p:nvPr/>
        </p:nvSpPr>
        <p:spPr>
          <a:xfrm>
            <a:off x="7650686" y="2431199"/>
            <a:ext cx="2336800" cy="2705436"/>
          </a:xfrm>
          <a:prstGeom prst="wedgeEllipseCallout">
            <a:avLst>
              <a:gd name="adj1" fmla="val -41185"/>
              <a:gd name="adj2" fmla="val 41127"/>
            </a:avLst>
          </a:prstGeom>
          <a:gradFill flip="none" rotWithShape="1">
            <a:gsLst>
              <a:gs pos="14000">
                <a:schemeClr val="accent6">
                  <a:alpha val="0"/>
                  <a:lumMod val="83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Staff</a:t>
            </a:r>
            <a:r>
              <a:rPr kumimoji="1" lang="ja-JP" altLang="en-US" b="1" dirty="0">
                <a:solidFill>
                  <a:schemeClr val="bg1"/>
                </a:solidFill>
              </a:rPr>
              <a:t> 　</a:t>
            </a:r>
            <a:r>
              <a:rPr kumimoji="1" lang="en-US" altLang="ja-JP" b="1" dirty="0">
                <a:solidFill>
                  <a:schemeClr val="bg1"/>
                </a:solidFill>
              </a:rPr>
              <a:t>Funaki </a:t>
            </a:r>
            <a:r>
              <a:rPr kumimoji="1" lang="ja-JP" altLang="en-US" b="1" dirty="0">
                <a:solidFill>
                  <a:schemeClr val="bg1"/>
                </a:solidFill>
              </a:rPr>
              <a:t>システム全体の流れを把握し、書類作成するのが大変でした。センスも必要だなと反省です。</a:t>
            </a:r>
          </a:p>
        </p:txBody>
      </p:sp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6C1F9D28-8F15-4AB6-8BF4-84C37A07D880}"/>
              </a:ext>
            </a:extLst>
          </p:cNvPr>
          <p:cNvSpPr/>
          <p:nvPr/>
        </p:nvSpPr>
        <p:spPr>
          <a:xfrm>
            <a:off x="9879206" y="1716256"/>
            <a:ext cx="2336800" cy="2231691"/>
          </a:xfrm>
          <a:prstGeom prst="wedgeEllipseCallout">
            <a:avLst>
              <a:gd name="adj1" fmla="val -8720"/>
              <a:gd name="adj2" fmla="val 80973"/>
            </a:avLst>
          </a:prstGeom>
          <a:gradFill flip="none" rotWithShape="1">
            <a:gsLst>
              <a:gs pos="0">
                <a:schemeClr val="accent6">
                  <a:lumMod val="67000"/>
                  <a:alpha val="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ea typeface="HG丸ｺﾞｼｯｸM-PRO" panose="020F0600000000000000" pitchFamily="50" charset="-128"/>
              </a:rPr>
              <a:t>Staff</a:t>
            </a: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  <a:ea typeface="HG丸ｺﾞｼｯｸM-PRO" panose="020F0600000000000000" pitchFamily="50" charset="-128"/>
              </a:rPr>
              <a:t>Soga </a:t>
            </a:r>
            <a:r>
              <a:rPr kumimoji="1" lang="ja-JP" altLang="en-US" b="1" dirty="0">
                <a:solidFill>
                  <a:schemeClr val="bg1"/>
                </a:solidFill>
                <a:ea typeface="HG丸ｺﾞｼｯｸM-PRO" panose="020F0600000000000000" pitchFamily="50" charset="-128"/>
              </a:rPr>
              <a:t>みんなに似た画像を探すのに苦労しました。</a:t>
            </a:r>
            <a:endParaRPr kumimoji="1" lang="en-US" altLang="ja-JP" b="1" dirty="0">
              <a:solidFill>
                <a:schemeClr val="bg1"/>
              </a:solidFill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0E5150-55A2-4BA0-B6BA-705105C3B93F}"/>
              </a:ext>
            </a:extLst>
          </p:cNvPr>
          <p:cNvSpPr txBox="1"/>
          <p:nvPr/>
        </p:nvSpPr>
        <p:spPr>
          <a:xfrm>
            <a:off x="3306685" y="861495"/>
            <a:ext cx="5619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苦労したこと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938EA233-2882-4F75-A2DB-F02BB3909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416" y="6162675"/>
            <a:ext cx="994831" cy="7461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2ED68AB-199A-4D14-AF24-69F65C6DC9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5073" y="4375991"/>
            <a:ext cx="2470289" cy="27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94DBC59-BBC7-42E5-B5E3-8243C12F81FD}"/>
              </a:ext>
            </a:extLst>
          </p:cNvPr>
          <p:cNvSpPr/>
          <p:nvPr/>
        </p:nvSpPr>
        <p:spPr>
          <a:xfrm>
            <a:off x="903495" y="1383697"/>
            <a:ext cx="9749500" cy="83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Project Leader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　　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　福山百子　   ／  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Momoko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Fukuyama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HG丸ｺﾞｼｯｸM-PRO" panose="020F06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AC8D60E-3F59-4581-97B8-6943A7DFDCF7}"/>
              </a:ext>
            </a:extLst>
          </p:cNvPr>
          <p:cNvSpPr/>
          <p:nvPr/>
        </p:nvSpPr>
        <p:spPr>
          <a:xfrm>
            <a:off x="880675" y="1945253"/>
            <a:ext cx="9749500" cy="83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Sub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Leader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　　　　  金原　隆利   ／   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Takato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 Kanehara 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HG丸ｺﾞｼｯｸM-PRO" panose="020F06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811D766-DA13-489A-8FBC-046B8202045F}"/>
              </a:ext>
            </a:extLst>
          </p:cNvPr>
          <p:cNvSpPr/>
          <p:nvPr/>
        </p:nvSpPr>
        <p:spPr>
          <a:xfrm>
            <a:off x="882152" y="3202748"/>
            <a:ext cx="9749500" cy="83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Staff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　                           船木憂香　  ／　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Youka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 Funaki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HG丸ｺﾞｼｯｸM-PRO" panose="020F06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6FC374-FDE3-401A-A321-5F56F90D3269}"/>
              </a:ext>
            </a:extLst>
          </p:cNvPr>
          <p:cNvSpPr/>
          <p:nvPr/>
        </p:nvSpPr>
        <p:spPr>
          <a:xfrm>
            <a:off x="3605785" y="222874"/>
            <a:ext cx="43857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Otasuku</a:t>
            </a:r>
            <a:r>
              <a:rPr kumimoji="1"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Project</a:t>
            </a:r>
            <a:endParaRPr kumimoji="1" lang="ja-JP" altLang="en-US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A2537B-D224-422D-B1B6-81C68D2D9E46}"/>
              </a:ext>
            </a:extLst>
          </p:cNvPr>
          <p:cNvSpPr/>
          <p:nvPr/>
        </p:nvSpPr>
        <p:spPr>
          <a:xfrm>
            <a:off x="3758595" y="3771562"/>
            <a:ext cx="5126700" cy="83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曽我久美子  ／　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Kumiko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Soga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2CA598-4EB5-4E90-8404-572BB46F28D1}"/>
              </a:ext>
            </a:extLst>
          </p:cNvPr>
          <p:cNvSpPr/>
          <p:nvPr/>
        </p:nvSpPr>
        <p:spPr>
          <a:xfrm>
            <a:off x="903495" y="6270878"/>
            <a:ext cx="9749500" cy="83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Special Thanks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　　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　加原敏巳　／　　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Toshimi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 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HG丸ｺﾞｼｯｸM-PRO" panose="020F0600000000000000" pitchFamily="50" charset="-128"/>
              </a:rPr>
              <a:t>Kahara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HG丸ｺﾞｼｯｸM-PRO" panose="020F06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0CAED03-7B75-49B6-86E3-D315249A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513" y="-28159"/>
            <a:ext cx="1219101" cy="269989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48C0CEB-E6FE-4511-8724-936321054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953" y="4026230"/>
            <a:ext cx="1949661" cy="297718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2F75EE8-1657-4746-BB4C-741F7DB69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190" y="2187837"/>
            <a:ext cx="1678825" cy="228045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B985C8E-4F18-4894-85C8-112EE0C51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298" y="1267060"/>
            <a:ext cx="1836489" cy="204988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C7CDDD34-C2CE-41E0-8641-C87EF729E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239" y="3103497"/>
            <a:ext cx="1721300" cy="17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ギャラリー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11068-54FB-4183-BE8D-9A5F0DE062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3199</TotalTime>
  <Words>311</Words>
  <Application>Microsoft Office PowerPoint</Application>
  <PresentationFormat>ワイド画面</PresentationFormat>
  <Paragraphs>68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HG丸ｺﾞｼｯｸM-PRO</vt:lpstr>
      <vt:lpstr>Meiryo UI</vt:lpstr>
      <vt:lpstr>Arial</vt:lpstr>
      <vt:lpstr>Georgia</vt:lpstr>
      <vt:lpstr>Rockwell</vt:lpstr>
      <vt:lpstr>Wingdings 3</vt:lpstr>
      <vt:lpstr>ギャラリー</vt:lpstr>
      <vt:lpstr>PowerPoint プレゼンテーション</vt:lpstr>
      <vt:lpstr>開発の目的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AI美術館へようこそ</dc:title>
  <dc:creator>class</dc:creator>
  <cp:lastModifiedBy>user</cp:lastModifiedBy>
  <cp:revision>112</cp:revision>
  <dcterms:created xsi:type="dcterms:W3CDTF">2021-03-18T05:12:54Z</dcterms:created>
  <dcterms:modified xsi:type="dcterms:W3CDTF">2021-11-24T05:52:46Z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