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30"/>
  </p:notesMasterIdLst>
  <p:sldIdLst>
    <p:sldId id="256" r:id="rId3"/>
    <p:sldId id="257" r:id="rId4"/>
    <p:sldId id="263" r:id="rId5"/>
    <p:sldId id="280" r:id="rId6"/>
    <p:sldId id="261" r:id="rId7"/>
    <p:sldId id="276" r:id="rId8"/>
    <p:sldId id="271" r:id="rId9"/>
    <p:sldId id="272" r:id="rId10"/>
    <p:sldId id="277" r:id="rId11"/>
    <p:sldId id="273" r:id="rId12"/>
    <p:sldId id="278" r:id="rId13"/>
    <p:sldId id="274" r:id="rId14"/>
    <p:sldId id="285" r:id="rId15"/>
    <p:sldId id="286" r:id="rId16"/>
    <p:sldId id="269" r:id="rId17"/>
    <p:sldId id="275" r:id="rId18"/>
    <p:sldId id="279" r:id="rId19"/>
    <p:sldId id="287" r:id="rId20"/>
    <p:sldId id="288" r:id="rId21"/>
    <p:sldId id="289" r:id="rId22"/>
    <p:sldId id="290" r:id="rId23"/>
    <p:sldId id="281" r:id="rId24"/>
    <p:sldId id="259" r:id="rId25"/>
    <p:sldId id="282" r:id="rId26"/>
    <p:sldId id="283" r:id="rId27"/>
    <p:sldId id="284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0" autoAdjust="0"/>
    <p:restoredTop sz="93692"/>
  </p:normalViewPr>
  <p:slideViewPr>
    <p:cSldViewPr snapToGrid="0" snapToObjects="1">
      <p:cViewPr>
        <p:scale>
          <a:sx n="75" d="100"/>
          <a:sy n="75" d="100"/>
        </p:scale>
        <p:origin x="-7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9498031496061E-2"/>
          <c:y val="9.8214929981857158E-2"/>
          <c:w val="0.92926550196850388"/>
          <c:h val="0.725041232465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幹</c:v>
                </c:pt>
                <c:pt idx="1">
                  <c:v>舔</c:v>
                </c:pt>
                <c:pt idx="2">
                  <c:v>摸</c:v>
                </c:pt>
                <c:pt idx="3">
                  <c:v>出來</c:v>
                </c:pt>
                <c:pt idx="4">
                  <c:v>射</c:v>
                </c:pt>
                <c:pt idx="5">
                  <c:v>抽插</c:v>
                </c:pt>
                <c:pt idx="6">
                  <c:v>不行</c:v>
                </c:pt>
                <c:pt idx="7">
                  <c:v>忍不住</c:v>
                </c:pt>
                <c:pt idx="8">
                  <c:v>進來</c:v>
                </c:pt>
                <c:pt idx="9">
                  <c:v>做愛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70</c:v>
                </c:pt>
                <c:pt idx="1">
                  <c:v>54</c:v>
                </c:pt>
                <c:pt idx="2">
                  <c:v>52</c:v>
                </c:pt>
                <c:pt idx="3">
                  <c:v>43</c:v>
                </c:pt>
                <c:pt idx="4">
                  <c:v>37</c:v>
                </c:pt>
                <c:pt idx="5">
                  <c:v>34</c:v>
                </c:pt>
                <c:pt idx="6">
                  <c:v>33</c:v>
                </c:pt>
                <c:pt idx="7">
                  <c:v>29</c:v>
                </c:pt>
                <c:pt idx="8">
                  <c:v>28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7-41B9-B296-4D23E60D6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601183"/>
        <c:axId val="642595359"/>
      </c:barChart>
      <c:catAx>
        <c:axId val="642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595359"/>
        <c:crosses val="autoZero"/>
        <c:auto val="1"/>
        <c:lblAlgn val="ctr"/>
        <c:lblOffset val="100"/>
        <c:noMultiLvlLbl val="0"/>
      </c:catAx>
      <c:valAx>
        <c:axId val="64259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9498031496061E-2"/>
          <c:y val="9.8214929981857158E-2"/>
          <c:w val="0.92926550196850388"/>
          <c:h val="0.725041232465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感覺</c:v>
                </c:pt>
                <c:pt idx="1">
                  <c:v>高潮</c:v>
                </c:pt>
                <c:pt idx="2">
                  <c:v>學長</c:v>
                </c:pt>
                <c:pt idx="3">
                  <c:v>肉棒</c:v>
                </c:pt>
                <c:pt idx="4">
                  <c:v>大叔</c:v>
                </c:pt>
                <c:pt idx="5">
                  <c:v>小穴</c:v>
                </c:pt>
                <c:pt idx="6">
                  <c:v>大家</c:v>
                </c:pt>
                <c:pt idx="7">
                  <c:v>聲音</c:v>
                </c:pt>
                <c:pt idx="8">
                  <c:v>屁股</c:v>
                </c:pt>
                <c:pt idx="9">
                  <c:v>貓咪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83</c:v>
                </c:pt>
                <c:pt idx="1">
                  <c:v>60</c:v>
                </c:pt>
                <c:pt idx="2">
                  <c:v>50</c:v>
                </c:pt>
                <c:pt idx="3">
                  <c:v>48</c:v>
                </c:pt>
                <c:pt idx="4">
                  <c:v>43</c:v>
                </c:pt>
                <c:pt idx="5">
                  <c:v>39</c:v>
                </c:pt>
                <c:pt idx="6">
                  <c:v>32</c:v>
                </c:pt>
                <c:pt idx="7">
                  <c:v>29</c:v>
                </c:pt>
                <c:pt idx="8">
                  <c:v>27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7-41B9-B296-4D23E60D6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601183"/>
        <c:axId val="642595359"/>
      </c:barChart>
      <c:catAx>
        <c:axId val="642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595359"/>
        <c:crosses val="autoZero"/>
        <c:auto val="1"/>
        <c:lblAlgn val="ctr"/>
        <c:lblOffset val="100"/>
        <c:noMultiLvlLbl val="0"/>
      </c:catAx>
      <c:valAx>
        <c:axId val="64259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9498031496061E-2"/>
          <c:y val="9.8214929981857158E-2"/>
          <c:w val="0.92926550196850388"/>
          <c:h val="0.725041232465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好</c:v>
                </c:pt>
                <c:pt idx="1">
                  <c:v>舒服</c:v>
                </c:pt>
                <c:pt idx="2">
                  <c:v>突然</c:v>
                </c:pt>
                <c:pt idx="3">
                  <c:v>硬</c:v>
                </c:pt>
                <c:pt idx="4">
                  <c:v>痛</c:v>
                </c:pt>
                <c:pt idx="5">
                  <c:v>敏感</c:v>
                </c:pt>
                <c:pt idx="6">
                  <c:v>久</c:v>
                </c:pt>
                <c:pt idx="7">
                  <c:v>淫</c:v>
                </c:pt>
                <c:pt idx="8">
                  <c:v>害羞</c:v>
                </c:pt>
                <c:pt idx="9">
                  <c:v>緊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215</c:v>
                </c:pt>
                <c:pt idx="1">
                  <c:v>57</c:v>
                </c:pt>
                <c:pt idx="2">
                  <c:v>35</c:v>
                </c:pt>
                <c:pt idx="3">
                  <c:v>25</c:v>
                </c:pt>
                <c:pt idx="4">
                  <c:v>23</c:v>
                </c:pt>
                <c:pt idx="5">
                  <c:v>22</c:v>
                </c:pt>
                <c:pt idx="6">
                  <c:v>20</c:v>
                </c:pt>
                <c:pt idx="7">
                  <c:v>19</c:v>
                </c:pt>
                <c:pt idx="8">
                  <c:v>17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7-41B9-B296-4D23E60D6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601183"/>
        <c:axId val="642595359"/>
      </c:barChart>
      <c:catAx>
        <c:axId val="642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595359"/>
        <c:crosses val="autoZero"/>
        <c:auto val="1"/>
        <c:lblAlgn val="ctr"/>
        <c:lblOffset val="100"/>
        <c:noMultiLvlLbl val="0"/>
      </c:catAx>
      <c:valAx>
        <c:axId val="64259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9498031496061E-2"/>
          <c:y val="9.8214929981857158E-2"/>
          <c:w val="0.92926550196850388"/>
          <c:h val="0.725041232465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養</c:v>
                </c:pt>
                <c:pt idx="1">
                  <c:v>知道</c:v>
                </c:pt>
                <c:pt idx="2">
                  <c:v>吃</c:v>
                </c:pt>
                <c:pt idx="3">
                  <c:v>可愛</c:v>
                </c:pt>
                <c:pt idx="4">
                  <c:v>幫</c:v>
                </c:pt>
                <c:pt idx="5">
                  <c:v>叫</c:v>
                </c:pt>
                <c:pt idx="6">
                  <c:v>睡</c:v>
                </c:pt>
                <c:pt idx="7">
                  <c:v>沒</c:v>
                </c:pt>
                <c:pt idx="8">
                  <c:v>看到</c:v>
                </c:pt>
                <c:pt idx="9">
                  <c:v>超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62</c:v>
                </c:pt>
                <c:pt idx="1">
                  <c:v>45</c:v>
                </c:pt>
                <c:pt idx="2">
                  <c:v>45</c:v>
                </c:pt>
                <c:pt idx="3">
                  <c:v>41</c:v>
                </c:pt>
                <c:pt idx="4">
                  <c:v>41</c:v>
                </c:pt>
                <c:pt idx="5">
                  <c:v>38</c:v>
                </c:pt>
                <c:pt idx="6">
                  <c:v>37</c:v>
                </c:pt>
                <c:pt idx="7">
                  <c:v>36</c:v>
                </c:pt>
                <c:pt idx="8">
                  <c:v>36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7-41B9-B296-4D23E60D6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601183"/>
        <c:axId val="642595359"/>
      </c:barChart>
      <c:catAx>
        <c:axId val="642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595359"/>
        <c:crosses val="autoZero"/>
        <c:auto val="1"/>
        <c:lblAlgn val="ctr"/>
        <c:lblOffset val="100"/>
        <c:noMultiLvlLbl val="0"/>
      </c:catAx>
      <c:valAx>
        <c:axId val="64259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9498031496061E-2"/>
          <c:y val="9.8214929981857158E-2"/>
          <c:w val="0.92926550196850388"/>
          <c:h val="0.725041232465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貓</c:v>
                </c:pt>
                <c:pt idx="1">
                  <c:v>人類</c:v>
                </c:pt>
                <c:pt idx="2">
                  <c:v>時候</c:v>
                </c:pt>
                <c:pt idx="3">
                  <c:v>狗</c:v>
                </c:pt>
                <c:pt idx="4">
                  <c:v>人</c:v>
                </c:pt>
                <c:pt idx="5">
                  <c:v>貓咪</c:v>
                </c:pt>
                <c:pt idx="6">
                  <c:v>大家</c:v>
                </c:pt>
                <c:pt idx="7">
                  <c:v>小黑貓</c:v>
                </c:pt>
                <c:pt idx="8">
                  <c:v>媽</c:v>
                </c:pt>
                <c:pt idx="9">
                  <c:v>照片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135</c:v>
                </c:pt>
                <c:pt idx="1">
                  <c:v>49</c:v>
                </c:pt>
                <c:pt idx="2">
                  <c:v>47</c:v>
                </c:pt>
                <c:pt idx="3">
                  <c:v>45</c:v>
                </c:pt>
                <c:pt idx="4">
                  <c:v>44</c:v>
                </c:pt>
                <c:pt idx="5">
                  <c:v>41</c:v>
                </c:pt>
                <c:pt idx="6">
                  <c:v>37</c:v>
                </c:pt>
                <c:pt idx="7">
                  <c:v>32</c:v>
                </c:pt>
                <c:pt idx="8">
                  <c:v>27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7-41B9-B296-4D23E60D6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601183"/>
        <c:axId val="642595359"/>
      </c:barChart>
      <c:catAx>
        <c:axId val="642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595359"/>
        <c:crosses val="autoZero"/>
        <c:auto val="1"/>
        <c:lblAlgn val="ctr"/>
        <c:lblOffset val="100"/>
        <c:noMultiLvlLbl val="0"/>
      </c:catAx>
      <c:valAx>
        <c:axId val="64259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9498031496061E-2"/>
          <c:y val="9.8214929981857158E-2"/>
          <c:w val="0.92926550196850388"/>
          <c:h val="0.725041232465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好</c:v>
                </c:pt>
                <c:pt idx="1">
                  <c:v>大</c:v>
                </c:pt>
                <c:pt idx="2">
                  <c:v>小</c:v>
                </c:pt>
                <c:pt idx="3">
                  <c:v>完全</c:v>
                </c:pt>
                <c:pt idx="4">
                  <c:v>冷</c:v>
                </c:pt>
                <c:pt idx="5">
                  <c:v>平常</c:v>
                </c:pt>
                <c:pt idx="6">
                  <c:v>新</c:v>
                </c:pt>
                <c:pt idx="7">
                  <c:v>快</c:v>
                </c:pt>
                <c:pt idx="8">
                  <c:v>直接</c:v>
                </c:pt>
                <c:pt idx="9">
                  <c:v>久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67</c:v>
                </c:pt>
                <c:pt idx="1">
                  <c:v>35</c:v>
                </c:pt>
                <c:pt idx="2">
                  <c:v>26</c:v>
                </c:pt>
                <c:pt idx="3">
                  <c:v>17</c:v>
                </c:pt>
                <c:pt idx="4">
                  <c:v>17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7-41B9-B296-4D23E60D6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601183"/>
        <c:axId val="642595359"/>
      </c:barChart>
      <c:catAx>
        <c:axId val="6426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595359"/>
        <c:crosses val="autoZero"/>
        <c:auto val="1"/>
        <c:lblAlgn val="ctr"/>
        <c:lblOffset val="100"/>
        <c:noMultiLvlLbl val="0"/>
      </c:catAx>
      <c:valAx>
        <c:axId val="64259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426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719E-4314-46F3-B3FC-41349AF62834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84ADD-D950-4029-A99B-4B11A22FE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2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EE59C-3B2D-4513-AC46-7C0CA58BB25C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587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0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6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1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3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84ADD-D950-4029-A99B-4B11A22FEC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02485" y="1526733"/>
            <a:ext cx="1248750" cy="9787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450453">
            <a:off x="8140822" y="2711098"/>
            <a:ext cx="2454985" cy="13594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521860" y="3054890"/>
            <a:ext cx="1361250" cy="13162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114" y="2234577"/>
            <a:ext cx="5189748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391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1144" y="2714195"/>
            <a:ext cx="6393031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231144" y="3560292"/>
            <a:ext cx="639303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34454" y="1399076"/>
            <a:ext cx="2396690" cy="4067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40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0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1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10344" y="879565"/>
            <a:ext cx="368010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defTabSz="914377">
              <a:buNone/>
              <a:defRPr lang="zh-CN" altLang="en-US" b="1" dirty="0" smtClean="0">
                <a:solidFill>
                  <a:schemeClr val="accent4"/>
                </a:solidFill>
                <a:cs typeface="+mn-ea"/>
              </a:defRPr>
            </a:lvl1pPr>
          </a:lstStyle>
          <a:p>
            <a:pPr marL="0" lvl="0" defTabSz="914377"/>
            <a:r>
              <a:rPr lang="zh-CN" altLang="en-US" dirty="0"/>
              <a:t>点击此处添加标题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610344" y="1328236"/>
            <a:ext cx="36801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defTabSz="914377">
              <a:buNone/>
              <a:defRPr lang="zh-CN" altLang="en-US" sz="1600" b="1" dirty="0" smtClean="0">
                <a:solidFill>
                  <a:schemeClr val="accent4"/>
                </a:solidFill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777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9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_2">
    <p:bg>
      <p:bgPr>
        <a:gradFill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9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92114" y="2234577"/>
            <a:ext cx="5189748" cy="1678408"/>
          </a:xfrm>
        </p:spPr>
        <p:txBody>
          <a:bodyPr/>
          <a:lstStyle/>
          <a:p>
            <a:r>
              <a:rPr lang="zh-TW" altLang="en-US" dirty="0">
                <a:solidFill>
                  <a:schemeClr val="accent4"/>
                </a:solidFill>
              </a:rPr>
              <a:t>關聯</a:t>
            </a:r>
            <a:r>
              <a:rPr lang="zh-TW" altLang="en-US" dirty="0" smtClean="0">
                <a:solidFill>
                  <a:schemeClr val="accent4"/>
                </a:solidFill>
              </a:rPr>
              <a:t>演算法</a:t>
            </a:r>
            <a:endParaRPr lang="en-US" altLang="zh-TW" dirty="0" smtClean="0">
              <a:solidFill>
                <a:schemeClr val="accent4"/>
              </a:solidFill>
            </a:endParaRP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99CC"/>
                </a:solidFill>
              </a:rPr>
              <a:t>DCARD</a:t>
            </a:r>
            <a:r>
              <a:rPr lang="zh-TW" altLang="en-US" sz="2400" dirty="0" smtClean="0">
                <a:solidFill>
                  <a:srgbClr val="FF99CC"/>
                </a:solidFill>
              </a:rPr>
              <a:t>常見</a:t>
            </a:r>
            <a:r>
              <a:rPr lang="zh-TW" altLang="en-US" sz="2400" dirty="0">
                <a:solidFill>
                  <a:srgbClr val="FF99CC"/>
                </a:solidFill>
              </a:rPr>
              <a:t>字詞組合</a:t>
            </a:r>
            <a:endParaRPr lang="en-US" altLang="zh-CN" sz="2400" dirty="0">
              <a:solidFill>
                <a:srgbClr val="FF99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2424838">
            <a:off x="9112183" y="3251177"/>
            <a:ext cx="98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PRESENTED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BY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OfficePLUS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6127" y="3883891"/>
            <a:ext cx="16017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 smtClean="0">
                <a:ln w="1905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9487</a:t>
            </a:r>
            <a:endParaRPr lang="zh-TW" altLang="en-US" sz="4800" b="1" cap="none" spc="0" dirty="0">
              <a:ln w="19050">
                <a:solidFill>
                  <a:schemeClr val="accent1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34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584560"/>
            <a:ext cx="10645976" cy="54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1959459" y="4898741"/>
            <a:ext cx="2703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 </a:t>
            </a:r>
            <a:r>
              <a:rPr lang="en-US" altLang="zh-CN" b="1" kern="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Dcard</a:t>
            </a: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寵物板文章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1" y="4375951"/>
            <a:ext cx="2137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ARFF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存檔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8143421" y="2552543"/>
            <a:ext cx="3170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sz="2400" b="1" kern="0" dirty="0" smtClean="0">
                <a:solidFill>
                  <a:srgbClr val="FF99CC"/>
                </a:solidFill>
                <a:latin typeface="+mn-lt"/>
                <a:ea typeface="+mn-ea"/>
                <a:cs typeface="+mn-ea"/>
                <a:sym typeface="+mn-lt"/>
              </a:rPr>
              <a:t>過濾字詞</a:t>
            </a:r>
            <a:endParaRPr lang="zh-TW" altLang="en-US" sz="2400" b="1" kern="0" dirty="0">
              <a:solidFill>
                <a:srgbClr val="FF99C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2028141" y="3071153"/>
            <a:ext cx="2345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設定字典</a:t>
            </a:r>
            <a:r>
              <a:rPr lang="en-US" altLang="zh-TW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爬文數量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204264" y="891602"/>
            <a:ext cx="3680109" cy="480131"/>
          </a:xfrm>
        </p:spPr>
        <p:txBody>
          <a:bodyPr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5"/>
          <a:stretch/>
        </p:blipFill>
        <p:spPr>
          <a:xfrm>
            <a:off x="843885" y="709061"/>
            <a:ext cx="10399079" cy="52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6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873581" y="900148"/>
            <a:ext cx="3680109" cy="480131"/>
          </a:xfrm>
        </p:spPr>
        <p:txBody>
          <a:bodyPr/>
          <a:lstStyle/>
          <a:p>
            <a:r>
              <a:rPr lang="zh-TW" altLang="en-US" dirty="0"/>
              <a:t>分詞與詞性套件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35" y="2348910"/>
            <a:ext cx="544761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46" b="39793"/>
          <a:stretch/>
        </p:blipFill>
        <p:spPr>
          <a:xfrm>
            <a:off x="678874" y="581891"/>
            <a:ext cx="10764981" cy="55671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81455" y="967230"/>
            <a:ext cx="1676890" cy="361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88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1959459" y="4898741"/>
            <a:ext cx="2703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 </a:t>
            </a:r>
            <a:r>
              <a:rPr lang="en-US" altLang="zh-CN" b="1" kern="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Dcard</a:t>
            </a: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寵物板文章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1" y="4375951"/>
            <a:ext cx="213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ARFF</a:t>
            </a: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存檔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8143421" y="2552543"/>
            <a:ext cx="317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過濾字詞</a:t>
            </a:r>
            <a:endParaRPr lang="zh-TW" altLang="en-US" b="1" kern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2028141" y="3071153"/>
            <a:ext cx="2345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設定字典</a:t>
            </a:r>
            <a:r>
              <a:rPr lang="en-US" altLang="zh-TW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爬文數量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204264" y="891602"/>
            <a:ext cx="3680109" cy="480131"/>
          </a:xfrm>
        </p:spPr>
        <p:txBody>
          <a:bodyPr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9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6"/>
          <a:stretch/>
        </p:blipFill>
        <p:spPr>
          <a:xfrm>
            <a:off x="803557" y="661356"/>
            <a:ext cx="10470579" cy="52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30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8714" y="2625279"/>
            <a:ext cx="855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TW" sz="5400" b="1" kern="0" dirty="0" err="1">
                <a:solidFill>
                  <a:schemeClr val="bg1"/>
                </a:solidFill>
                <a:cs typeface="+mn-ea"/>
                <a:sym typeface="+mn-lt"/>
              </a:rPr>
              <a:t>Dcard</a:t>
            </a:r>
            <a:r>
              <a:rPr lang="en-US" altLang="zh-TW" sz="5400" b="1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TW" altLang="en-US" sz="5400" b="1" kern="0" dirty="0" smtClean="0">
                <a:solidFill>
                  <a:schemeClr val="bg1"/>
                </a:solidFill>
                <a:cs typeface="+mn-ea"/>
                <a:sym typeface="+mn-lt"/>
              </a:rPr>
              <a:t>西斯板</a:t>
            </a:r>
            <a:endParaRPr lang="en-US" altLang="zh-TW" sz="5400" b="1" kern="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 defTabSz="914400">
              <a:defRPr/>
            </a:pPr>
            <a:r>
              <a:rPr lang="zh-TW" altLang="en-US" sz="3600" b="1" kern="0" dirty="0" smtClean="0">
                <a:solidFill>
                  <a:schemeClr val="bg1"/>
                </a:solidFill>
                <a:cs typeface="+mn-ea"/>
                <a:sym typeface="+mn-lt"/>
              </a:rPr>
              <a:t>常用字</a:t>
            </a:r>
            <a:r>
              <a:rPr lang="zh-TW" altLang="en-US" sz="3600" b="1" kern="0" dirty="0">
                <a:solidFill>
                  <a:schemeClr val="bg1"/>
                </a:solidFill>
                <a:cs typeface="+mn-ea"/>
                <a:sym typeface="+mn-lt"/>
              </a:rPr>
              <a:t>詞分析</a:t>
            </a:r>
            <a:endParaRPr lang="zh-TW" altLang="en-US" sz="3600" b="1" kern="0" noProof="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35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806199" y="3093695"/>
            <a:ext cx="2439275" cy="2846149"/>
            <a:chOff x="6087954" y="1193644"/>
            <a:chExt cx="3911602" cy="4564062"/>
          </a:xfrm>
        </p:grpSpPr>
        <p:sp>
          <p:nvSpPr>
            <p:cNvPr id="6" name="任意多边形 16"/>
            <p:cNvSpPr>
              <a:spLocks noChangeArrowheads="1"/>
            </p:cNvSpPr>
            <p:nvPr/>
          </p:nvSpPr>
          <p:spPr bwMode="auto">
            <a:xfrm>
              <a:off x="7678067" y="1193644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2B2B2B"/>
              </a:bgClr>
            </a:pattFill>
            <a:ln>
              <a:noFill/>
            </a:ln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19"/>
            <p:cNvSpPr>
              <a:spLocks noChangeArrowheads="1"/>
            </p:cNvSpPr>
            <p:nvPr/>
          </p:nvSpPr>
          <p:spPr bwMode="auto">
            <a:xfrm>
              <a:off x="6803765" y="2629727"/>
              <a:ext cx="154852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21"/>
            <p:cNvSpPr>
              <a:spLocks noChangeArrowheads="1"/>
            </p:cNvSpPr>
            <p:nvPr/>
          </p:nvSpPr>
          <p:spPr bwMode="auto">
            <a:xfrm>
              <a:off x="8470080" y="2686877"/>
              <a:ext cx="152947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22"/>
            <p:cNvSpPr>
              <a:spLocks noChangeArrowheads="1"/>
            </p:cNvSpPr>
            <p:nvPr/>
          </p:nvSpPr>
          <p:spPr bwMode="auto">
            <a:xfrm>
              <a:off x="7678069" y="4065809"/>
              <a:ext cx="1472326" cy="16156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24"/>
            <p:cNvSpPr>
              <a:spLocks noChangeArrowheads="1"/>
            </p:cNvSpPr>
            <p:nvPr/>
          </p:nvSpPr>
          <p:spPr bwMode="auto">
            <a:xfrm>
              <a:off x="6087954" y="4065809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bg1"/>
              </a:fgClr>
              <a:bgClr>
                <a:srgbClr val="2B2B2B"/>
              </a:bgClr>
            </a:pattFill>
            <a:ln w="12700" cap="flat" cmpd="sng">
              <a:noFill/>
              <a:bevel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512" y="2985017"/>
              <a:ext cx="631455" cy="9813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883560" y="3117135"/>
              <a:ext cx="1719326" cy="74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FUCK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800539" y="4553218"/>
              <a:ext cx="1298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LICK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01390" y="897639"/>
            <a:ext cx="3680109" cy="480131"/>
          </a:xfrm>
        </p:spPr>
        <p:txBody>
          <a:bodyPr/>
          <a:lstStyle/>
          <a:p>
            <a:r>
              <a:rPr lang="zh-TW" altLang="en-US" dirty="0" smtClean="0"/>
              <a:t>動詞</a:t>
            </a:r>
            <a:endParaRPr lang="zh-CN" altLang="en-US" dirty="0"/>
          </a:p>
        </p:txBody>
      </p:sp>
      <p:graphicFrame>
        <p:nvGraphicFramePr>
          <p:cNvPr id="24" name="圖表 23"/>
          <p:cNvGraphicFramePr/>
          <p:nvPr>
            <p:extLst>
              <p:ext uri="{D42A27DB-BD31-4B8C-83A1-F6EECF244321}">
                <p14:modId xmlns:p14="http://schemas.microsoft.com/office/powerpoint/2010/main" val="884425158"/>
              </p:ext>
            </p:extLst>
          </p:nvPr>
        </p:nvGraphicFramePr>
        <p:xfrm>
          <a:off x="720437" y="1377770"/>
          <a:ext cx="8068446" cy="474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3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367509" y="3758768"/>
            <a:ext cx="2013167" cy="2348966"/>
            <a:chOff x="6087954" y="1193644"/>
            <a:chExt cx="3911602" cy="4564062"/>
          </a:xfrm>
        </p:grpSpPr>
        <p:sp>
          <p:nvSpPr>
            <p:cNvPr id="6" name="任意多边形 16"/>
            <p:cNvSpPr>
              <a:spLocks noChangeArrowheads="1"/>
            </p:cNvSpPr>
            <p:nvPr/>
          </p:nvSpPr>
          <p:spPr bwMode="auto">
            <a:xfrm>
              <a:off x="7678067" y="1193644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2B2B2B"/>
              </a:bgClr>
            </a:pattFill>
            <a:ln>
              <a:noFill/>
            </a:ln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19"/>
            <p:cNvSpPr>
              <a:spLocks noChangeArrowheads="1"/>
            </p:cNvSpPr>
            <p:nvPr/>
          </p:nvSpPr>
          <p:spPr bwMode="auto">
            <a:xfrm>
              <a:off x="6803765" y="2629727"/>
              <a:ext cx="154852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21"/>
            <p:cNvSpPr>
              <a:spLocks noChangeArrowheads="1"/>
            </p:cNvSpPr>
            <p:nvPr/>
          </p:nvSpPr>
          <p:spPr bwMode="auto">
            <a:xfrm>
              <a:off x="8470080" y="2686877"/>
              <a:ext cx="152947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22"/>
            <p:cNvSpPr>
              <a:spLocks noChangeArrowheads="1"/>
            </p:cNvSpPr>
            <p:nvPr/>
          </p:nvSpPr>
          <p:spPr bwMode="auto">
            <a:xfrm>
              <a:off x="7678069" y="4065809"/>
              <a:ext cx="1472326" cy="16156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24"/>
            <p:cNvSpPr>
              <a:spLocks noChangeArrowheads="1"/>
            </p:cNvSpPr>
            <p:nvPr/>
          </p:nvSpPr>
          <p:spPr bwMode="auto">
            <a:xfrm>
              <a:off x="6087954" y="4065809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bg1"/>
              </a:fgClr>
              <a:bgClr>
                <a:srgbClr val="2B2B2B"/>
              </a:bgClr>
            </a:pattFill>
            <a:ln w="12700" cap="flat" cmpd="sng">
              <a:noFill/>
              <a:bevel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512" y="2985017"/>
              <a:ext cx="631455" cy="9813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873796" y="3055740"/>
              <a:ext cx="1924644" cy="89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FEEL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54547" y="4459654"/>
              <a:ext cx="2251495" cy="89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HIGH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01390" y="897639"/>
            <a:ext cx="3680109" cy="480131"/>
          </a:xfrm>
        </p:spPr>
        <p:txBody>
          <a:bodyPr/>
          <a:lstStyle/>
          <a:p>
            <a:r>
              <a:rPr lang="zh-TW" altLang="en-US" dirty="0" smtClean="0"/>
              <a:t>名詞</a:t>
            </a:r>
            <a:endParaRPr lang="zh-CN" altLang="en-US" dirty="0"/>
          </a:p>
        </p:txBody>
      </p:sp>
      <p:graphicFrame>
        <p:nvGraphicFramePr>
          <p:cNvPr id="24" name="圖表 23"/>
          <p:cNvGraphicFramePr/>
          <p:nvPr>
            <p:extLst>
              <p:ext uri="{D42A27DB-BD31-4B8C-83A1-F6EECF244321}">
                <p14:modId xmlns:p14="http://schemas.microsoft.com/office/powerpoint/2010/main" val="2941895575"/>
              </p:ext>
            </p:extLst>
          </p:nvPr>
        </p:nvGraphicFramePr>
        <p:xfrm>
          <a:off x="665018" y="1736024"/>
          <a:ext cx="8518290" cy="4371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095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31144" y="2714195"/>
            <a:ext cx="6393031" cy="840230"/>
          </a:xfrm>
        </p:spPr>
        <p:txBody>
          <a:bodyPr/>
          <a:lstStyle/>
          <a:p>
            <a:r>
              <a:rPr lang="zh-TW" altLang="en-US" dirty="0"/>
              <a:t>簡介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31144" y="3560292"/>
            <a:ext cx="6393031" cy="590931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3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245886" y="3660073"/>
            <a:ext cx="2099529" cy="2449733"/>
            <a:chOff x="6087954" y="1193644"/>
            <a:chExt cx="3911602" cy="4564062"/>
          </a:xfrm>
        </p:grpSpPr>
        <p:sp>
          <p:nvSpPr>
            <p:cNvPr id="6" name="任意多边形 16"/>
            <p:cNvSpPr>
              <a:spLocks noChangeArrowheads="1"/>
            </p:cNvSpPr>
            <p:nvPr/>
          </p:nvSpPr>
          <p:spPr bwMode="auto">
            <a:xfrm>
              <a:off x="7678067" y="1193644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2B2B2B"/>
              </a:bgClr>
            </a:pattFill>
            <a:ln>
              <a:noFill/>
            </a:ln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19"/>
            <p:cNvSpPr>
              <a:spLocks noChangeArrowheads="1"/>
            </p:cNvSpPr>
            <p:nvPr/>
          </p:nvSpPr>
          <p:spPr bwMode="auto">
            <a:xfrm>
              <a:off x="6803765" y="2629727"/>
              <a:ext cx="154852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21"/>
            <p:cNvSpPr>
              <a:spLocks noChangeArrowheads="1"/>
            </p:cNvSpPr>
            <p:nvPr/>
          </p:nvSpPr>
          <p:spPr bwMode="auto">
            <a:xfrm>
              <a:off x="8470080" y="2686877"/>
              <a:ext cx="152947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22"/>
            <p:cNvSpPr>
              <a:spLocks noChangeArrowheads="1"/>
            </p:cNvSpPr>
            <p:nvPr/>
          </p:nvSpPr>
          <p:spPr bwMode="auto">
            <a:xfrm>
              <a:off x="7678069" y="4065809"/>
              <a:ext cx="1472326" cy="16156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24"/>
            <p:cNvSpPr>
              <a:spLocks noChangeArrowheads="1"/>
            </p:cNvSpPr>
            <p:nvPr/>
          </p:nvSpPr>
          <p:spPr bwMode="auto">
            <a:xfrm>
              <a:off x="6087954" y="4065809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bg1"/>
              </a:fgClr>
              <a:bgClr>
                <a:srgbClr val="2B2B2B"/>
              </a:bgClr>
            </a:pattFill>
            <a:ln w="12700" cap="flat" cmpd="sng">
              <a:noFill/>
              <a:bevel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512" y="2985017"/>
              <a:ext cx="631455" cy="9813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632616" y="2997539"/>
              <a:ext cx="2090905" cy="86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GOOD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07396" y="4481696"/>
              <a:ext cx="2099530" cy="86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kern="0" noProof="0" dirty="0" smtClean="0">
                  <a:solidFill>
                    <a:schemeClr val="bg1"/>
                  </a:solidFill>
                  <a:cs typeface="+mn-ea"/>
                  <a:sym typeface="+mn-lt"/>
                </a:rPr>
                <a:t>COMF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01390" y="897639"/>
            <a:ext cx="3680109" cy="480131"/>
          </a:xfrm>
        </p:spPr>
        <p:txBody>
          <a:bodyPr/>
          <a:lstStyle/>
          <a:p>
            <a:r>
              <a:rPr lang="zh-TW" altLang="en-US" dirty="0" smtClean="0"/>
              <a:t>形容詞</a:t>
            </a:r>
            <a:endParaRPr lang="zh-CN" altLang="en-US" dirty="0"/>
          </a:p>
        </p:txBody>
      </p:sp>
      <p:graphicFrame>
        <p:nvGraphicFramePr>
          <p:cNvPr id="24" name="圖表 23"/>
          <p:cNvGraphicFramePr/>
          <p:nvPr>
            <p:extLst>
              <p:ext uri="{D42A27DB-BD31-4B8C-83A1-F6EECF244321}">
                <p14:modId xmlns:p14="http://schemas.microsoft.com/office/powerpoint/2010/main" val="3736090"/>
              </p:ext>
            </p:extLst>
          </p:nvPr>
        </p:nvGraphicFramePr>
        <p:xfrm>
          <a:off x="675837" y="1377770"/>
          <a:ext cx="8313705" cy="47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24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zh-CN" altLang="en-US" sz="30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8714" y="2625279"/>
            <a:ext cx="855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TW" sz="5400" b="1" kern="0" dirty="0" err="1">
                <a:solidFill>
                  <a:schemeClr val="bg1"/>
                </a:solidFill>
                <a:cs typeface="+mn-ea"/>
                <a:sym typeface="+mn-lt"/>
              </a:rPr>
              <a:t>Dcard</a:t>
            </a:r>
            <a:r>
              <a:rPr lang="en-US" altLang="zh-TW" sz="5400" b="1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TW" altLang="en-US" sz="5400" b="1" kern="0" dirty="0" smtClean="0">
                <a:solidFill>
                  <a:schemeClr val="bg1"/>
                </a:solidFill>
                <a:cs typeface="+mn-ea"/>
                <a:sym typeface="+mn-lt"/>
              </a:rPr>
              <a:t>寵物板</a:t>
            </a:r>
            <a:endParaRPr lang="en-US" altLang="zh-TW" sz="5400" b="1" kern="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 defTabSz="914400">
              <a:defRPr/>
            </a:pPr>
            <a:r>
              <a:rPr lang="zh-TW" altLang="en-US" sz="3600" b="1" kern="0" dirty="0" smtClean="0">
                <a:solidFill>
                  <a:schemeClr val="bg1"/>
                </a:solidFill>
                <a:cs typeface="+mn-ea"/>
                <a:sym typeface="+mn-lt"/>
              </a:rPr>
              <a:t>常用字</a:t>
            </a:r>
            <a:r>
              <a:rPr lang="zh-TW" altLang="en-US" sz="3600" b="1" kern="0" dirty="0">
                <a:solidFill>
                  <a:schemeClr val="bg1"/>
                </a:solidFill>
                <a:cs typeface="+mn-ea"/>
                <a:sym typeface="+mn-lt"/>
              </a:rPr>
              <a:t>詞分析</a:t>
            </a:r>
            <a:endParaRPr lang="zh-TW" altLang="en-US" sz="3600" b="1" kern="0" noProof="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7141470" y="1137704"/>
            <a:ext cx="3911602" cy="4564062"/>
            <a:chOff x="6087954" y="1193644"/>
            <a:chExt cx="3911602" cy="4564062"/>
          </a:xfrm>
        </p:grpSpPr>
        <p:sp>
          <p:nvSpPr>
            <p:cNvPr id="6" name="任意多边形 16"/>
            <p:cNvSpPr>
              <a:spLocks noChangeArrowheads="1"/>
            </p:cNvSpPr>
            <p:nvPr/>
          </p:nvSpPr>
          <p:spPr bwMode="auto">
            <a:xfrm>
              <a:off x="7678067" y="1193644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2B2B2B"/>
              </a:bgClr>
            </a:pattFill>
            <a:ln>
              <a:noFill/>
            </a:ln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19"/>
            <p:cNvSpPr>
              <a:spLocks noChangeArrowheads="1"/>
            </p:cNvSpPr>
            <p:nvPr/>
          </p:nvSpPr>
          <p:spPr bwMode="auto">
            <a:xfrm>
              <a:off x="6803765" y="2629727"/>
              <a:ext cx="154852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21"/>
            <p:cNvSpPr>
              <a:spLocks noChangeArrowheads="1"/>
            </p:cNvSpPr>
            <p:nvPr/>
          </p:nvSpPr>
          <p:spPr bwMode="auto">
            <a:xfrm>
              <a:off x="8470080" y="2686877"/>
              <a:ext cx="152947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22"/>
            <p:cNvSpPr>
              <a:spLocks noChangeArrowheads="1"/>
            </p:cNvSpPr>
            <p:nvPr/>
          </p:nvSpPr>
          <p:spPr bwMode="auto">
            <a:xfrm>
              <a:off x="7678069" y="4065809"/>
              <a:ext cx="1472326" cy="16156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24"/>
            <p:cNvSpPr>
              <a:spLocks noChangeArrowheads="1"/>
            </p:cNvSpPr>
            <p:nvPr/>
          </p:nvSpPr>
          <p:spPr bwMode="auto">
            <a:xfrm>
              <a:off x="6087954" y="4065809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bg1"/>
              </a:fgClr>
              <a:bgClr>
                <a:srgbClr val="2B2B2B"/>
              </a:bgClr>
            </a:pattFill>
            <a:ln w="12700" cap="flat" cmpd="sng">
              <a:noFill/>
              <a:bevel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512" y="2985017"/>
              <a:ext cx="631455" cy="9813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195611" y="3233344"/>
              <a:ext cx="1298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KEEP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845058" y="4638035"/>
              <a:ext cx="1298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KNOW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01390" y="897639"/>
            <a:ext cx="3680109" cy="480131"/>
          </a:xfrm>
        </p:spPr>
        <p:txBody>
          <a:bodyPr/>
          <a:lstStyle/>
          <a:p>
            <a:r>
              <a:rPr lang="zh-TW" altLang="en-US" dirty="0" smtClean="0"/>
              <a:t>動詞</a:t>
            </a:r>
            <a:endParaRPr lang="zh-CN" altLang="en-US" dirty="0"/>
          </a:p>
        </p:txBody>
      </p:sp>
      <p:graphicFrame>
        <p:nvGraphicFramePr>
          <p:cNvPr id="24" name="圖表 23"/>
          <p:cNvGraphicFramePr/>
          <p:nvPr/>
        </p:nvGraphicFramePr>
        <p:xfrm>
          <a:off x="675838" y="2105722"/>
          <a:ext cx="6045200" cy="420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49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7141470" y="1137704"/>
            <a:ext cx="3911602" cy="4564062"/>
            <a:chOff x="6087954" y="1193644"/>
            <a:chExt cx="3911602" cy="4564062"/>
          </a:xfrm>
        </p:grpSpPr>
        <p:sp>
          <p:nvSpPr>
            <p:cNvPr id="6" name="任意多边形 16"/>
            <p:cNvSpPr>
              <a:spLocks noChangeArrowheads="1"/>
            </p:cNvSpPr>
            <p:nvPr/>
          </p:nvSpPr>
          <p:spPr bwMode="auto">
            <a:xfrm>
              <a:off x="7678067" y="1193644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2B2B2B"/>
              </a:bgClr>
            </a:pattFill>
            <a:ln>
              <a:noFill/>
            </a:ln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19"/>
            <p:cNvSpPr>
              <a:spLocks noChangeArrowheads="1"/>
            </p:cNvSpPr>
            <p:nvPr/>
          </p:nvSpPr>
          <p:spPr bwMode="auto">
            <a:xfrm>
              <a:off x="6803765" y="2629727"/>
              <a:ext cx="154852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21"/>
            <p:cNvSpPr>
              <a:spLocks noChangeArrowheads="1"/>
            </p:cNvSpPr>
            <p:nvPr/>
          </p:nvSpPr>
          <p:spPr bwMode="auto">
            <a:xfrm>
              <a:off x="8470080" y="2686877"/>
              <a:ext cx="152947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22"/>
            <p:cNvSpPr>
              <a:spLocks noChangeArrowheads="1"/>
            </p:cNvSpPr>
            <p:nvPr/>
          </p:nvSpPr>
          <p:spPr bwMode="auto">
            <a:xfrm>
              <a:off x="7678069" y="4065809"/>
              <a:ext cx="1472326" cy="16156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24"/>
            <p:cNvSpPr>
              <a:spLocks noChangeArrowheads="1"/>
            </p:cNvSpPr>
            <p:nvPr/>
          </p:nvSpPr>
          <p:spPr bwMode="auto">
            <a:xfrm>
              <a:off x="6087954" y="4065809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bg1"/>
              </a:fgClr>
              <a:bgClr>
                <a:srgbClr val="2B2B2B"/>
              </a:bgClr>
            </a:pattFill>
            <a:ln w="12700" cap="flat" cmpd="sng">
              <a:noFill/>
              <a:bevel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512" y="2985017"/>
              <a:ext cx="631455" cy="9813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72162" y="3112151"/>
              <a:ext cx="151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貓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+</a:t>
              </a: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貓咪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=176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30086" y="4498730"/>
              <a:ext cx="16820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人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+</a:t>
              </a: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人類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=93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01390" y="897639"/>
            <a:ext cx="3680109" cy="480131"/>
          </a:xfrm>
        </p:spPr>
        <p:txBody>
          <a:bodyPr/>
          <a:lstStyle/>
          <a:p>
            <a:r>
              <a:rPr lang="zh-TW" altLang="en-US" dirty="0" smtClean="0"/>
              <a:t>名詞</a:t>
            </a:r>
            <a:endParaRPr lang="zh-CN" altLang="en-US" dirty="0"/>
          </a:p>
        </p:txBody>
      </p:sp>
      <p:graphicFrame>
        <p:nvGraphicFramePr>
          <p:cNvPr id="24" name="圖表 23"/>
          <p:cNvGraphicFramePr/>
          <p:nvPr>
            <p:extLst>
              <p:ext uri="{D42A27DB-BD31-4B8C-83A1-F6EECF244321}">
                <p14:modId xmlns:p14="http://schemas.microsoft.com/office/powerpoint/2010/main" val="735289376"/>
              </p:ext>
            </p:extLst>
          </p:nvPr>
        </p:nvGraphicFramePr>
        <p:xfrm>
          <a:off x="675838" y="2105722"/>
          <a:ext cx="6045200" cy="420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10624582" y="5758917"/>
            <a:ext cx="87283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狗</a:t>
            </a:r>
            <a:r>
              <a:rPr lang="en-US" altLang="zh-TW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=45</a:t>
            </a:r>
            <a:endParaRPr lang="zh-TW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06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7141470" y="1137704"/>
            <a:ext cx="3911602" cy="4564062"/>
            <a:chOff x="6087954" y="1193644"/>
            <a:chExt cx="3911602" cy="4564062"/>
          </a:xfrm>
        </p:grpSpPr>
        <p:sp>
          <p:nvSpPr>
            <p:cNvPr id="6" name="任意多边形 16"/>
            <p:cNvSpPr>
              <a:spLocks noChangeArrowheads="1"/>
            </p:cNvSpPr>
            <p:nvPr/>
          </p:nvSpPr>
          <p:spPr bwMode="auto">
            <a:xfrm>
              <a:off x="7678067" y="1193644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2B2B2B"/>
              </a:bgClr>
            </a:pattFill>
            <a:ln>
              <a:noFill/>
            </a:ln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19"/>
            <p:cNvSpPr>
              <a:spLocks noChangeArrowheads="1"/>
            </p:cNvSpPr>
            <p:nvPr/>
          </p:nvSpPr>
          <p:spPr bwMode="auto">
            <a:xfrm>
              <a:off x="6803765" y="2629727"/>
              <a:ext cx="154852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108269 w 2112581"/>
                <a:gd name="connsiteY0" fmla="*/ 0 h 1747506"/>
                <a:gd name="connsiteX1" fmla="*/ 2112582 w 2112581"/>
                <a:gd name="connsiteY1" fmla="*/ 380083 h 1747506"/>
                <a:gd name="connsiteX2" fmla="*/ 2112582 w 2112581"/>
                <a:gd name="connsiteY2" fmla="*/ 1367424 h 1747506"/>
                <a:gd name="connsiteX3" fmla="*/ 1108269 w 2112581"/>
                <a:gd name="connsiteY3" fmla="*/ 1747506 h 1747506"/>
                <a:gd name="connsiteX4" fmla="*/ 103956 w 2112581"/>
                <a:gd name="connsiteY4" fmla="*/ 1367424 h 1747506"/>
                <a:gd name="connsiteX5" fmla="*/ 0 w 2112581"/>
                <a:gd name="connsiteY5" fmla="*/ 399759 h 1747506"/>
                <a:gd name="connsiteX6" fmla="*/ 1108269 w 2112581"/>
                <a:gd name="connsiteY6" fmla="*/ 0 h 1747506"/>
                <a:gd name="connsiteX0" fmla="*/ 1108269 w 2112582"/>
                <a:gd name="connsiteY0" fmla="*/ 0 h 1688478"/>
                <a:gd name="connsiteX1" fmla="*/ 2112582 w 2112582"/>
                <a:gd name="connsiteY1" fmla="*/ 380083 h 1688478"/>
                <a:gd name="connsiteX2" fmla="*/ 2112582 w 2112582"/>
                <a:gd name="connsiteY2" fmla="*/ 1367424 h 1688478"/>
                <a:gd name="connsiteX3" fmla="*/ 1160247 w 2112582"/>
                <a:gd name="connsiteY3" fmla="*/ 1688478 h 1688478"/>
                <a:gd name="connsiteX4" fmla="*/ 103956 w 2112582"/>
                <a:gd name="connsiteY4" fmla="*/ 1367424 h 1688478"/>
                <a:gd name="connsiteX5" fmla="*/ 0 w 2112582"/>
                <a:gd name="connsiteY5" fmla="*/ 399759 h 1688478"/>
                <a:gd name="connsiteX6" fmla="*/ 1108269 w 2112582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582" h="1688478">
                  <a:moveTo>
                    <a:pt x="1108269" y="0"/>
                  </a:moveTo>
                  <a:lnTo>
                    <a:pt x="2112582" y="380083"/>
                  </a:lnTo>
                  <a:lnTo>
                    <a:pt x="2112582" y="1367424"/>
                  </a:lnTo>
                  <a:lnTo>
                    <a:pt x="1160247" y="1688478"/>
                  </a:lnTo>
                  <a:lnTo>
                    <a:pt x="103956" y="1367424"/>
                  </a:lnTo>
                  <a:lnTo>
                    <a:pt x="0" y="399759"/>
                  </a:lnTo>
                  <a:lnTo>
                    <a:pt x="110826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 21"/>
            <p:cNvSpPr>
              <a:spLocks noChangeArrowheads="1"/>
            </p:cNvSpPr>
            <p:nvPr/>
          </p:nvSpPr>
          <p:spPr bwMode="auto">
            <a:xfrm>
              <a:off x="8470080" y="2686877"/>
              <a:ext cx="1529476" cy="163474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86592"/>
                <a:gd name="connsiteY0" fmla="*/ 0 h 1747506"/>
                <a:gd name="connsiteX1" fmla="*/ 2086593 w 2086592"/>
                <a:gd name="connsiteY1" fmla="*/ 380083 h 1747506"/>
                <a:gd name="connsiteX2" fmla="*/ 2008626 w 2086592"/>
                <a:gd name="connsiteY2" fmla="*/ 1367424 h 1747506"/>
                <a:gd name="connsiteX3" fmla="*/ 1004313 w 2086592"/>
                <a:gd name="connsiteY3" fmla="*/ 1747506 h 1747506"/>
                <a:gd name="connsiteX4" fmla="*/ 0 w 2086592"/>
                <a:gd name="connsiteY4" fmla="*/ 1367424 h 1747506"/>
                <a:gd name="connsiteX5" fmla="*/ 0 w 2086592"/>
                <a:gd name="connsiteY5" fmla="*/ 380083 h 1747506"/>
                <a:gd name="connsiteX6" fmla="*/ 1004313 w 2086592"/>
                <a:gd name="connsiteY6" fmla="*/ 0 h 1747506"/>
                <a:gd name="connsiteX0" fmla="*/ 1004313 w 2086593"/>
                <a:gd name="connsiteY0" fmla="*/ 0 h 1688478"/>
                <a:gd name="connsiteX1" fmla="*/ 2086593 w 2086593"/>
                <a:gd name="connsiteY1" fmla="*/ 321055 h 1688478"/>
                <a:gd name="connsiteX2" fmla="*/ 2008626 w 2086593"/>
                <a:gd name="connsiteY2" fmla="*/ 1308396 h 1688478"/>
                <a:gd name="connsiteX3" fmla="*/ 1004313 w 2086593"/>
                <a:gd name="connsiteY3" fmla="*/ 1688478 h 1688478"/>
                <a:gd name="connsiteX4" fmla="*/ 0 w 2086593"/>
                <a:gd name="connsiteY4" fmla="*/ 1308396 h 1688478"/>
                <a:gd name="connsiteX5" fmla="*/ 0 w 2086593"/>
                <a:gd name="connsiteY5" fmla="*/ 321055 h 1688478"/>
                <a:gd name="connsiteX6" fmla="*/ 1004313 w 2086593"/>
                <a:gd name="connsiteY6" fmla="*/ 0 h 168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6593" h="1688478">
                  <a:moveTo>
                    <a:pt x="1004313" y="0"/>
                  </a:moveTo>
                  <a:lnTo>
                    <a:pt x="2086593" y="321055"/>
                  </a:lnTo>
                  <a:lnTo>
                    <a:pt x="2008626" y="1308396"/>
                  </a:lnTo>
                  <a:lnTo>
                    <a:pt x="1004313" y="1688478"/>
                  </a:lnTo>
                  <a:lnTo>
                    <a:pt x="0" y="1308396"/>
                  </a:lnTo>
                  <a:lnTo>
                    <a:pt x="0" y="321055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任意多边形 22"/>
            <p:cNvSpPr>
              <a:spLocks noChangeArrowheads="1"/>
            </p:cNvSpPr>
            <p:nvPr/>
          </p:nvSpPr>
          <p:spPr bwMode="auto">
            <a:xfrm>
              <a:off x="7678069" y="4065809"/>
              <a:ext cx="1472326" cy="16156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  <a:gd name="connsiteX0" fmla="*/ 1004313 w 2008625"/>
                <a:gd name="connsiteY0" fmla="*/ 0 h 1668801"/>
                <a:gd name="connsiteX1" fmla="*/ 2008626 w 2008625"/>
                <a:gd name="connsiteY1" fmla="*/ 380083 h 1668801"/>
                <a:gd name="connsiteX2" fmla="*/ 2008626 w 2008625"/>
                <a:gd name="connsiteY2" fmla="*/ 1367424 h 1668801"/>
                <a:gd name="connsiteX3" fmla="*/ 1004314 w 2008625"/>
                <a:gd name="connsiteY3" fmla="*/ 1668801 h 1668801"/>
                <a:gd name="connsiteX4" fmla="*/ 0 w 2008625"/>
                <a:gd name="connsiteY4" fmla="*/ 1367424 h 1668801"/>
                <a:gd name="connsiteX5" fmla="*/ 0 w 2008625"/>
                <a:gd name="connsiteY5" fmla="*/ 380083 h 1668801"/>
                <a:gd name="connsiteX6" fmla="*/ 1004313 w 2008625"/>
                <a:gd name="connsiteY6" fmla="*/ 0 h 1668801"/>
                <a:gd name="connsiteX0" fmla="*/ 1004313 w 2008626"/>
                <a:gd name="connsiteY0" fmla="*/ 0 h 1668801"/>
                <a:gd name="connsiteX1" fmla="*/ 2008626 w 2008626"/>
                <a:gd name="connsiteY1" fmla="*/ 380083 h 1668801"/>
                <a:gd name="connsiteX2" fmla="*/ 1956648 w 2008626"/>
                <a:gd name="connsiteY2" fmla="*/ 1367424 h 1668801"/>
                <a:gd name="connsiteX3" fmla="*/ 1004314 w 2008626"/>
                <a:gd name="connsiteY3" fmla="*/ 1668801 h 1668801"/>
                <a:gd name="connsiteX4" fmla="*/ 0 w 2008626"/>
                <a:gd name="connsiteY4" fmla="*/ 1367424 h 1668801"/>
                <a:gd name="connsiteX5" fmla="*/ 0 w 2008626"/>
                <a:gd name="connsiteY5" fmla="*/ 380083 h 1668801"/>
                <a:gd name="connsiteX6" fmla="*/ 1004313 w 2008626"/>
                <a:gd name="connsiteY6" fmla="*/ 0 h 166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6" h="1668801">
                  <a:moveTo>
                    <a:pt x="1004313" y="0"/>
                  </a:moveTo>
                  <a:lnTo>
                    <a:pt x="2008626" y="380083"/>
                  </a:lnTo>
                  <a:lnTo>
                    <a:pt x="1956648" y="1367424"/>
                  </a:lnTo>
                  <a:lnTo>
                    <a:pt x="1004314" y="1668801"/>
                  </a:lnTo>
                  <a:lnTo>
                    <a:pt x="0" y="1367424"/>
                  </a:lnTo>
                  <a:lnTo>
                    <a:pt x="0" y="380083"/>
                  </a:lnTo>
                  <a:lnTo>
                    <a:pt x="1004313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4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94240" tIns="434931" rIns="394240" bIns="43493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24"/>
            <p:cNvSpPr>
              <a:spLocks noChangeArrowheads="1"/>
            </p:cNvSpPr>
            <p:nvPr/>
          </p:nvSpPr>
          <p:spPr bwMode="auto">
            <a:xfrm>
              <a:off x="6087954" y="4065809"/>
              <a:ext cx="1472327" cy="1691897"/>
            </a:xfrm>
            <a:custGeom>
              <a:avLst/>
              <a:gdLst>
                <a:gd name="T0" fmla="*/ 0 w 2008628"/>
                <a:gd name="T1" fmla="*/ 873753 h 1747506"/>
                <a:gd name="T2" fmla="*/ 436877 w 2008628"/>
                <a:gd name="T3" fmla="*/ 0 h 1747506"/>
                <a:gd name="T4" fmla="*/ 1571752 w 2008628"/>
                <a:gd name="T5" fmla="*/ 0 h 1747506"/>
                <a:gd name="T6" fmla="*/ 2008628 w 2008628"/>
                <a:gd name="T7" fmla="*/ 873753 h 1747506"/>
                <a:gd name="T8" fmla="*/ 1571752 w 2008628"/>
                <a:gd name="T9" fmla="*/ 1747506 h 1747506"/>
                <a:gd name="T10" fmla="*/ 436877 w 2008628"/>
                <a:gd name="T11" fmla="*/ 1747506 h 1747506"/>
                <a:gd name="T12" fmla="*/ 0 w 2008628"/>
                <a:gd name="T13" fmla="*/ 873753 h 17475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8628"/>
                <a:gd name="T22" fmla="*/ 0 h 1747506"/>
                <a:gd name="T23" fmla="*/ 2008628 w 2008628"/>
                <a:gd name="T24" fmla="*/ 1747506 h 17475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chemeClr val="bg1"/>
              </a:fgClr>
              <a:bgClr>
                <a:srgbClr val="2B2B2B"/>
              </a:bgClr>
            </a:pattFill>
            <a:ln w="12700" cap="flat" cmpd="sng">
              <a:noFill/>
              <a:bevel/>
              <a:headEnd/>
              <a:tailEnd/>
            </a:ln>
          </p:spPr>
          <p:txBody>
            <a:bodyPr lIns="272320" tIns="313011" rIns="272320" bIns="313011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512" y="2985017"/>
              <a:ext cx="631455" cy="9813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053396" y="3233344"/>
              <a:ext cx="1298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GOOD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73598" y="4651483"/>
              <a:ext cx="1298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BIG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01390" y="897639"/>
            <a:ext cx="3680109" cy="480131"/>
          </a:xfrm>
        </p:spPr>
        <p:txBody>
          <a:bodyPr/>
          <a:lstStyle/>
          <a:p>
            <a:r>
              <a:rPr lang="zh-TW" altLang="en-US" dirty="0" smtClean="0"/>
              <a:t>形容詞</a:t>
            </a:r>
            <a:endParaRPr lang="zh-CN" altLang="en-US" dirty="0"/>
          </a:p>
        </p:txBody>
      </p:sp>
      <p:graphicFrame>
        <p:nvGraphicFramePr>
          <p:cNvPr id="24" name="圖表 23"/>
          <p:cNvGraphicFramePr/>
          <p:nvPr>
            <p:extLst>
              <p:ext uri="{D42A27DB-BD31-4B8C-83A1-F6EECF244321}">
                <p14:modId xmlns:p14="http://schemas.microsoft.com/office/powerpoint/2010/main" val="1411363812"/>
              </p:ext>
            </p:extLst>
          </p:nvPr>
        </p:nvGraphicFramePr>
        <p:xfrm>
          <a:off x="675838" y="2105722"/>
          <a:ext cx="6045200" cy="420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92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endParaRPr kumimoji="0" lang="zh-CN" altLang="en-US" sz="30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8714" y="2625279"/>
            <a:ext cx="855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TW" sz="5400" b="1" kern="0" dirty="0" smtClean="0">
                <a:solidFill>
                  <a:schemeClr val="bg1"/>
                </a:solidFill>
                <a:cs typeface="+mn-ea"/>
                <a:sym typeface="+mn-lt"/>
              </a:rPr>
              <a:t>WEKA</a:t>
            </a:r>
            <a:r>
              <a:rPr lang="zh-TW" altLang="en-US" sz="5400" b="1" kern="0" dirty="0" smtClean="0">
                <a:solidFill>
                  <a:schemeClr val="bg1"/>
                </a:solidFill>
                <a:cs typeface="+mn-ea"/>
                <a:sym typeface="+mn-lt"/>
              </a:rPr>
              <a:t>關聯演算法</a:t>
            </a:r>
            <a:endParaRPr lang="en-US" altLang="zh-TW" sz="5400" b="1" kern="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 defTabSz="914400">
              <a:defRPr/>
            </a:pPr>
            <a:r>
              <a:rPr lang="zh-TW" altLang="en-US" sz="3600" b="1" kern="0" dirty="0" smtClean="0">
                <a:solidFill>
                  <a:schemeClr val="bg1"/>
                </a:solidFill>
                <a:cs typeface="+mn-ea"/>
                <a:sym typeface="+mn-lt"/>
              </a:rPr>
              <a:t>常用字詞組</a:t>
            </a:r>
            <a:r>
              <a:rPr lang="zh-TW" altLang="en-US" sz="3600" b="1" kern="0" dirty="0">
                <a:solidFill>
                  <a:schemeClr val="bg1"/>
                </a:solidFill>
                <a:cs typeface="+mn-ea"/>
                <a:sym typeface="+mn-lt"/>
              </a:rPr>
              <a:t>合</a:t>
            </a:r>
            <a:endParaRPr lang="zh-TW" altLang="en-US" sz="3600" b="1" kern="0" noProof="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79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组合 29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205668" y="2533553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喵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0859" y="2959026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汪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1284" y="3189859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齁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693970" y="852448"/>
            <a:ext cx="3680109" cy="590931"/>
          </a:xfrm>
        </p:spPr>
        <p:txBody>
          <a:bodyPr/>
          <a:lstStyle/>
          <a:p>
            <a:r>
              <a:rPr lang="zh-TW" altLang="en-US" sz="3600" dirty="0" smtClean="0"/>
              <a:t>組合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59733"/>
              </p:ext>
            </p:extLst>
          </p:nvPr>
        </p:nvGraphicFramePr>
        <p:xfrm>
          <a:off x="5730786" y="1422025"/>
          <a:ext cx="2400302" cy="451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1">
                  <a:extLst>
                    <a:ext uri="{9D8B030D-6E8A-4147-A177-3AD203B41FA5}">
                      <a16:colId xmlns:a16="http://schemas.microsoft.com/office/drawing/2014/main" val="4188367383"/>
                    </a:ext>
                  </a:extLst>
                </a:gridCol>
                <a:gridCol w="1200151">
                  <a:extLst>
                    <a:ext uri="{9D8B030D-6E8A-4147-A177-3AD203B41FA5}">
                      <a16:colId xmlns:a16="http://schemas.microsoft.com/office/drawing/2014/main" val="2514443978"/>
                    </a:ext>
                  </a:extLst>
                </a:gridCol>
              </a:tblGrid>
              <a:tr h="451403"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養貓</a:t>
                      </a:r>
                      <a:endParaRPr lang="en-US" altLang="zh-TW" b="0" dirty="0" smtClean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48348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時候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飼料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09022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文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87037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大家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貓咪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21127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狗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食物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63543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辦法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91539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心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91099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廁所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515636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人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貓咪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48177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回家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92D050"/>
                          </a:solidFill>
                        </a:rPr>
                        <a:t>面</a:t>
                      </a:r>
                      <a:endParaRPr lang="zh-TW" altLang="en-US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934635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8521700" y="3448298"/>
            <a:ext cx="520700" cy="5035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04493"/>
              </p:ext>
            </p:extLst>
          </p:nvPr>
        </p:nvGraphicFramePr>
        <p:xfrm>
          <a:off x="9410895" y="1422027"/>
          <a:ext cx="1492055" cy="451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55">
                  <a:extLst>
                    <a:ext uri="{9D8B030D-6E8A-4147-A177-3AD203B41FA5}">
                      <a16:colId xmlns:a16="http://schemas.microsoft.com/office/drawing/2014/main" val="2342583269"/>
                    </a:ext>
                  </a:extLst>
                </a:gridCol>
              </a:tblGrid>
              <a:tr h="451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貓</a:t>
                      </a:r>
                      <a:endParaRPr lang="zh-TW" altLang="en-US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332207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大家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261244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時候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94893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62751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時候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68476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9913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大家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47471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時候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124646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348017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25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492114" y="2234577"/>
            <a:ext cx="5189748" cy="155016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</a:t>
            </a: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</a:t>
            </a:r>
          </a:p>
        </p:txBody>
      </p:sp>
      <p:sp>
        <p:nvSpPr>
          <p:cNvPr id="14" name="矩形 13"/>
          <p:cNvSpPr/>
          <p:nvPr/>
        </p:nvSpPr>
        <p:spPr>
          <a:xfrm>
            <a:off x="5286127" y="3883891"/>
            <a:ext cx="16017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 smtClean="0">
                <a:ln w="1905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9487</a:t>
            </a:r>
            <a:endParaRPr lang="zh-TW" altLang="en-US" sz="4800" b="1" cap="none" spc="0" dirty="0">
              <a:ln w="19050">
                <a:solidFill>
                  <a:schemeClr val="accent1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1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组合 29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1" y="2254247"/>
            <a:ext cx="3297552" cy="280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210246" y="2533553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貓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9750" y="2962850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1284" y="3175474"/>
            <a:ext cx="17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豬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189915">
            <a:off x="5376507" y="4896311"/>
            <a:ext cx="1417500" cy="1068750"/>
          </a:xfrm>
          <a:prstGeom prst="rect">
            <a:avLst/>
          </a:prstGeom>
        </p:spPr>
      </p:pic>
      <p:sp>
        <p:nvSpPr>
          <p:cNvPr id="1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693970" y="852448"/>
            <a:ext cx="3680109" cy="590931"/>
          </a:xfrm>
        </p:spPr>
        <p:txBody>
          <a:bodyPr/>
          <a:lstStyle/>
          <a:p>
            <a:r>
              <a:rPr lang="zh-TW" altLang="en-US" sz="3600" dirty="0" smtClean="0"/>
              <a:t>動</a:t>
            </a:r>
            <a:r>
              <a:rPr lang="zh-TW" altLang="en-US" sz="3600" dirty="0"/>
              <a:t>機</a:t>
            </a:r>
            <a:endParaRPr lang="zh-CN" altLang="en-US" sz="3600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927226" y="2228272"/>
            <a:ext cx="5036223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近年來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Dcard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風行，適逢期末考無法閱覽大量文章，無法得知最近討論趨勢。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25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34025" y="1670050"/>
            <a:ext cx="5972175" cy="4673600"/>
            <a:chOff x="0" y="0"/>
            <a:chExt cx="5455741" cy="4269987"/>
          </a:xfrm>
          <a:pattFill prst="wdUpDiag">
            <a:fgClr>
              <a:srgbClr val="FF5054"/>
            </a:fgClr>
            <a:bgClr>
              <a:srgbClr val="2B2B2B"/>
            </a:bgClr>
          </a:pattFill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71219" y="0"/>
              <a:ext cx="2924098" cy="3315920"/>
              <a:chOff x="0" y="0"/>
              <a:chExt cx="2924098" cy="3315920"/>
            </a:xfrm>
            <a:grpFill/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 rot="16200000">
                <a:off x="-1026291" y="1746370"/>
                <a:ext cx="2595840" cy="543258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 rot="16200000">
                <a:off x="-180853" y="1994800"/>
                <a:ext cx="2091783" cy="550456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 rot="16200000">
                <a:off x="-199510" y="1386331"/>
                <a:ext cx="3315920" cy="54325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 rot="16200000">
                <a:off x="752141" y="1744569"/>
                <a:ext cx="2595842" cy="546860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 rot="16200000">
                <a:off x="1133128" y="1524949"/>
                <a:ext cx="3027888" cy="554052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0" y="3315917"/>
              <a:ext cx="5455741" cy="954070"/>
              <a:chOff x="0" y="0"/>
              <a:chExt cx="5455741" cy="954070"/>
            </a:xfrm>
            <a:grpFill/>
          </p:grpSpPr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 rot="16200000">
                <a:off x="430204" y="-430204"/>
                <a:ext cx="954069" cy="1814477"/>
              </a:xfrm>
              <a:custGeom>
                <a:avLst/>
                <a:gdLst>
                  <a:gd name="T0" fmla="*/ 2 w 954069"/>
                  <a:gd name="T1" fmla="*/ 0 h 1814477"/>
                  <a:gd name="T2" fmla="*/ 954069 w 954069"/>
                  <a:gd name="T3" fmla="*/ 1264019 h 1814477"/>
                  <a:gd name="T4" fmla="*/ 954069 w 954069"/>
                  <a:gd name="T5" fmla="*/ 1814477 h 1814477"/>
                  <a:gd name="T6" fmla="*/ 0 w 954069"/>
                  <a:gd name="T7" fmla="*/ 1155577 h 1814477"/>
                  <a:gd name="T8" fmla="*/ 2 w 954069"/>
                  <a:gd name="T9" fmla="*/ 0 h 1814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069"/>
                  <a:gd name="T16" fmla="*/ 0 h 1814477"/>
                  <a:gd name="T17" fmla="*/ 954069 w 954069"/>
                  <a:gd name="T18" fmla="*/ 1814477 h 1814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069" h="1814477">
                    <a:moveTo>
                      <a:pt x="2" y="0"/>
                    </a:moveTo>
                    <a:lnTo>
                      <a:pt x="954069" y="1264019"/>
                    </a:lnTo>
                    <a:lnTo>
                      <a:pt x="954069" y="1814477"/>
                    </a:lnTo>
                    <a:lnTo>
                      <a:pt x="0" y="1155577"/>
                    </a:lnTo>
                    <a:cubicBezTo>
                      <a:pt x="1" y="851066"/>
                      <a:pt x="1" y="304511"/>
                      <a:pt x="2" y="0"/>
                    </a:cubicBezTo>
                    <a:close/>
                  </a:path>
                </a:pathLst>
              </a:cu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 rot="16200000">
                <a:off x="2256234" y="-40243"/>
                <a:ext cx="954068" cy="1034556"/>
              </a:xfrm>
              <a:custGeom>
                <a:avLst/>
                <a:gdLst>
                  <a:gd name="T0" fmla="*/ 0 w 954068"/>
                  <a:gd name="T1" fmla="*/ 0 h 1034556"/>
                  <a:gd name="T2" fmla="*/ 954068 w 954068"/>
                  <a:gd name="T3" fmla="*/ 242046 h 1034556"/>
                  <a:gd name="T4" fmla="*/ 954068 w 954068"/>
                  <a:gd name="T5" fmla="*/ 792504 h 1034556"/>
                  <a:gd name="T6" fmla="*/ 13447 w 954068"/>
                  <a:gd name="T7" fmla="*/ 1034556 h 1034556"/>
                  <a:gd name="T8" fmla="*/ 0 w 954068"/>
                  <a:gd name="T9" fmla="*/ 0 h 10345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068"/>
                  <a:gd name="T16" fmla="*/ 0 h 1034556"/>
                  <a:gd name="T17" fmla="*/ 954068 w 954068"/>
                  <a:gd name="T18" fmla="*/ 1034556 h 10345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068" h="1034556">
                    <a:moveTo>
                      <a:pt x="0" y="0"/>
                    </a:moveTo>
                    <a:lnTo>
                      <a:pt x="954068" y="242046"/>
                    </a:lnTo>
                    <a:lnTo>
                      <a:pt x="954068" y="792504"/>
                    </a:lnTo>
                    <a:lnTo>
                      <a:pt x="13447" y="1034556"/>
                    </a:lnTo>
                    <a:cubicBezTo>
                      <a:pt x="13447" y="747977"/>
                      <a:pt x="0" y="286579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accent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 rot="5400000" flipH="1">
                <a:off x="4071467" y="-430204"/>
                <a:ext cx="954069" cy="1814477"/>
              </a:xfrm>
              <a:custGeom>
                <a:avLst/>
                <a:gdLst>
                  <a:gd name="T0" fmla="*/ 2 w 954069"/>
                  <a:gd name="T1" fmla="*/ 0 h 1814477"/>
                  <a:gd name="T2" fmla="*/ 954069 w 954069"/>
                  <a:gd name="T3" fmla="*/ 1264019 h 1814477"/>
                  <a:gd name="T4" fmla="*/ 954069 w 954069"/>
                  <a:gd name="T5" fmla="*/ 1814477 h 1814477"/>
                  <a:gd name="T6" fmla="*/ 0 w 954069"/>
                  <a:gd name="T7" fmla="*/ 1155577 h 1814477"/>
                  <a:gd name="T8" fmla="*/ 2 w 954069"/>
                  <a:gd name="T9" fmla="*/ 0 h 1814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069"/>
                  <a:gd name="T16" fmla="*/ 0 h 1814477"/>
                  <a:gd name="T17" fmla="*/ 954069 w 954069"/>
                  <a:gd name="T18" fmla="*/ 1814477 h 1814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069" h="1814477">
                    <a:moveTo>
                      <a:pt x="2" y="0"/>
                    </a:moveTo>
                    <a:lnTo>
                      <a:pt x="954069" y="1264019"/>
                    </a:lnTo>
                    <a:lnTo>
                      <a:pt x="954069" y="1814477"/>
                    </a:lnTo>
                    <a:lnTo>
                      <a:pt x="0" y="1155577"/>
                    </a:lnTo>
                    <a:cubicBezTo>
                      <a:pt x="1" y="851066"/>
                      <a:pt x="1" y="304511"/>
                      <a:pt x="2" y="0"/>
                    </a:cubicBezTo>
                    <a:close/>
                  </a:path>
                </a:pathLst>
              </a:cu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 rot="16200000">
                <a:off x="1370113" y="-114199"/>
                <a:ext cx="927174" cy="1155574"/>
              </a:xfrm>
              <a:custGeom>
                <a:avLst/>
                <a:gdLst>
                  <a:gd name="T0" fmla="*/ 0 w 927174"/>
                  <a:gd name="T1" fmla="*/ 0 h 1155574"/>
                  <a:gd name="T2" fmla="*/ 927174 w 927174"/>
                  <a:gd name="T3" fmla="*/ 605116 h 1155574"/>
                  <a:gd name="T4" fmla="*/ 927174 w 927174"/>
                  <a:gd name="T5" fmla="*/ 1155574 h 1155574"/>
                  <a:gd name="T6" fmla="*/ 1 w 927174"/>
                  <a:gd name="T7" fmla="*/ 900081 h 1155574"/>
                  <a:gd name="T8" fmla="*/ 0 w 927174"/>
                  <a:gd name="T9" fmla="*/ 0 h 11555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7174"/>
                  <a:gd name="T16" fmla="*/ 0 h 1155574"/>
                  <a:gd name="T17" fmla="*/ 927174 w 927174"/>
                  <a:gd name="T18" fmla="*/ 1155574 h 11555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7174" h="1155574">
                    <a:moveTo>
                      <a:pt x="0" y="0"/>
                    </a:moveTo>
                    <a:lnTo>
                      <a:pt x="927174" y="605116"/>
                    </a:lnTo>
                    <a:lnTo>
                      <a:pt x="927174" y="1155574"/>
                    </a:lnTo>
                    <a:lnTo>
                      <a:pt x="1" y="900081"/>
                    </a:lnTo>
                    <a:cubicBezTo>
                      <a:pt x="1" y="568678"/>
                      <a:pt x="0" y="331403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 rot="5400000" flipH="1">
                <a:off x="3162051" y="-114200"/>
                <a:ext cx="927174" cy="1155574"/>
              </a:xfrm>
              <a:custGeom>
                <a:avLst/>
                <a:gdLst>
                  <a:gd name="T0" fmla="*/ 0 w 927174"/>
                  <a:gd name="T1" fmla="*/ 0 h 1155574"/>
                  <a:gd name="T2" fmla="*/ 927174 w 927174"/>
                  <a:gd name="T3" fmla="*/ 605116 h 1155574"/>
                  <a:gd name="T4" fmla="*/ 927174 w 927174"/>
                  <a:gd name="T5" fmla="*/ 1155574 h 1155574"/>
                  <a:gd name="T6" fmla="*/ 1 w 927174"/>
                  <a:gd name="T7" fmla="*/ 900081 h 1155574"/>
                  <a:gd name="T8" fmla="*/ 0 w 927174"/>
                  <a:gd name="T9" fmla="*/ 0 h 11555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7174"/>
                  <a:gd name="T16" fmla="*/ 0 h 1155574"/>
                  <a:gd name="T17" fmla="*/ 927174 w 927174"/>
                  <a:gd name="T18" fmla="*/ 1155574 h 11555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7174" h="1155574">
                    <a:moveTo>
                      <a:pt x="0" y="0"/>
                    </a:moveTo>
                    <a:lnTo>
                      <a:pt x="927174" y="605116"/>
                    </a:lnTo>
                    <a:lnTo>
                      <a:pt x="927174" y="1155574"/>
                    </a:lnTo>
                    <a:lnTo>
                      <a:pt x="1" y="900081"/>
                    </a:lnTo>
                    <a:cubicBezTo>
                      <a:pt x="1" y="568678"/>
                      <a:pt x="0" y="331403"/>
                      <a:pt x="0" y="0"/>
                    </a:cubicBezTo>
                    <a:close/>
                  </a:path>
                </a:pathLst>
              </a:custGeom>
              <a:pattFill prst="wdUpDiag">
                <a:fgClr>
                  <a:schemeClr val="bg1"/>
                </a:fgClr>
                <a:bgClr>
                  <a:srgbClr val="2B2B2B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6857743" y="1924636"/>
            <a:ext cx="9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02975" y="2458192"/>
            <a:ext cx="132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43%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98772" y="1085273"/>
            <a:ext cx="132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87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79912" y="1924636"/>
            <a:ext cx="9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64718" y="1400531"/>
            <a:ext cx="120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78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15645" y="2797210"/>
            <a:ext cx="503622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想藉由分析文章內所含有的字詞，推測出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Dcard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上的話題趨勢。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693970" y="852448"/>
            <a:ext cx="3680109" cy="590931"/>
          </a:xfrm>
        </p:spPr>
        <p:txBody>
          <a:bodyPr/>
          <a:lstStyle/>
          <a:p>
            <a:r>
              <a:rPr lang="zh-TW" altLang="en-US" sz="3600" dirty="0" smtClean="0"/>
              <a:t>動</a:t>
            </a:r>
            <a:r>
              <a:rPr lang="zh-TW" altLang="en-US" sz="3600" dirty="0"/>
              <a:t>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8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1245570" y="459100"/>
            <a:ext cx="9615465" cy="3838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0" y="1181100"/>
            <a:ext cx="2952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30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5300" y="2669707"/>
            <a:ext cx="85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b="1" kern="0" noProof="0" dirty="0" smtClean="0">
                <a:solidFill>
                  <a:schemeClr val="bg1"/>
                </a:solidFill>
                <a:cs typeface="+mn-ea"/>
                <a:sym typeface="+mn-lt"/>
              </a:rPr>
              <a:t>扣得介紹</a:t>
            </a:r>
          </a:p>
        </p:txBody>
      </p:sp>
    </p:spTree>
    <p:extLst>
      <p:ext uri="{BB962C8B-B14F-4D97-AF65-F5344CB8AC3E}">
        <p14:creationId xmlns:p14="http://schemas.microsoft.com/office/powerpoint/2010/main" val="14450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1959459" y="4898741"/>
            <a:ext cx="2703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 </a:t>
            </a:r>
            <a:r>
              <a:rPr lang="en-US" altLang="zh-CN" b="1" kern="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Dcard</a:t>
            </a: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寵物板文章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1" y="4375951"/>
            <a:ext cx="2137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ARFF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存檔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8143421" y="2552543"/>
            <a:ext cx="317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過濾字詞</a:t>
            </a:r>
            <a:endParaRPr lang="zh-TW" altLang="en-US" b="1" kern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1361210" y="3071153"/>
            <a:ext cx="3012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sz="2400" b="1" kern="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設定字典</a:t>
            </a:r>
            <a:r>
              <a:rPr lang="en-US" altLang="zh-TW" sz="2400" b="1" kern="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sz="2400" b="1" kern="0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爬文數量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204264" y="891602"/>
            <a:ext cx="3680109" cy="480131"/>
          </a:xfrm>
        </p:spPr>
        <p:txBody>
          <a:bodyPr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7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" y="616714"/>
            <a:ext cx="9106344" cy="555548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3179618" y="974247"/>
            <a:ext cx="571500" cy="51095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6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" y="616714"/>
            <a:ext cx="9106344" cy="555548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230807" y="3396228"/>
            <a:ext cx="571500" cy="51095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4752975" y="4203700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725988" y="3675063"/>
            <a:ext cx="3060871" cy="987617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725989" y="3146425"/>
            <a:ext cx="3060872" cy="989103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4662488" y="2619375"/>
            <a:ext cx="3059387" cy="987618"/>
          </a:xfrm>
          <a:prstGeom prst="diamond">
            <a:avLst/>
          </a:prstGeom>
          <a:pattFill prst="wdUpDiag">
            <a:fgClr>
              <a:schemeClr val="accent1"/>
            </a:fgClr>
            <a:bgClr>
              <a:srgbClr val="363636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 flipH="1" flipV="1">
            <a:off x="4225439" y="3255819"/>
            <a:ext cx="553500" cy="360889"/>
            <a:chOff x="3271234" y="2343955"/>
            <a:chExt cx="965915" cy="3863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/>
          </p:cNvGrpSpPr>
          <p:nvPr/>
        </p:nvGrpSpPr>
        <p:grpSpPr bwMode="auto">
          <a:xfrm flipH="1">
            <a:off x="4276239" y="4697271"/>
            <a:ext cx="554476" cy="386136"/>
            <a:chOff x="3271234" y="2343955"/>
            <a:chExt cx="965915" cy="3863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 flipV="1">
            <a:off x="7589921" y="2741431"/>
            <a:ext cx="553500" cy="360889"/>
            <a:chOff x="3271234" y="2343955"/>
            <a:chExt cx="965915" cy="386367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3760154" y="2730322"/>
              <a:ext cx="4769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773783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71234" y="2343955"/>
              <a:ext cx="4889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640721" y="4182883"/>
            <a:ext cx="554476" cy="386136"/>
            <a:chOff x="3271234" y="2343955"/>
            <a:chExt cx="965915" cy="38636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760994" y="2730322"/>
              <a:ext cx="4761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772898" y="2343955"/>
              <a:ext cx="0" cy="3863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271234" y="2343955"/>
              <a:ext cx="489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8"/>
          <p:cNvSpPr txBox="1">
            <a:spLocks noChangeArrowheads="1"/>
          </p:cNvSpPr>
          <p:nvPr/>
        </p:nvSpPr>
        <p:spPr bwMode="auto">
          <a:xfrm>
            <a:off x="1246909" y="4898741"/>
            <a:ext cx="3415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sz="2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 </a:t>
            </a:r>
            <a:r>
              <a:rPr lang="en-US" altLang="zh-CN" sz="2400" b="1" kern="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Dcard</a:t>
            </a:r>
            <a:r>
              <a:rPr lang="en-US" altLang="zh-CN" sz="2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寵物板文章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28"/>
          <p:cNvSpPr txBox="1">
            <a:spLocks noChangeArrowheads="1"/>
          </p:cNvSpPr>
          <p:nvPr/>
        </p:nvSpPr>
        <p:spPr bwMode="auto">
          <a:xfrm>
            <a:off x="8241491" y="4375951"/>
            <a:ext cx="2137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ARFF</a:t>
            </a:r>
            <a:r>
              <a: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存檔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28"/>
          <p:cNvSpPr txBox="1">
            <a:spLocks noChangeArrowheads="1"/>
          </p:cNvSpPr>
          <p:nvPr/>
        </p:nvSpPr>
        <p:spPr bwMode="auto">
          <a:xfrm>
            <a:off x="8143421" y="2552543"/>
            <a:ext cx="317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過濾字詞</a:t>
            </a:r>
            <a:endParaRPr lang="zh-TW" altLang="en-US" b="1" kern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28"/>
          <p:cNvSpPr txBox="1">
            <a:spLocks noChangeArrowheads="1"/>
          </p:cNvSpPr>
          <p:nvPr/>
        </p:nvSpPr>
        <p:spPr bwMode="auto">
          <a:xfrm>
            <a:off x="2028141" y="3071153"/>
            <a:ext cx="2345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defRPr/>
            </a:pP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設定字典</a:t>
            </a:r>
            <a:r>
              <a:rPr lang="en-US" altLang="zh-TW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TW" altLang="en-US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爬文數量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204264" y="891602"/>
            <a:ext cx="3680109" cy="480131"/>
          </a:xfrm>
        </p:spPr>
        <p:txBody>
          <a:bodyPr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8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 panose="020F0302020204030204"/>
        <a:ea typeface="微软雅黑"/>
        <a:cs typeface=""/>
      </a:majorFont>
      <a:minorFont>
        <a:latin typeface="Segoe UI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238</Words>
  <Application>Microsoft Office PowerPoint</Application>
  <PresentationFormat>寬螢幕</PresentationFormat>
  <Paragraphs>111</Paragraphs>
  <Slides>27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等线</vt:lpstr>
      <vt:lpstr>Microsoft YaHei</vt:lpstr>
      <vt:lpstr>新細明體</vt:lpstr>
      <vt:lpstr>Arial</vt:lpstr>
      <vt:lpstr>Century Gothic</vt:lpstr>
      <vt:lpstr>Segoe UI</vt:lpstr>
      <vt:lpstr>Segoe UI Light</vt:lpstr>
      <vt:lpstr>Office 主题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使用者</cp:lastModifiedBy>
  <cp:revision>49</cp:revision>
  <dcterms:created xsi:type="dcterms:W3CDTF">2015-08-18T02:51:41Z</dcterms:created>
  <dcterms:modified xsi:type="dcterms:W3CDTF">2017-01-16T06:07:02Z</dcterms:modified>
  <cp:category/>
</cp:coreProperties>
</file>